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49" r:id="rId2"/>
    <p:sldId id="256" r:id="rId3"/>
    <p:sldId id="257" r:id="rId4"/>
    <p:sldId id="258" r:id="rId5"/>
    <p:sldId id="272" r:id="rId6"/>
    <p:sldId id="273" r:id="rId7"/>
    <p:sldId id="274" r:id="rId8"/>
    <p:sldId id="276" r:id="rId9"/>
    <p:sldId id="277" r:id="rId10"/>
    <p:sldId id="275" r:id="rId11"/>
    <p:sldId id="328" r:id="rId12"/>
    <p:sldId id="350" r:id="rId13"/>
    <p:sldId id="266" r:id="rId14"/>
    <p:sldId id="269" r:id="rId15"/>
    <p:sldId id="265" r:id="rId16"/>
    <p:sldId id="259" r:id="rId17"/>
    <p:sldId id="346" r:id="rId18"/>
    <p:sldId id="347" r:id="rId19"/>
    <p:sldId id="348" r:id="rId20"/>
    <p:sldId id="351"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D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418"/>
  </p:normalViewPr>
  <p:slideViewPr>
    <p:cSldViewPr snapToGrid="0" snapToObjects="1">
      <p:cViewPr varScale="1">
        <p:scale>
          <a:sx n="109" d="100"/>
          <a:sy n="109" d="100"/>
        </p:scale>
        <p:origin x="216" y="2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04875632267823E-2"/>
          <c:y val="8.2101563391532587E-2"/>
          <c:w val="0.75855056850279101"/>
          <c:h val="0.68761725436494348"/>
        </c:manualLayout>
      </c:layout>
      <c:barChart>
        <c:barDir val="col"/>
        <c:grouping val="percentStacked"/>
        <c:varyColors val="0"/>
        <c:ser>
          <c:idx val="0"/>
          <c:order val="0"/>
          <c:tx>
            <c:strRef>
              <c:f>Sheet1!$K$9</c:f>
              <c:strCache>
                <c:ptCount val="1"/>
                <c:pt idx="0">
                  <c:v>敷地内全面禁煙</c:v>
                </c:pt>
              </c:strCache>
            </c:strRef>
          </c:tx>
          <c:spPr>
            <a:solidFill>
              <a:srgbClr val="000DC7"/>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Sheet1!$L$7:$U$8</c:f>
              <c:multiLvlStrCache>
                <c:ptCount val="10"/>
                <c:lvl>
                  <c:pt idx="0">
                    <c:v>前</c:v>
                  </c:pt>
                  <c:pt idx="1">
                    <c:v>後</c:v>
                  </c:pt>
                  <c:pt idx="2">
                    <c:v>前</c:v>
                  </c:pt>
                  <c:pt idx="3">
                    <c:v>後</c:v>
                  </c:pt>
                  <c:pt idx="4">
                    <c:v>前</c:v>
                  </c:pt>
                  <c:pt idx="5">
                    <c:v>後</c:v>
                  </c:pt>
                  <c:pt idx="6">
                    <c:v>前</c:v>
                  </c:pt>
                  <c:pt idx="7">
                    <c:v>後</c:v>
                  </c:pt>
                  <c:pt idx="8">
                    <c:v>前</c:v>
                  </c:pt>
                  <c:pt idx="9">
                    <c:v>後</c:v>
                  </c:pt>
                </c:lvl>
                <c:lvl>
                  <c:pt idx="0">
                    <c:v>47都道府県</c:v>
                  </c:pt>
                  <c:pt idx="2">
                    <c:v>46県庁所在市</c:v>
                  </c:pt>
                  <c:pt idx="4">
                    <c:v>5政令都市</c:v>
                  </c:pt>
                  <c:pt idx="6">
                    <c:v>東京23特別区</c:v>
                  </c:pt>
                  <c:pt idx="8">
                    <c:v>38中核市</c:v>
                  </c:pt>
                </c:lvl>
              </c:multiLvlStrCache>
            </c:multiLvlStrRef>
          </c:cat>
          <c:val>
            <c:numRef>
              <c:f>Sheet1!$L$9:$U$9</c:f>
              <c:numCache>
                <c:formatCode>General</c:formatCode>
                <c:ptCount val="10"/>
                <c:pt idx="0">
                  <c:v>3</c:v>
                </c:pt>
                <c:pt idx="1">
                  <c:v>14</c:v>
                </c:pt>
                <c:pt idx="2">
                  <c:v>8</c:v>
                </c:pt>
                <c:pt idx="3">
                  <c:v>18</c:v>
                </c:pt>
                <c:pt idx="4">
                  <c:v>1</c:v>
                </c:pt>
                <c:pt idx="5">
                  <c:v>2</c:v>
                </c:pt>
                <c:pt idx="6">
                  <c:v>5</c:v>
                </c:pt>
                <c:pt idx="7">
                  <c:v>7</c:v>
                </c:pt>
                <c:pt idx="8">
                  <c:v>5</c:v>
                </c:pt>
                <c:pt idx="9">
                  <c:v>16</c:v>
                </c:pt>
              </c:numCache>
            </c:numRef>
          </c:val>
          <c:extLst>
            <c:ext xmlns:c16="http://schemas.microsoft.com/office/drawing/2014/chart" uri="{C3380CC4-5D6E-409C-BE32-E72D297353CC}">
              <c16:uniqueId val="{00000000-DFC6-2B44-9937-4DBCFE18FDCE}"/>
            </c:ext>
          </c:extLst>
        </c:ser>
        <c:ser>
          <c:idx val="1"/>
          <c:order val="1"/>
          <c:tx>
            <c:strRef>
              <c:f>Sheet1!$K$10</c:f>
              <c:strCache>
                <c:ptCount val="1"/>
                <c:pt idx="0">
                  <c:v>建物内全面禁煙</c:v>
                </c:pt>
              </c:strCache>
            </c:strRef>
          </c:tx>
          <c:spPr>
            <a:solidFill>
              <a:srgbClr val="FFFF00"/>
            </a:solidFill>
            <a:ln>
              <a:solidFill>
                <a:schemeClr val="tx1"/>
              </a:solidFill>
            </a:ln>
            <a:effectLst/>
          </c:spPr>
          <c:invertIfNegative val="0"/>
          <c:dPt>
            <c:idx val="8"/>
            <c:invertIfNegative val="0"/>
            <c:bubble3D val="0"/>
            <c:spPr>
              <a:solidFill>
                <a:srgbClr val="FFFF00"/>
              </a:solidFill>
              <a:ln>
                <a:solidFill>
                  <a:schemeClr val="tx1"/>
                </a:solidFill>
              </a:ln>
              <a:effectLst/>
            </c:spPr>
            <c:extLst>
              <c:ext xmlns:c16="http://schemas.microsoft.com/office/drawing/2014/chart" uri="{C3380CC4-5D6E-409C-BE32-E72D297353CC}">
                <c16:uniqueId val="{00000002-DFC6-2B44-9937-4DBCFE18FDCE}"/>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Sheet1!$L$7:$U$8</c:f>
              <c:multiLvlStrCache>
                <c:ptCount val="10"/>
                <c:lvl>
                  <c:pt idx="0">
                    <c:v>前</c:v>
                  </c:pt>
                  <c:pt idx="1">
                    <c:v>後</c:v>
                  </c:pt>
                  <c:pt idx="2">
                    <c:v>前</c:v>
                  </c:pt>
                  <c:pt idx="3">
                    <c:v>後</c:v>
                  </c:pt>
                  <c:pt idx="4">
                    <c:v>前</c:v>
                  </c:pt>
                  <c:pt idx="5">
                    <c:v>後</c:v>
                  </c:pt>
                  <c:pt idx="6">
                    <c:v>前</c:v>
                  </c:pt>
                  <c:pt idx="7">
                    <c:v>後</c:v>
                  </c:pt>
                  <c:pt idx="8">
                    <c:v>前</c:v>
                  </c:pt>
                  <c:pt idx="9">
                    <c:v>後</c:v>
                  </c:pt>
                </c:lvl>
                <c:lvl>
                  <c:pt idx="0">
                    <c:v>47都道府県</c:v>
                  </c:pt>
                  <c:pt idx="2">
                    <c:v>46県庁所在市</c:v>
                  </c:pt>
                  <c:pt idx="4">
                    <c:v>5政令都市</c:v>
                  </c:pt>
                  <c:pt idx="6">
                    <c:v>東京23特別区</c:v>
                  </c:pt>
                  <c:pt idx="8">
                    <c:v>38中核市</c:v>
                  </c:pt>
                </c:lvl>
              </c:multiLvlStrCache>
            </c:multiLvlStrRef>
          </c:cat>
          <c:val>
            <c:numRef>
              <c:f>Sheet1!$L$10:$U$10</c:f>
              <c:numCache>
                <c:formatCode>General</c:formatCode>
                <c:ptCount val="10"/>
                <c:pt idx="0">
                  <c:v>40</c:v>
                </c:pt>
                <c:pt idx="1">
                  <c:v>33</c:v>
                </c:pt>
                <c:pt idx="2">
                  <c:v>27</c:v>
                </c:pt>
                <c:pt idx="3">
                  <c:v>28</c:v>
                </c:pt>
                <c:pt idx="4">
                  <c:v>2</c:v>
                </c:pt>
                <c:pt idx="5">
                  <c:v>3</c:v>
                </c:pt>
                <c:pt idx="6">
                  <c:v>6</c:v>
                </c:pt>
                <c:pt idx="7">
                  <c:v>16</c:v>
                </c:pt>
                <c:pt idx="8">
                  <c:v>33</c:v>
                </c:pt>
                <c:pt idx="9">
                  <c:v>22</c:v>
                </c:pt>
              </c:numCache>
            </c:numRef>
          </c:val>
          <c:extLst>
            <c:ext xmlns:c16="http://schemas.microsoft.com/office/drawing/2014/chart" uri="{C3380CC4-5D6E-409C-BE32-E72D297353CC}">
              <c16:uniqueId val="{00000003-DFC6-2B44-9937-4DBCFE18FDCE}"/>
            </c:ext>
          </c:extLst>
        </c:ser>
        <c:ser>
          <c:idx val="2"/>
          <c:order val="2"/>
          <c:tx>
            <c:strRef>
              <c:f>Sheet1!$K$11</c:f>
              <c:strCache>
                <c:ptCount val="1"/>
                <c:pt idx="0">
                  <c:v>建物内喫煙可能</c:v>
                </c:pt>
              </c:strCache>
            </c:strRef>
          </c:tx>
          <c:spPr>
            <a:solidFill>
              <a:srgbClr val="FF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Sheet1!$L$7:$U$8</c:f>
              <c:multiLvlStrCache>
                <c:ptCount val="10"/>
                <c:lvl>
                  <c:pt idx="0">
                    <c:v>前</c:v>
                  </c:pt>
                  <c:pt idx="1">
                    <c:v>後</c:v>
                  </c:pt>
                  <c:pt idx="2">
                    <c:v>前</c:v>
                  </c:pt>
                  <c:pt idx="3">
                    <c:v>後</c:v>
                  </c:pt>
                  <c:pt idx="4">
                    <c:v>前</c:v>
                  </c:pt>
                  <c:pt idx="5">
                    <c:v>後</c:v>
                  </c:pt>
                  <c:pt idx="6">
                    <c:v>前</c:v>
                  </c:pt>
                  <c:pt idx="7">
                    <c:v>後</c:v>
                  </c:pt>
                  <c:pt idx="8">
                    <c:v>前</c:v>
                  </c:pt>
                  <c:pt idx="9">
                    <c:v>後</c:v>
                  </c:pt>
                </c:lvl>
                <c:lvl>
                  <c:pt idx="0">
                    <c:v>47都道府県</c:v>
                  </c:pt>
                  <c:pt idx="2">
                    <c:v>46県庁所在市</c:v>
                  </c:pt>
                  <c:pt idx="4">
                    <c:v>5政令都市</c:v>
                  </c:pt>
                  <c:pt idx="6">
                    <c:v>東京23特別区</c:v>
                  </c:pt>
                  <c:pt idx="8">
                    <c:v>38中核市</c:v>
                  </c:pt>
                </c:lvl>
              </c:multiLvlStrCache>
            </c:multiLvlStrRef>
          </c:cat>
          <c:val>
            <c:numRef>
              <c:f>Sheet1!$L$11:$U$11</c:f>
              <c:numCache>
                <c:formatCode>General</c:formatCode>
                <c:ptCount val="10"/>
                <c:pt idx="0">
                  <c:v>4</c:v>
                </c:pt>
                <c:pt idx="1">
                  <c:v>0</c:v>
                </c:pt>
                <c:pt idx="2">
                  <c:v>11</c:v>
                </c:pt>
                <c:pt idx="3">
                  <c:v>0</c:v>
                </c:pt>
                <c:pt idx="4">
                  <c:v>2</c:v>
                </c:pt>
                <c:pt idx="5">
                  <c:v>0</c:v>
                </c:pt>
                <c:pt idx="6">
                  <c:v>12</c:v>
                </c:pt>
                <c:pt idx="7">
                  <c:v>0</c:v>
                </c:pt>
                <c:pt idx="8">
                  <c:v>0</c:v>
                </c:pt>
                <c:pt idx="9">
                  <c:v>0</c:v>
                </c:pt>
              </c:numCache>
            </c:numRef>
          </c:val>
          <c:extLst>
            <c:ext xmlns:c16="http://schemas.microsoft.com/office/drawing/2014/chart" uri="{C3380CC4-5D6E-409C-BE32-E72D297353CC}">
              <c16:uniqueId val="{00000004-DFC6-2B44-9937-4DBCFE18FDCE}"/>
            </c:ext>
          </c:extLst>
        </c:ser>
        <c:dLbls>
          <c:dLblPos val="inBase"/>
          <c:showLegendKey val="0"/>
          <c:showVal val="1"/>
          <c:showCatName val="0"/>
          <c:showSerName val="0"/>
          <c:showPercent val="0"/>
          <c:showBubbleSize val="0"/>
        </c:dLbls>
        <c:gapWidth val="150"/>
        <c:overlap val="100"/>
        <c:axId val="587953632"/>
        <c:axId val="587954176"/>
      </c:barChart>
      <c:catAx>
        <c:axId val="58795363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ja-JP"/>
          </a:p>
        </c:txPr>
        <c:crossAx val="587954176"/>
        <c:crosses val="autoZero"/>
        <c:auto val="1"/>
        <c:lblAlgn val="ctr"/>
        <c:lblOffset val="100"/>
        <c:noMultiLvlLbl val="0"/>
      </c:catAx>
      <c:valAx>
        <c:axId val="587954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587953632"/>
        <c:crosses val="autoZero"/>
        <c:crossBetween val="between"/>
        <c:majorUnit val="0.2"/>
      </c:valAx>
      <c:spPr>
        <a:noFill/>
        <a:ln>
          <a:noFill/>
        </a:ln>
        <a:effectLst/>
      </c:spPr>
    </c:plotArea>
    <c:legend>
      <c:legendPos val="r"/>
      <c:layout>
        <c:manualLayout>
          <c:xMode val="edge"/>
          <c:yMode val="edge"/>
          <c:x val="0.81011173487066868"/>
          <c:y val="3.0084554097163832E-2"/>
          <c:w val="0.18525863760773814"/>
          <c:h val="0.17829168093118794"/>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sz="1200">
          <a:solidFill>
            <a:sysClr val="windowText" lastClr="000000"/>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E72E9-EAA5-B74C-8C62-5D89500A52A4}" type="datetimeFigureOut">
              <a:rPr kumimoji="1" lang="ja-JP" altLang="en-US" smtClean="0"/>
              <a:t>2020/10/22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6435D-F077-9345-BEF6-67379A1D9BE8}" type="slidenum">
              <a:rPr kumimoji="1" lang="ja-JP" altLang="en-US" smtClean="0"/>
              <a:t>‹#›</a:t>
            </a:fld>
            <a:endParaRPr kumimoji="1" lang="ja-JP" altLang="en-US"/>
          </a:p>
        </p:txBody>
      </p:sp>
    </p:spTree>
    <p:extLst>
      <p:ext uri="{BB962C8B-B14F-4D97-AF65-F5344CB8AC3E}">
        <p14:creationId xmlns:p14="http://schemas.microsoft.com/office/powerpoint/2010/main" val="24051884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a:t>
            </a:fld>
            <a:endParaRPr kumimoji="1" lang="ja-JP" altLang="en-US"/>
          </a:p>
        </p:txBody>
      </p:sp>
    </p:spTree>
    <p:extLst>
      <p:ext uri="{BB962C8B-B14F-4D97-AF65-F5344CB8AC3E}">
        <p14:creationId xmlns:p14="http://schemas.microsoft.com/office/powerpoint/2010/main" val="889842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10</a:t>
            </a:fld>
            <a:endParaRPr kumimoji="1" lang="ja-JP" altLang="en-US"/>
          </a:p>
        </p:txBody>
      </p:sp>
    </p:spTree>
    <p:extLst>
      <p:ext uri="{BB962C8B-B14F-4D97-AF65-F5344CB8AC3E}">
        <p14:creationId xmlns:p14="http://schemas.microsoft.com/office/powerpoint/2010/main" val="3807019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11</a:t>
            </a:fld>
            <a:endParaRPr kumimoji="1" lang="ja-JP" altLang="en-US"/>
          </a:p>
        </p:txBody>
      </p:sp>
    </p:spTree>
    <p:extLst>
      <p:ext uri="{BB962C8B-B14F-4D97-AF65-F5344CB8AC3E}">
        <p14:creationId xmlns:p14="http://schemas.microsoft.com/office/powerpoint/2010/main" val="269727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12</a:t>
            </a:fld>
            <a:endParaRPr kumimoji="1" lang="ja-JP" altLang="en-US"/>
          </a:p>
        </p:txBody>
      </p:sp>
    </p:spTree>
    <p:extLst>
      <p:ext uri="{BB962C8B-B14F-4D97-AF65-F5344CB8AC3E}">
        <p14:creationId xmlns:p14="http://schemas.microsoft.com/office/powerpoint/2010/main" val="321347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13</a:t>
            </a:fld>
            <a:endParaRPr kumimoji="1" lang="ja-JP" altLang="en-US"/>
          </a:p>
        </p:txBody>
      </p:sp>
    </p:spTree>
    <p:extLst>
      <p:ext uri="{BB962C8B-B14F-4D97-AF65-F5344CB8AC3E}">
        <p14:creationId xmlns:p14="http://schemas.microsoft.com/office/powerpoint/2010/main" val="171920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14</a:t>
            </a:fld>
            <a:endParaRPr kumimoji="1" lang="ja-JP" altLang="en-US"/>
          </a:p>
        </p:txBody>
      </p:sp>
    </p:spTree>
    <p:extLst>
      <p:ext uri="{BB962C8B-B14F-4D97-AF65-F5344CB8AC3E}">
        <p14:creationId xmlns:p14="http://schemas.microsoft.com/office/powerpoint/2010/main" val="4269739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15</a:t>
            </a:fld>
            <a:endParaRPr kumimoji="1" lang="ja-JP" altLang="en-US"/>
          </a:p>
        </p:txBody>
      </p:sp>
    </p:spTree>
    <p:extLst>
      <p:ext uri="{BB962C8B-B14F-4D97-AF65-F5344CB8AC3E}">
        <p14:creationId xmlns:p14="http://schemas.microsoft.com/office/powerpoint/2010/main" val="1745964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16</a:t>
            </a:fld>
            <a:endParaRPr kumimoji="1" lang="ja-JP" altLang="en-US"/>
          </a:p>
        </p:txBody>
      </p:sp>
    </p:spTree>
    <p:extLst>
      <p:ext uri="{BB962C8B-B14F-4D97-AF65-F5344CB8AC3E}">
        <p14:creationId xmlns:p14="http://schemas.microsoft.com/office/powerpoint/2010/main" val="585857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17</a:t>
            </a:fld>
            <a:endParaRPr kumimoji="1" lang="ja-JP" altLang="en-US"/>
          </a:p>
        </p:txBody>
      </p:sp>
    </p:spTree>
    <p:extLst>
      <p:ext uri="{BB962C8B-B14F-4D97-AF65-F5344CB8AC3E}">
        <p14:creationId xmlns:p14="http://schemas.microsoft.com/office/powerpoint/2010/main" val="3611302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18</a:t>
            </a:fld>
            <a:endParaRPr kumimoji="1" lang="ja-JP" altLang="en-US"/>
          </a:p>
        </p:txBody>
      </p:sp>
    </p:spTree>
    <p:extLst>
      <p:ext uri="{BB962C8B-B14F-4D97-AF65-F5344CB8AC3E}">
        <p14:creationId xmlns:p14="http://schemas.microsoft.com/office/powerpoint/2010/main" val="1383138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19</a:t>
            </a:fld>
            <a:endParaRPr kumimoji="1" lang="ja-JP" altLang="en-US"/>
          </a:p>
        </p:txBody>
      </p:sp>
    </p:spTree>
    <p:extLst>
      <p:ext uri="{BB962C8B-B14F-4D97-AF65-F5344CB8AC3E}">
        <p14:creationId xmlns:p14="http://schemas.microsoft.com/office/powerpoint/2010/main" val="64576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2</a:t>
            </a:fld>
            <a:endParaRPr kumimoji="1" lang="ja-JP" altLang="en-US"/>
          </a:p>
        </p:txBody>
      </p:sp>
    </p:spTree>
    <p:extLst>
      <p:ext uri="{BB962C8B-B14F-4D97-AF65-F5344CB8AC3E}">
        <p14:creationId xmlns:p14="http://schemas.microsoft.com/office/powerpoint/2010/main" val="3463050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20</a:t>
            </a:fld>
            <a:endParaRPr kumimoji="1" lang="ja-JP" altLang="en-US"/>
          </a:p>
        </p:txBody>
      </p:sp>
    </p:spTree>
    <p:extLst>
      <p:ext uri="{BB962C8B-B14F-4D97-AF65-F5344CB8AC3E}">
        <p14:creationId xmlns:p14="http://schemas.microsoft.com/office/powerpoint/2010/main" val="7007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3</a:t>
            </a:fld>
            <a:endParaRPr kumimoji="1" lang="ja-JP" altLang="en-US"/>
          </a:p>
        </p:txBody>
      </p:sp>
    </p:spTree>
    <p:extLst>
      <p:ext uri="{BB962C8B-B14F-4D97-AF65-F5344CB8AC3E}">
        <p14:creationId xmlns:p14="http://schemas.microsoft.com/office/powerpoint/2010/main" val="339256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4</a:t>
            </a:fld>
            <a:endParaRPr kumimoji="1" lang="ja-JP" altLang="en-US"/>
          </a:p>
        </p:txBody>
      </p:sp>
    </p:spTree>
    <p:extLst>
      <p:ext uri="{BB962C8B-B14F-4D97-AF65-F5344CB8AC3E}">
        <p14:creationId xmlns:p14="http://schemas.microsoft.com/office/powerpoint/2010/main" val="770925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5</a:t>
            </a:fld>
            <a:endParaRPr kumimoji="1" lang="ja-JP" altLang="en-US"/>
          </a:p>
        </p:txBody>
      </p:sp>
    </p:spTree>
    <p:extLst>
      <p:ext uri="{BB962C8B-B14F-4D97-AF65-F5344CB8AC3E}">
        <p14:creationId xmlns:p14="http://schemas.microsoft.com/office/powerpoint/2010/main" val="298859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6</a:t>
            </a:fld>
            <a:endParaRPr kumimoji="1" lang="ja-JP" altLang="en-US"/>
          </a:p>
        </p:txBody>
      </p:sp>
    </p:spTree>
    <p:extLst>
      <p:ext uri="{BB962C8B-B14F-4D97-AF65-F5344CB8AC3E}">
        <p14:creationId xmlns:p14="http://schemas.microsoft.com/office/powerpoint/2010/main" val="247211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7</a:t>
            </a:fld>
            <a:endParaRPr kumimoji="1" lang="ja-JP" altLang="en-US"/>
          </a:p>
        </p:txBody>
      </p:sp>
    </p:spTree>
    <p:extLst>
      <p:ext uri="{BB962C8B-B14F-4D97-AF65-F5344CB8AC3E}">
        <p14:creationId xmlns:p14="http://schemas.microsoft.com/office/powerpoint/2010/main" val="338705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8</a:t>
            </a:fld>
            <a:endParaRPr kumimoji="1" lang="ja-JP" altLang="en-US"/>
          </a:p>
        </p:txBody>
      </p:sp>
    </p:spTree>
    <p:extLst>
      <p:ext uri="{BB962C8B-B14F-4D97-AF65-F5344CB8AC3E}">
        <p14:creationId xmlns:p14="http://schemas.microsoft.com/office/powerpoint/2010/main" val="2194215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86435D-F077-9345-BEF6-67379A1D9BE8}" type="slidenum">
              <a:rPr kumimoji="1" lang="ja-JP" altLang="en-US" smtClean="0"/>
              <a:t>9</a:t>
            </a:fld>
            <a:endParaRPr kumimoji="1" lang="ja-JP" altLang="en-US"/>
          </a:p>
        </p:txBody>
      </p:sp>
    </p:spTree>
    <p:extLst>
      <p:ext uri="{BB962C8B-B14F-4D97-AF65-F5344CB8AC3E}">
        <p14:creationId xmlns:p14="http://schemas.microsoft.com/office/powerpoint/2010/main" val="16173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8BE553-49C2-E844-9189-AC1C3813384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B15D968-C96F-434F-AACD-936ED537F3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A87F1F9-D679-D744-AFFB-8C23EE94B419}"/>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5" name="フッター プレースホルダー 4">
            <a:extLst>
              <a:ext uri="{FF2B5EF4-FFF2-40B4-BE49-F238E27FC236}">
                <a16:creationId xmlns:a16="http://schemas.microsoft.com/office/drawing/2014/main" id="{DD598C3E-5A7A-FA4E-9D38-0B3A8CAF41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5D5264-AA07-DE46-9CD1-9A0F365E4DFE}"/>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1180843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88F30F-7ADF-0041-BC4C-6908003C790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F6F58CC-7180-DA4C-87F4-EE6C63987F3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554E2D1-4123-3E4B-A954-CA0DF164DD81}"/>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5" name="フッター プレースホルダー 4">
            <a:extLst>
              <a:ext uri="{FF2B5EF4-FFF2-40B4-BE49-F238E27FC236}">
                <a16:creationId xmlns:a16="http://schemas.microsoft.com/office/drawing/2014/main" id="{02CB494B-8C39-5443-AEAC-5AFB1B298B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9712424-654F-3644-92E8-FE4D9C6A5EC5}"/>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123330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0654EAC-EBFE-F240-A5FF-A9A66F257C4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24A3003-6A7A-6049-96D2-A5BC66EE277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E9EFEB-EFDE-0A48-A48A-32B334082A6F}"/>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5" name="フッター プレースホルダー 4">
            <a:extLst>
              <a:ext uri="{FF2B5EF4-FFF2-40B4-BE49-F238E27FC236}">
                <a16:creationId xmlns:a16="http://schemas.microsoft.com/office/drawing/2014/main" id="{D2130BF3-D99F-5B4E-9FA6-D30011B934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360448-B6D8-C342-90D8-FF8FAE393259}"/>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241230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2464B9-1826-BA4C-96A3-A80FB439746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5908C38-F0C7-8341-8869-692E5A34531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E7BF66-C994-3741-859F-109D08506333}"/>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5" name="フッター プレースホルダー 4">
            <a:extLst>
              <a:ext uri="{FF2B5EF4-FFF2-40B4-BE49-F238E27FC236}">
                <a16:creationId xmlns:a16="http://schemas.microsoft.com/office/drawing/2014/main" id="{308A9C2F-4D2D-7B44-B884-84957AB5F8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01C2F3-9469-EE4D-8C5D-A0B3A3250AE9}"/>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124363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E6B48C-A5BF-A244-9282-9E91C578821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31F232-85C9-034B-B708-E9F07F74E4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5BA1F85-2083-C84A-B70C-A08CB21FA7D6}"/>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5" name="フッター プレースホルダー 4">
            <a:extLst>
              <a:ext uri="{FF2B5EF4-FFF2-40B4-BE49-F238E27FC236}">
                <a16:creationId xmlns:a16="http://schemas.microsoft.com/office/drawing/2014/main" id="{E5F1E659-7B65-7D43-92AB-57AF79B41A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DED950-633E-F340-9C05-9F31C2766C8E}"/>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2505255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DE662D-15BF-E44E-8147-99A74D32141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2134EB9-A048-F14D-968C-18E8DDBE506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37CC421-BB37-BE4B-83DE-C56D0BC8FDE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F3FDD8F-49A9-094A-86A6-0F19273675DB}"/>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6" name="フッター プレースホルダー 5">
            <a:extLst>
              <a:ext uri="{FF2B5EF4-FFF2-40B4-BE49-F238E27FC236}">
                <a16:creationId xmlns:a16="http://schemas.microsoft.com/office/drawing/2014/main" id="{B964DFC6-AA0F-5F45-9A1B-A6BA42D0EA6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6C57ADA-DD7F-DA48-8DCD-472621A5D477}"/>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274279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F5AA8C-14C6-9F47-B966-F3AF774ECEA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7E77C3B-16DA-3145-883B-1BC0C66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D664FA8-0ECC-444B-BF27-2DD7E13F334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1469E12-A9F3-204B-AA25-520605861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74A8CE3-2FFC-AB42-8B53-17B702060C2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81882C-BD28-2A48-8C58-D57D52781814}"/>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8" name="フッター プレースホルダー 7">
            <a:extLst>
              <a:ext uri="{FF2B5EF4-FFF2-40B4-BE49-F238E27FC236}">
                <a16:creationId xmlns:a16="http://schemas.microsoft.com/office/drawing/2014/main" id="{9B4F73BE-DF80-E243-ADF1-5AB0B7730B3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2C1B139-07E6-9C42-95CC-1EC0D382FA00}"/>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254993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161C36-A9CA-4145-A89D-23E567C3925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D10A04F-089F-3B4B-AA55-9E9C3A51A36F}"/>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4" name="フッター プレースホルダー 3">
            <a:extLst>
              <a:ext uri="{FF2B5EF4-FFF2-40B4-BE49-F238E27FC236}">
                <a16:creationId xmlns:a16="http://schemas.microsoft.com/office/drawing/2014/main" id="{407E973B-A05E-BD4E-832C-CD969B2617A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26A7F05-EA3A-454B-A21E-FB751B3DA34C}"/>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3087213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D13331-B5F4-2F40-997C-1E7BC0F4FCED}"/>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3" name="フッター プレースホルダー 2">
            <a:extLst>
              <a:ext uri="{FF2B5EF4-FFF2-40B4-BE49-F238E27FC236}">
                <a16:creationId xmlns:a16="http://schemas.microsoft.com/office/drawing/2014/main" id="{E7D9AADD-A448-8A43-8278-12CF3A2AB89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986FBDF-5B08-994A-BD1D-6C49949E5965}"/>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18058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9BC92B-72F1-D248-9D34-6D5A1813601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B982B4C-39BF-FA42-B3B5-4B4E67525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86A12E2-7268-014F-8F66-B5605A5DD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5C1C8A7-A0B8-0C42-8C83-E94C0D18752F}"/>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6" name="フッター プレースホルダー 5">
            <a:extLst>
              <a:ext uri="{FF2B5EF4-FFF2-40B4-BE49-F238E27FC236}">
                <a16:creationId xmlns:a16="http://schemas.microsoft.com/office/drawing/2014/main" id="{3E8979D2-6603-4F42-BBF4-E29F1AE1B3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134D44-255B-DD44-9122-E41B3A1AD6C6}"/>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236608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578EB3-87D7-5D4B-B01B-4CB75B77CC7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085AA8A-98F3-9047-A373-FAB9AAE261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E02933E-1116-DC4A-AF92-5AB9D8FD0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0340CA1-1BE6-C04F-A0DB-DA5E906285E7}"/>
              </a:ext>
            </a:extLst>
          </p:cNvPr>
          <p:cNvSpPr>
            <a:spLocks noGrp="1"/>
          </p:cNvSpPr>
          <p:nvPr>
            <p:ph type="dt" sz="half" idx="10"/>
          </p:nvPr>
        </p:nvSpPr>
        <p:spPr/>
        <p:txBody>
          <a:bodyPr/>
          <a:lstStyle/>
          <a:p>
            <a:fld id="{258ABCDC-B079-154C-AFA3-ED213D96DB3B}" type="datetimeFigureOut">
              <a:rPr kumimoji="1" lang="ja-JP" altLang="en-US" smtClean="0"/>
              <a:t>2020/10/22</a:t>
            </a:fld>
            <a:endParaRPr kumimoji="1" lang="ja-JP" altLang="en-US"/>
          </a:p>
        </p:txBody>
      </p:sp>
      <p:sp>
        <p:nvSpPr>
          <p:cNvPr id="6" name="フッター プレースホルダー 5">
            <a:extLst>
              <a:ext uri="{FF2B5EF4-FFF2-40B4-BE49-F238E27FC236}">
                <a16:creationId xmlns:a16="http://schemas.microsoft.com/office/drawing/2014/main" id="{F73DB742-10C8-C64E-9E0E-ADCA597865C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181699C-4266-9C4F-8DB7-47CD8858DF6E}"/>
              </a:ext>
            </a:extLst>
          </p:cNvPr>
          <p:cNvSpPr>
            <a:spLocks noGrp="1"/>
          </p:cNvSpPr>
          <p:nvPr>
            <p:ph type="sldNum" sz="quarter" idx="12"/>
          </p:nvPr>
        </p:nvSpPr>
        <p:spPr/>
        <p:txBody>
          <a:body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81538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143E19B-2E57-F243-AA89-F34BD40A4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1BF0387-0062-0F43-A50B-D18616E24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947A41-CCA3-3042-B024-E08F2A0A3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ABCDC-B079-154C-AFA3-ED213D96DB3B}" type="datetimeFigureOut">
              <a:rPr kumimoji="1" lang="ja-JP" altLang="en-US" smtClean="0"/>
              <a:t>2020/10/22</a:t>
            </a:fld>
            <a:endParaRPr kumimoji="1" lang="ja-JP" altLang="en-US"/>
          </a:p>
        </p:txBody>
      </p:sp>
      <p:sp>
        <p:nvSpPr>
          <p:cNvPr id="5" name="フッター プレースホルダー 4">
            <a:extLst>
              <a:ext uri="{FF2B5EF4-FFF2-40B4-BE49-F238E27FC236}">
                <a16:creationId xmlns:a16="http://schemas.microsoft.com/office/drawing/2014/main" id="{F5663040-6238-2041-8684-A1652BDA6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3E6253F-F1ED-6045-B9FA-0566A5201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38AF8-A4ED-A047-9D90-6F506A03A33B}" type="slidenum">
              <a:rPr kumimoji="1" lang="ja-JP" altLang="en-US" smtClean="0"/>
              <a:t>‹#›</a:t>
            </a:fld>
            <a:endParaRPr kumimoji="1" lang="ja-JP" altLang="en-US"/>
          </a:p>
        </p:txBody>
      </p:sp>
    </p:spTree>
    <p:extLst>
      <p:ext uri="{BB962C8B-B14F-4D97-AF65-F5344CB8AC3E}">
        <p14:creationId xmlns:p14="http://schemas.microsoft.com/office/powerpoint/2010/main" val="4268862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6.m4a"/><Relationship Id="rId7" Type="http://schemas.openxmlformats.org/officeDocument/2006/relationships/image" Target="../media/image10.tif"/><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26.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19.png"/><Relationship Id="rId3" Type="http://schemas.microsoft.com/office/2007/relationships/media" Target="../media/media30.m4a"/><Relationship Id="rId7" Type="http://schemas.openxmlformats.org/officeDocument/2006/relationships/slideLayout" Target="../slideLayouts/slideLayout7.xml"/><Relationship Id="rId12" Type="http://schemas.openxmlformats.org/officeDocument/2006/relationships/image" Target="../media/image1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audio" Target="../media/media31.m4a"/><Relationship Id="rId11" Type="http://schemas.openxmlformats.org/officeDocument/2006/relationships/image" Target="../media/image17.png"/><Relationship Id="rId5" Type="http://schemas.microsoft.com/office/2007/relationships/media" Target="../media/media31.m4a"/><Relationship Id="rId10" Type="http://schemas.openxmlformats.org/officeDocument/2006/relationships/image" Target="../media/image16.png"/><Relationship Id="rId4" Type="http://schemas.openxmlformats.org/officeDocument/2006/relationships/audio" Target="../media/media30.m4a"/><Relationship Id="rId9" Type="http://schemas.openxmlformats.org/officeDocument/2006/relationships/image" Target="../media/image15.png"/><Relationship Id="rId1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4.m4a"/><Relationship Id="rId7" Type="http://schemas.openxmlformats.org/officeDocument/2006/relationships/image" Target="../media/image2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audio" Target="../media/media34.m4a"/></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6.m4a"/><Relationship Id="rId7" Type="http://schemas.openxmlformats.org/officeDocument/2006/relationships/image" Target="../media/image2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audio" Target="../media/media36.m4a"/><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23.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24.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40.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audio" Target="../media/media40.m4a"/></Relationships>
</file>

<file path=ppt/slides/_rels/slide3.xml.rels><?xml version="1.0" encoding="UTF-8" standalone="yes"?>
<Relationships xmlns="http://schemas.openxmlformats.org/package/2006/relationships"><Relationship Id="rId8" Type="http://schemas.openxmlformats.org/officeDocument/2006/relationships/audio" Target="../media/media6.m4a"/><Relationship Id="rId13" Type="http://schemas.microsoft.com/office/2007/relationships/media" Target="../media/media9.m4a"/><Relationship Id="rId18" Type="http://schemas.openxmlformats.org/officeDocument/2006/relationships/audio" Target="../media/media11.m4a"/><Relationship Id="rId26" Type="http://schemas.openxmlformats.org/officeDocument/2006/relationships/image" Target="../media/image1.png"/><Relationship Id="rId3" Type="http://schemas.microsoft.com/office/2007/relationships/media" Target="../media/media4.m4a"/><Relationship Id="rId21" Type="http://schemas.microsoft.com/office/2007/relationships/media" Target="../media/media13.m4a"/><Relationship Id="rId7" Type="http://schemas.microsoft.com/office/2007/relationships/media" Target="../media/media6.m4a"/><Relationship Id="rId12" Type="http://schemas.openxmlformats.org/officeDocument/2006/relationships/audio" Target="../media/media8.m4a"/><Relationship Id="rId17" Type="http://schemas.microsoft.com/office/2007/relationships/media" Target="../media/media11.m4a"/><Relationship Id="rId25" Type="http://schemas.openxmlformats.org/officeDocument/2006/relationships/image" Target="../media/image3.png"/><Relationship Id="rId2" Type="http://schemas.openxmlformats.org/officeDocument/2006/relationships/audio" Target="../media/media3.m4a"/><Relationship Id="rId16" Type="http://schemas.openxmlformats.org/officeDocument/2006/relationships/audio" Target="../media/media10.m4a"/><Relationship Id="rId20" Type="http://schemas.openxmlformats.org/officeDocument/2006/relationships/audio" Target="../media/media12.m4a"/><Relationship Id="rId1" Type="http://schemas.microsoft.com/office/2007/relationships/media" Target="../media/media3.m4a"/><Relationship Id="rId6" Type="http://schemas.openxmlformats.org/officeDocument/2006/relationships/audio" Target="../media/media5.m4a"/><Relationship Id="rId11" Type="http://schemas.microsoft.com/office/2007/relationships/media" Target="../media/media8.m4a"/><Relationship Id="rId24" Type="http://schemas.openxmlformats.org/officeDocument/2006/relationships/notesSlide" Target="../notesSlides/notesSlide3.xml"/><Relationship Id="rId5" Type="http://schemas.microsoft.com/office/2007/relationships/media" Target="../media/media5.m4a"/><Relationship Id="rId15" Type="http://schemas.microsoft.com/office/2007/relationships/media" Target="../media/media10.m4a"/><Relationship Id="rId23" Type="http://schemas.openxmlformats.org/officeDocument/2006/relationships/slideLayout" Target="../slideLayouts/slideLayout7.xml"/><Relationship Id="rId10" Type="http://schemas.openxmlformats.org/officeDocument/2006/relationships/audio" Target="../media/media7.m4a"/><Relationship Id="rId19" Type="http://schemas.microsoft.com/office/2007/relationships/media" Target="../media/media12.m4a"/><Relationship Id="rId4" Type="http://schemas.openxmlformats.org/officeDocument/2006/relationships/audio" Target="../media/media4.m4a"/><Relationship Id="rId9" Type="http://schemas.microsoft.com/office/2007/relationships/media" Target="../media/media7.m4a"/><Relationship Id="rId14" Type="http://schemas.openxmlformats.org/officeDocument/2006/relationships/audio" Target="../media/media9.m4a"/><Relationship Id="rId22" Type="http://schemas.openxmlformats.org/officeDocument/2006/relationships/audio" Target="../media/media1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16.m4a"/><Relationship Id="rId7"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media17.m4a"/><Relationship Id="rId5" Type="http://schemas.microsoft.com/office/2007/relationships/media" Target="../media/media17.m4a"/><Relationship Id="rId10" Type="http://schemas.openxmlformats.org/officeDocument/2006/relationships/image" Target="../media/image1.png"/><Relationship Id="rId4" Type="http://schemas.openxmlformats.org/officeDocument/2006/relationships/audio" Target="../media/media16.m4a"/><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9.m4a"/><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19.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2.m4a"/><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8.xml"/><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audio" Target="../media/media22.m4a"/><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4.m4a"/><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24.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D2376AD-8093-6941-810A-A9DC28C5306B}"/>
              </a:ext>
            </a:extLst>
          </p:cNvPr>
          <p:cNvSpPr txBox="1"/>
          <p:nvPr/>
        </p:nvSpPr>
        <p:spPr>
          <a:xfrm>
            <a:off x="363888" y="1080363"/>
            <a:ext cx="11487150" cy="5386090"/>
          </a:xfrm>
          <a:prstGeom prst="rect">
            <a:avLst/>
          </a:prstGeom>
          <a:noFill/>
        </p:spPr>
        <p:txBody>
          <a:bodyPr wrap="square" rtlCol="0">
            <a:spAutoFit/>
          </a:bodyPr>
          <a:lstStyle/>
          <a:p>
            <a:r>
              <a:rPr lang="ja-JP" altLang="ja-JP" sz="4000">
                <a:latin typeface="MS PGothic" panose="020B0600070205080204" pitchFamily="34" charset="-128"/>
                <a:ea typeface="MS PGothic" panose="020B0600070205080204" pitchFamily="34" charset="-128"/>
              </a:rPr>
              <a:t>第一種施設</a:t>
            </a:r>
            <a:r>
              <a:rPr lang="ja-JP" altLang="en-US" sz="4000">
                <a:latin typeface="MS PGothic" panose="020B0600070205080204" pitchFamily="34" charset="-128"/>
                <a:ea typeface="MS PGothic" panose="020B0600070205080204" pitchFamily="34" charset="-128"/>
              </a:rPr>
              <a:t>（学校、大学、病院、行政機関）</a:t>
            </a:r>
            <a:r>
              <a:rPr lang="ja-JP" altLang="ja-JP" sz="4000">
                <a:latin typeface="MS PGothic" panose="020B0600070205080204" pitchFamily="34" charset="-128"/>
                <a:ea typeface="MS PGothic" panose="020B0600070205080204" pitchFamily="34" charset="-128"/>
              </a:rPr>
              <a:t>の</a:t>
            </a:r>
            <a:endParaRPr lang="en-US" altLang="ja-JP" sz="4000" dirty="0">
              <a:latin typeface="MS PGothic" panose="020B0600070205080204" pitchFamily="34" charset="-128"/>
              <a:ea typeface="MS PGothic" panose="020B0600070205080204" pitchFamily="34" charset="-128"/>
            </a:endParaRPr>
          </a:p>
          <a:p>
            <a:r>
              <a:rPr lang="ja-JP" altLang="en-US" sz="4000">
                <a:latin typeface="MS PGothic" panose="020B0600070205080204" pitchFamily="34" charset="-128"/>
                <a:ea typeface="MS PGothic" panose="020B0600070205080204" pitchFamily="34" charset="-128"/>
              </a:rPr>
              <a:t>　　　　　　　　　　</a:t>
            </a:r>
            <a:r>
              <a:rPr lang="ja-JP" altLang="ja-JP" sz="4000">
                <a:latin typeface="MS PGothic" panose="020B0600070205080204" pitchFamily="34" charset="-128"/>
                <a:ea typeface="MS PGothic" panose="020B0600070205080204" pitchFamily="34" charset="-128"/>
              </a:rPr>
              <a:t>受動喫煙防止対策の状況</a:t>
            </a:r>
            <a:endParaRPr lang="en-US" altLang="ja-JP" sz="4000" dirty="0">
              <a:latin typeface="MS PGothic" panose="020B0600070205080204" pitchFamily="34" charset="-128"/>
              <a:ea typeface="MS PGothic" panose="020B0600070205080204" pitchFamily="34" charset="-128"/>
            </a:endParaRPr>
          </a:p>
          <a:p>
            <a:r>
              <a:rPr lang="ja-JP" altLang="ja-JP" sz="4000">
                <a:latin typeface="MS PGothic" panose="020B0600070205080204" pitchFamily="34" charset="-128"/>
                <a:ea typeface="MS PGothic" panose="020B0600070205080204" pitchFamily="34" charset="-128"/>
              </a:rPr>
              <a:t>　</a:t>
            </a:r>
          </a:p>
          <a:p>
            <a:r>
              <a:rPr lang="ja-JP" altLang="ja-JP" sz="2400">
                <a:latin typeface="MS PGothic" panose="020B0600070205080204" pitchFamily="34" charset="-128"/>
                <a:ea typeface="MS PGothic" panose="020B0600070205080204" pitchFamily="34" charset="-128"/>
              </a:rPr>
              <a:t>　　</a:t>
            </a:r>
            <a:r>
              <a:rPr lang="zh-CN" altLang="ja-JP" sz="2800" dirty="0">
                <a:latin typeface="MS PGothic" panose="020B0600070205080204" pitchFamily="34" charset="-128"/>
                <a:ea typeface="MS PGothic" panose="020B0600070205080204" pitchFamily="34" charset="-128"/>
              </a:rPr>
              <a:t>産業医科大学　産業生態科学研究所　教授　大和　浩、講師　姜　英</a:t>
            </a:r>
            <a:endParaRPr lang="ja-JP" altLang="ja-JP" sz="2800">
              <a:latin typeface="MS PGothic" panose="020B0600070205080204" pitchFamily="34" charset="-128"/>
              <a:ea typeface="MS PGothic" panose="020B0600070205080204" pitchFamily="34" charset="-128"/>
            </a:endParaRPr>
          </a:p>
          <a:p>
            <a:r>
              <a:rPr lang="zh-CN" altLang="ja-JP" sz="2800" dirty="0">
                <a:latin typeface="MS PGothic" panose="020B0600070205080204" pitchFamily="34" charset="-128"/>
                <a:ea typeface="MS PGothic" panose="020B0600070205080204" pitchFamily="34" charset="-128"/>
              </a:rPr>
              <a:t>　　沖縄県北部保健所　伊禮壬紀夫</a:t>
            </a:r>
            <a:endParaRPr lang="ja-JP" altLang="ja-JP" sz="2800">
              <a:latin typeface="MS PGothic" panose="020B0600070205080204" pitchFamily="34" charset="-128"/>
              <a:ea typeface="MS PGothic" panose="020B0600070205080204" pitchFamily="34" charset="-128"/>
            </a:endParaRPr>
          </a:p>
          <a:p>
            <a:endParaRPr kumimoji="1"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結論：</a:t>
            </a:r>
            <a:endParaRPr kumimoji="1"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・改正健康増進法は第一種施設（大学、病院、行政機関）の敷地内禁煙化に有効</a:t>
            </a:r>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・特定屋外喫煙場所を残している施設を公表し、敷地内禁煙を促すことが必要</a:t>
            </a:r>
            <a:endParaRPr kumimoji="1"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・組織のトップが喫煙することが敷地内禁煙の阻害因子</a:t>
            </a:r>
            <a:endParaRPr kumimoji="1" lang="en-US" altLang="ja-JP" sz="2400" dirty="0">
              <a:latin typeface="MS PGothic" panose="020B0600070205080204" pitchFamily="34" charset="-128"/>
              <a:ea typeface="MS PGothic" panose="020B0600070205080204" pitchFamily="34" charset="-128"/>
            </a:endParaRPr>
          </a:p>
          <a:p>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発表者全員、利益相反：</a:t>
            </a:r>
            <a:r>
              <a:rPr kumimoji="1" lang="en-US" altLang="ja-JP" sz="2400" dirty="0">
                <a:latin typeface="MS PGothic" panose="020B0600070205080204" pitchFamily="34" charset="-128"/>
                <a:ea typeface="MS PGothic" panose="020B0600070205080204" pitchFamily="34" charset="-128"/>
              </a:rPr>
              <a:t>COI</a:t>
            </a:r>
            <a:r>
              <a:rPr kumimoji="1" lang="ja-JP" altLang="en-US" sz="2400">
                <a:latin typeface="MS PGothic" panose="020B0600070205080204" pitchFamily="34" charset="-128"/>
                <a:ea typeface="MS PGothic" panose="020B0600070205080204" pitchFamily="34" charset="-128"/>
              </a:rPr>
              <a:t>関係にかかわる企業はない</a:t>
            </a:r>
          </a:p>
        </p:txBody>
      </p:sp>
      <p:pic>
        <p:nvPicPr>
          <p:cNvPr id="3" name="Audio Recording 2020/10/01 10:08:14" descr="Audio Recording 2020/10/01 10:08:14">
            <a:hlinkClick r:id="" action="ppaction://media"/>
            <a:extLst>
              <a:ext uri="{FF2B5EF4-FFF2-40B4-BE49-F238E27FC236}">
                <a16:creationId xmlns:a16="http://schemas.microsoft.com/office/drawing/2014/main" id="{DA90F89D-77CB-634D-BD44-239A3A1437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4677" y="1016978"/>
            <a:ext cx="812800" cy="812800"/>
          </a:xfrm>
          <a:prstGeom prst="rect">
            <a:avLst/>
          </a:prstGeom>
        </p:spPr>
      </p:pic>
      <p:sp>
        <p:nvSpPr>
          <p:cNvPr id="5" name="テキスト ボックス 4">
            <a:extLst>
              <a:ext uri="{FF2B5EF4-FFF2-40B4-BE49-F238E27FC236}">
                <a16:creationId xmlns:a16="http://schemas.microsoft.com/office/drawing/2014/main" id="{5FFB929C-6812-A347-A14B-7AB77BEA536A}"/>
              </a:ext>
            </a:extLst>
          </p:cNvPr>
          <p:cNvSpPr txBox="1"/>
          <p:nvPr/>
        </p:nvSpPr>
        <p:spPr>
          <a:xfrm>
            <a:off x="557939" y="185981"/>
            <a:ext cx="7879080" cy="830997"/>
          </a:xfrm>
          <a:prstGeom prst="rect">
            <a:avLst/>
          </a:prstGeom>
          <a:noFill/>
        </p:spPr>
        <p:txBody>
          <a:bodyPr wrap="none" rtlCol="0">
            <a:spAutoFit/>
          </a:bodyPr>
          <a:lstStyle/>
          <a:p>
            <a:r>
              <a:rPr kumimoji="1" lang="en-US" altLang="ja-JP" sz="2400" dirty="0">
                <a:latin typeface="MS PGothic" panose="020B0600070205080204" pitchFamily="34" charset="-128"/>
                <a:ea typeface="MS PGothic" panose="020B0600070205080204" pitchFamily="34" charset="-128"/>
              </a:rPr>
              <a:t>2020</a:t>
            </a:r>
            <a:r>
              <a:rPr kumimoji="1" lang="ja-JP" altLang="en-US" sz="2400">
                <a:latin typeface="MS PGothic" panose="020B0600070205080204" pitchFamily="34" charset="-128"/>
                <a:ea typeface="MS PGothic" panose="020B0600070205080204" pitchFamily="34" charset="-128"/>
              </a:rPr>
              <a:t>年　第</a:t>
            </a:r>
            <a:r>
              <a:rPr kumimoji="1" lang="en-US" altLang="ja-JP" sz="2400" dirty="0">
                <a:latin typeface="MS PGothic" panose="020B0600070205080204" pitchFamily="34" charset="-128"/>
                <a:ea typeface="MS PGothic" panose="020B0600070205080204" pitchFamily="34" charset="-128"/>
              </a:rPr>
              <a:t>79</a:t>
            </a:r>
            <a:r>
              <a:rPr lang="ja-JP" altLang="en-US" sz="2400">
                <a:latin typeface="MS PGothic" panose="020B0600070205080204" pitchFamily="34" charset="-128"/>
                <a:ea typeface="MS PGothic" panose="020B0600070205080204" pitchFamily="34" charset="-128"/>
              </a:rPr>
              <a:t>回日本公衆衛生学会総会　シンポジウム</a:t>
            </a:r>
            <a:br>
              <a:rPr lang="en-US" altLang="ja-JP" sz="2400" dirty="0">
                <a:latin typeface="MS PGothic" panose="020B0600070205080204" pitchFamily="34" charset="-128"/>
                <a:ea typeface="MS PGothic" panose="020B0600070205080204" pitchFamily="34" charset="-128"/>
              </a:rPr>
            </a:br>
            <a:r>
              <a:rPr lang="ja-JP" altLang="en-US" sz="2400">
                <a:latin typeface="MS PGothic" panose="020B0600070205080204" pitchFamily="34" charset="-128"/>
                <a:ea typeface="MS PGothic" panose="020B0600070205080204" pitchFamily="34" charset="-128"/>
              </a:rPr>
              <a:t>改正健康増進法、全面施行！進捗評価と今後の推進方策</a:t>
            </a:r>
            <a:endParaRPr kumimoji="1" lang="ja-JP" altLang="en-US" sz="24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4236752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272">
            <a:extLst>
              <a:ext uri="{FF2B5EF4-FFF2-40B4-BE49-F238E27FC236}">
                <a16:creationId xmlns:a16="http://schemas.microsoft.com/office/drawing/2014/main" id="{E5F07371-4CB7-DC42-85FD-B1AB7731371D}"/>
              </a:ext>
            </a:extLst>
          </p:cNvPr>
          <p:cNvSpPr txBox="1">
            <a:spLocks/>
          </p:cNvSpPr>
          <p:nvPr/>
        </p:nvSpPr>
        <p:spPr>
          <a:xfrm>
            <a:off x="10179062" y="6400415"/>
            <a:ext cx="323163" cy="27699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57200" hangingPunct="0"/>
            <a:fld id="{86CB4B4D-7CA3-9044-876B-883B54F8677D}" type="slidenum">
              <a:rPr kumimoji="0" lang="en-US" altLang="ja-JP" kern="0" smtClean="0">
                <a:solidFill>
                  <a:srgbClr val="000000"/>
                </a:solidFill>
                <a:latin typeface="ＭＳ Ｐゴシック"/>
                <a:ea typeface="ＭＳ Ｐゴシック"/>
                <a:cs typeface="ＭＳ Ｐゴシック"/>
                <a:sym typeface="Calibri"/>
              </a:rPr>
              <a:pPr defTabSz="457200" hangingPunct="0"/>
              <a:t>10</a:t>
            </a:fld>
            <a:endParaRPr kumimoji="0" lang="en-US" altLang="ja-JP" kern="0">
              <a:solidFill>
                <a:srgbClr val="000000"/>
              </a:solidFill>
              <a:latin typeface="ＭＳ Ｐゴシック"/>
              <a:ea typeface="ＭＳ Ｐゴシック"/>
              <a:cs typeface="ＭＳ Ｐゴシック"/>
              <a:sym typeface="Calibri"/>
            </a:endParaRPr>
          </a:p>
        </p:txBody>
      </p:sp>
      <p:pic>
        <p:nvPicPr>
          <p:cNvPr id="3" name="pasted-image.tiff">
            <a:extLst>
              <a:ext uri="{FF2B5EF4-FFF2-40B4-BE49-F238E27FC236}">
                <a16:creationId xmlns:a16="http://schemas.microsoft.com/office/drawing/2014/main" id="{5CFB5A11-9058-6048-AFA5-A2D951B99847}"/>
              </a:ext>
            </a:extLst>
          </p:cNvPr>
          <p:cNvPicPr>
            <a:picLocks noChangeAspect="1"/>
          </p:cNvPicPr>
          <p:nvPr/>
        </p:nvPicPr>
        <p:blipFill>
          <a:blip r:embed="rId7"/>
          <a:stretch>
            <a:fillRect/>
          </a:stretch>
        </p:blipFill>
        <p:spPr>
          <a:xfrm>
            <a:off x="2122144" y="0"/>
            <a:ext cx="8935506" cy="6858000"/>
          </a:xfrm>
          <a:prstGeom prst="rect">
            <a:avLst/>
          </a:prstGeom>
          <a:ln w="25400">
            <a:solidFill>
              <a:schemeClr val="accent1"/>
            </a:solidFill>
          </a:ln>
        </p:spPr>
      </p:pic>
      <p:sp>
        <p:nvSpPr>
          <p:cNvPr id="4" name="Shape 3274">
            <a:extLst>
              <a:ext uri="{FF2B5EF4-FFF2-40B4-BE49-F238E27FC236}">
                <a16:creationId xmlns:a16="http://schemas.microsoft.com/office/drawing/2014/main" id="{96EDEEFF-BDAA-0B4D-BB3A-98EE3C1F6477}"/>
              </a:ext>
            </a:extLst>
          </p:cNvPr>
          <p:cNvSpPr/>
          <p:nvPr/>
        </p:nvSpPr>
        <p:spPr>
          <a:xfrm>
            <a:off x="703547" y="194553"/>
            <a:ext cx="3727468" cy="1783822"/>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45719" rIns="45719">
            <a:spAutoFit/>
          </a:bodyPr>
          <a:lstStyle/>
          <a:p>
            <a:pPr marL="0" marR="0" lvl="0" indent="0" algn="l" defTabSz="457200" rtl="0" eaLnBrk="1" fontAlgn="auto" latinLnBrk="0" hangingPunct="0">
              <a:lnSpc>
                <a:spcPts val="3300"/>
              </a:lnSpc>
              <a:spcBef>
                <a:spcPts val="0"/>
              </a:spcBef>
              <a:spcAft>
                <a:spcPts val="0"/>
              </a:spcAft>
              <a:buClrTx/>
              <a:buSzTx/>
              <a:buFontTx/>
              <a:buNone/>
              <a:tabLst/>
              <a:defRPr sz="2700"/>
            </a:pPr>
            <a:r>
              <a:rPr kumimoji="0" sz="27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rPr>
              <a:t>門前払いではなく、</a:t>
            </a:r>
          </a:p>
          <a:p>
            <a:pPr marL="0" marR="0" lvl="0" indent="0" algn="l" defTabSz="457200" rtl="0" eaLnBrk="1" fontAlgn="auto" latinLnBrk="0" hangingPunct="0">
              <a:lnSpc>
                <a:spcPts val="3300"/>
              </a:lnSpc>
              <a:spcBef>
                <a:spcPts val="0"/>
              </a:spcBef>
              <a:spcAft>
                <a:spcPts val="0"/>
              </a:spcAft>
              <a:buClrTx/>
              <a:buSzTx/>
              <a:buFontTx/>
              <a:buNone/>
              <a:tabLst/>
              <a:defRPr sz="2700"/>
            </a:pPr>
            <a:r>
              <a:rPr kumimoji="0" sz="27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rPr>
              <a:t>「入職までに</a:t>
            </a:r>
            <a:endParaRPr kumimoji="0" lang="en-US" sz="27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endParaRPr>
          </a:p>
          <a:p>
            <a:pPr marL="0" marR="0" lvl="0" indent="0" algn="l" defTabSz="457200" rtl="0" eaLnBrk="1" fontAlgn="auto" latinLnBrk="0" hangingPunct="0">
              <a:lnSpc>
                <a:spcPts val="3300"/>
              </a:lnSpc>
              <a:spcBef>
                <a:spcPts val="0"/>
              </a:spcBef>
              <a:spcAft>
                <a:spcPts val="0"/>
              </a:spcAft>
              <a:buClrTx/>
              <a:buSzTx/>
              <a:buFontTx/>
              <a:buNone/>
              <a:tabLst/>
              <a:defRPr sz="2700"/>
            </a:pPr>
            <a:r>
              <a:rPr kumimoji="0" lang="ja-JP" altLang="en-US" sz="27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rPr>
              <a:t>　</a:t>
            </a:r>
            <a:r>
              <a:rPr kumimoji="0" sz="27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rPr>
              <a:t>禁煙できれば採用」。</a:t>
            </a:r>
          </a:p>
          <a:p>
            <a:pPr marL="0" marR="0" lvl="0" indent="0" algn="l" defTabSz="457200" rtl="0" eaLnBrk="1" fontAlgn="auto" latinLnBrk="0" hangingPunct="0">
              <a:lnSpc>
                <a:spcPts val="3300"/>
              </a:lnSpc>
              <a:spcBef>
                <a:spcPts val="0"/>
              </a:spcBef>
              <a:spcAft>
                <a:spcPts val="0"/>
              </a:spcAft>
              <a:buClrTx/>
              <a:buSzTx/>
              <a:buFontTx/>
              <a:buNone/>
              <a:tabLst/>
              <a:defRPr sz="2700"/>
            </a:pPr>
            <a:r>
              <a:rPr kumimoji="0" sz="27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rPr>
              <a:t>リーズナブルな対応。</a:t>
            </a:r>
          </a:p>
        </p:txBody>
      </p:sp>
      <p:sp>
        <p:nvSpPr>
          <p:cNvPr id="5" name="Shape 3275">
            <a:extLst>
              <a:ext uri="{FF2B5EF4-FFF2-40B4-BE49-F238E27FC236}">
                <a16:creationId xmlns:a16="http://schemas.microsoft.com/office/drawing/2014/main" id="{EABF6792-7369-1B42-B9CA-37DDB6DD2E5E}"/>
              </a:ext>
            </a:extLst>
          </p:cNvPr>
          <p:cNvSpPr/>
          <p:nvPr/>
        </p:nvSpPr>
        <p:spPr>
          <a:xfrm>
            <a:off x="4169542" y="5974079"/>
            <a:ext cx="6744092"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rPr>
              <a:t>https://www3.nhk.or.jp/news/html/20190419/k10011889531000.html</a:t>
            </a:r>
          </a:p>
        </p:txBody>
      </p:sp>
      <p:sp>
        <p:nvSpPr>
          <p:cNvPr id="6" name="Shape 3276">
            <a:extLst>
              <a:ext uri="{FF2B5EF4-FFF2-40B4-BE49-F238E27FC236}">
                <a16:creationId xmlns:a16="http://schemas.microsoft.com/office/drawing/2014/main" id="{D8B8077E-077A-8247-A93D-5E9F8E41672F}"/>
              </a:ext>
            </a:extLst>
          </p:cNvPr>
          <p:cNvSpPr/>
          <p:nvPr/>
        </p:nvSpPr>
        <p:spPr>
          <a:xfrm>
            <a:off x="8593297" y="121596"/>
            <a:ext cx="2426303" cy="954107"/>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none" lIns="45719" rIns="45719">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dirty="0" err="1">
                <a:ln>
                  <a:noFill/>
                </a:ln>
                <a:solidFill>
                  <a:srgbClr val="000000"/>
                </a:solidFill>
                <a:effectLst/>
                <a:uLnTx/>
                <a:uFillTx/>
                <a:latin typeface="ＭＳ Ｐゴシック"/>
                <a:ea typeface="ＭＳ Ｐゴシック"/>
                <a:cs typeface="ＭＳ Ｐゴシック"/>
                <a:sym typeface="Calibri"/>
              </a:rPr>
              <a:t>NHKニュース</a:t>
            </a:r>
            <a:endParaRPr kumimoji="0" lang="en-US" sz="28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kern="0" dirty="0">
                <a:solidFill>
                  <a:srgbClr val="000000"/>
                </a:solidFill>
                <a:latin typeface="ＭＳ Ｐゴシック"/>
                <a:ea typeface="ＭＳ Ｐゴシック"/>
                <a:cs typeface="ＭＳ Ｐゴシック"/>
                <a:sym typeface="Calibri"/>
              </a:rPr>
              <a:t>2019</a:t>
            </a:r>
            <a:r>
              <a:rPr kumimoji="0" lang="ja-JP" altLang="en-US" sz="2800" kern="0">
                <a:solidFill>
                  <a:srgbClr val="000000"/>
                </a:solidFill>
                <a:latin typeface="ＭＳ Ｐゴシック"/>
                <a:ea typeface="ＭＳ Ｐゴシック"/>
                <a:cs typeface="ＭＳ Ｐゴシック"/>
                <a:sym typeface="Calibri"/>
              </a:rPr>
              <a:t>年</a:t>
            </a:r>
            <a:r>
              <a:rPr kumimoji="0" lang="en-US" altLang="ja-JP" sz="2800" kern="0" dirty="0">
                <a:solidFill>
                  <a:srgbClr val="000000"/>
                </a:solidFill>
                <a:latin typeface="ＭＳ Ｐゴシック"/>
                <a:ea typeface="ＭＳ Ｐゴシック"/>
                <a:cs typeface="ＭＳ Ｐゴシック"/>
                <a:sym typeface="Calibri"/>
              </a:rPr>
              <a:t>4</a:t>
            </a:r>
            <a:r>
              <a:rPr kumimoji="0" lang="ja-JP" altLang="en-US" sz="2800" kern="0">
                <a:solidFill>
                  <a:srgbClr val="000000"/>
                </a:solidFill>
                <a:latin typeface="ＭＳ Ｐゴシック"/>
                <a:ea typeface="ＭＳ Ｐゴシック"/>
                <a:cs typeface="ＭＳ Ｐゴシック"/>
                <a:sym typeface="Calibri"/>
              </a:rPr>
              <a:t>月</a:t>
            </a:r>
            <a:r>
              <a:rPr kumimoji="0" lang="en-US" altLang="ja-JP" sz="2800" kern="0" dirty="0">
                <a:solidFill>
                  <a:srgbClr val="000000"/>
                </a:solidFill>
                <a:latin typeface="ＭＳ Ｐゴシック"/>
                <a:ea typeface="ＭＳ Ｐゴシック"/>
                <a:cs typeface="ＭＳ Ｐゴシック"/>
                <a:sym typeface="Calibri"/>
              </a:rPr>
              <a:t>19</a:t>
            </a:r>
            <a:r>
              <a:rPr kumimoji="0" lang="ja-JP" altLang="en-US" sz="2800" kern="0">
                <a:solidFill>
                  <a:srgbClr val="000000"/>
                </a:solidFill>
                <a:latin typeface="ＭＳ Ｐゴシック"/>
                <a:ea typeface="ＭＳ Ｐゴシック"/>
                <a:cs typeface="ＭＳ Ｐゴシック"/>
                <a:sym typeface="Calibri"/>
              </a:rPr>
              <a:t>日</a:t>
            </a:r>
            <a:endParaRPr kumimoji="0" sz="28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Calibri"/>
            </a:endParaRPr>
          </a:p>
        </p:txBody>
      </p:sp>
      <p:pic>
        <p:nvPicPr>
          <p:cNvPr id="7" name="Audio Recording 2020/10/01 10:14:31" descr="Audio Recording 2020/10/01 10:14:31">
            <a:hlinkClick r:id="" action="ppaction://media"/>
            <a:extLst>
              <a:ext uri="{FF2B5EF4-FFF2-40B4-BE49-F238E27FC236}">
                <a16:creationId xmlns:a16="http://schemas.microsoft.com/office/drawing/2014/main" id="{4E098ABC-5C9E-3749-BB63-C878B44161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pic>
        <p:nvPicPr>
          <p:cNvPr id="8" name="Audio Recording 2020/10/02 10:29:16" descr="Audio Recording 2020/10/02 10:29:16">
            <a:hlinkClick r:id="" action="ppaction://media"/>
            <a:extLst>
              <a:ext uri="{FF2B5EF4-FFF2-40B4-BE49-F238E27FC236}">
                <a16:creationId xmlns:a16="http://schemas.microsoft.com/office/drawing/2014/main" id="{614807B4-41BB-924B-AC64-C3C48028B98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08000" y="2881923"/>
            <a:ext cx="812800" cy="812800"/>
          </a:xfrm>
          <a:prstGeom prst="rect">
            <a:avLst/>
          </a:prstGeom>
        </p:spPr>
      </p:pic>
    </p:spTree>
    <p:extLst>
      <p:ext uri="{BB962C8B-B14F-4D97-AF65-F5344CB8AC3E}">
        <p14:creationId xmlns:p14="http://schemas.microsoft.com/office/powerpoint/2010/main" val="25701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audio>
              <p:cMediaNode vol="80000">
                <p:cTn id="8"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78969" y="6227397"/>
            <a:ext cx="2743200" cy="365125"/>
          </a:xfrm>
        </p:spPr>
        <p:txBody>
          <a:bodyPr/>
          <a:lstStyle/>
          <a:p>
            <a:fld id="{5B22AF62-FABF-7F40-B990-31A76600892A}" type="slidenum">
              <a:rPr lang="ja-JP" altLang="en-US" smtClean="0">
                <a:solidFill>
                  <a:prstClr val="black"/>
                </a:solidFill>
                <a:latin typeface="ＭＳ Ｐゴシック"/>
                <a:ea typeface="ＭＳ Ｐゴシック"/>
              </a:rPr>
              <a:pPr/>
              <a:t>11</a:t>
            </a:fld>
            <a:endParaRPr lang="ja-JP" altLang="en-US">
              <a:solidFill>
                <a:prstClr val="black"/>
              </a:solidFill>
              <a:latin typeface="ＭＳ Ｐゴシック"/>
              <a:ea typeface="ＭＳ Ｐゴシック"/>
            </a:endParaRPr>
          </a:p>
        </p:txBody>
      </p:sp>
      <p:pic>
        <p:nvPicPr>
          <p:cNvPr id="3" name="図 2"/>
          <p:cNvPicPr>
            <a:picLocks noChangeAspect="1"/>
          </p:cNvPicPr>
          <p:nvPr/>
        </p:nvPicPr>
        <p:blipFill>
          <a:blip r:embed="rId5"/>
          <a:stretch>
            <a:fillRect/>
          </a:stretch>
        </p:blipFill>
        <p:spPr>
          <a:xfrm>
            <a:off x="92395" y="110798"/>
            <a:ext cx="9798230" cy="5839745"/>
          </a:xfrm>
          <a:prstGeom prst="rect">
            <a:avLst/>
          </a:prstGeom>
          <a:ln>
            <a:solidFill>
              <a:srgbClr val="000000"/>
            </a:solidFill>
          </a:ln>
        </p:spPr>
      </p:pic>
      <p:sp>
        <p:nvSpPr>
          <p:cNvPr id="4" name="テキスト ボックス 3"/>
          <p:cNvSpPr txBox="1"/>
          <p:nvPr/>
        </p:nvSpPr>
        <p:spPr>
          <a:xfrm>
            <a:off x="454271" y="394267"/>
            <a:ext cx="8967919" cy="523220"/>
          </a:xfrm>
          <a:prstGeom prst="rect">
            <a:avLst/>
          </a:prstGeom>
          <a:solidFill>
            <a:srgbClr val="FFFFFF"/>
          </a:solidFill>
        </p:spPr>
        <p:txBody>
          <a:bodyPr wrap="none" rtlCol="0">
            <a:spAutoFit/>
          </a:bodyPr>
          <a:lstStyle/>
          <a:p>
            <a:pPr eaLnBrk="0" fontAlgn="base" hangingPunct="0">
              <a:spcBef>
                <a:spcPct val="0"/>
              </a:spcBef>
              <a:spcAft>
                <a:spcPct val="0"/>
              </a:spcAft>
            </a:pPr>
            <a:r>
              <a:rPr lang="ja-JP" altLang="en-US" sz="2800" dirty="0">
                <a:solidFill>
                  <a:srgbClr val="000000"/>
                </a:solidFill>
                <a:latin typeface="ＭＳ Ｐゴシック"/>
                <a:ea typeface="ＭＳ Ｐゴシック"/>
                <a:cs typeface="Osaka" charset="0"/>
              </a:rPr>
              <a:t>九州大学における敷地内禁煙全面禁煙実施に関する指針</a:t>
            </a:r>
          </a:p>
        </p:txBody>
      </p:sp>
      <p:sp>
        <p:nvSpPr>
          <p:cNvPr id="5" name="テキスト ボックス 4"/>
          <p:cNvSpPr txBox="1"/>
          <p:nvPr/>
        </p:nvSpPr>
        <p:spPr>
          <a:xfrm>
            <a:off x="3923962" y="956323"/>
            <a:ext cx="7310014" cy="461665"/>
          </a:xfrm>
          <a:prstGeom prst="rect">
            <a:avLst/>
          </a:prstGeom>
          <a:solidFill>
            <a:schemeClr val="bg1"/>
          </a:solidFill>
          <a:ln>
            <a:solidFill>
              <a:schemeClr val="tx1"/>
            </a:solidFill>
          </a:ln>
        </p:spPr>
        <p:txBody>
          <a:bodyPr wrap="none" rtlCol="0">
            <a:spAutoFit/>
          </a:bodyPr>
          <a:lstStyle/>
          <a:p>
            <a:pPr eaLnBrk="0" fontAlgn="base" hangingPunct="0">
              <a:spcBef>
                <a:spcPct val="0"/>
              </a:spcBef>
              <a:spcAft>
                <a:spcPct val="0"/>
              </a:spcAft>
            </a:pPr>
            <a:r>
              <a:rPr lang="ja-JP" altLang="en-US" sz="2400">
                <a:solidFill>
                  <a:srgbClr val="0000FF"/>
                </a:solidFill>
                <a:latin typeface="ＭＳ Ｐゴシック"/>
                <a:ea typeface="ＭＳ Ｐゴシック"/>
                <a:cs typeface="Osaka" charset="0"/>
              </a:rPr>
              <a:t>ロードマップを示し、</a:t>
            </a:r>
            <a:r>
              <a:rPr lang="en-US" altLang="ja-JP" sz="2400" dirty="0">
                <a:solidFill>
                  <a:srgbClr val="0000FF"/>
                </a:solidFill>
                <a:latin typeface="ＭＳ Ｐゴシック"/>
                <a:ea typeface="ＭＳ Ｐゴシック"/>
                <a:cs typeface="Osaka" charset="0"/>
              </a:rPr>
              <a:t>2019</a:t>
            </a:r>
            <a:r>
              <a:rPr lang="ja-JP" altLang="en-US" sz="2400" dirty="0">
                <a:solidFill>
                  <a:srgbClr val="0000FF"/>
                </a:solidFill>
                <a:latin typeface="ＭＳ Ｐゴシック"/>
                <a:ea typeface="ＭＳ Ｐゴシック"/>
                <a:cs typeface="Osaka" charset="0"/>
              </a:rPr>
              <a:t>年</a:t>
            </a:r>
            <a:r>
              <a:rPr lang="en-US" altLang="ja-JP" sz="2400" dirty="0">
                <a:solidFill>
                  <a:srgbClr val="0000FF"/>
                </a:solidFill>
                <a:latin typeface="ＭＳ Ｐゴシック"/>
                <a:ea typeface="ＭＳ Ｐゴシック"/>
                <a:cs typeface="Osaka" charset="0"/>
              </a:rPr>
              <a:t>9</a:t>
            </a:r>
            <a:r>
              <a:rPr lang="ja-JP" altLang="en-US" sz="2400" dirty="0">
                <a:solidFill>
                  <a:srgbClr val="0000FF"/>
                </a:solidFill>
                <a:latin typeface="ＭＳ Ｐゴシック"/>
                <a:ea typeface="ＭＳ Ｐゴシック"/>
                <a:cs typeface="Osaka" charset="0"/>
              </a:rPr>
              <a:t>月</a:t>
            </a:r>
            <a:r>
              <a:rPr lang="en-US" altLang="ja-JP" sz="2400" dirty="0">
                <a:solidFill>
                  <a:srgbClr val="0000FF"/>
                </a:solidFill>
                <a:latin typeface="ＭＳ Ｐゴシック"/>
                <a:ea typeface="ＭＳ Ｐゴシック"/>
                <a:cs typeface="Osaka" charset="0"/>
              </a:rPr>
              <a:t>1</a:t>
            </a:r>
            <a:r>
              <a:rPr lang="ja-JP" altLang="en-US" sz="2400" dirty="0">
                <a:solidFill>
                  <a:srgbClr val="0000FF"/>
                </a:solidFill>
                <a:latin typeface="ＭＳ Ｐゴシック"/>
                <a:ea typeface="ＭＳ Ｐゴシック"/>
                <a:cs typeface="Osaka" charset="0"/>
              </a:rPr>
              <a:t>日から敷地内</a:t>
            </a:r>
            <a:r>
              <a:rPr lang="ja-JP" altLang="en-US" sz="2400">
                <a:solidFill>
                  <a:srgbClr val="0000FF"/>
                </a:solidFill>
                <a:latin typeface="ＭＳ Ｐゴシック"/>
                <a:ea typeface="ＭＳ Ｐゴシック"/>
                <a:cs typeface="Osaka" charset="0"/>
              </a:rPr>
              <a:t>全面禁煙</a:t>
            </a:r>
            <a:endParaRPr lang="ja-JP" altLang="en-US" sz="2400" dirty="0">
              <a:solidFill>
                <a:srgbClr val="0000FF"/>
              </a:solidFill>
              <a:latin typeface="ＭＳ Ｐゴシック"/>
              <a:ea typeface="ＭＳ Ｐゴシック"/>
              <a:cs typeface="Osaka" charset="0"/>
            </a:endParaRPr>
          </a:p>
        </p:txBody>
      </p:sp>
      <p:cxnSp>
        <p:nvCxnSpPr>
          <p:cNvPr id="7" name="直線コネクタ 6"/>
          <p:cNvCxnSpPr/>
          <p:nvPr/>
        </p:nvCxnSpPr>
        <p:spPr bwMode="auto">
          <a:xfrm>
            <a:off x="812001" y="1854352"/>
            <a:ext cx="6015138" cy="22284"/>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 name="直線コネクタ 7"/>
          <p:cNvCxnSpPr/>
          <p:nvPr/>
        </p:nvCxnSpPr>
        <p:spPr bwMode="auto">
          <a:xfrm>
            <a:off x="498827" y="2630713"/>
            <a:ext cx="2162273"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0" name="直線コネクタ 9"/>
          <p:cNvCxnSpPr/>
          <p:nvPr/>
        </p:nvCxnSpPr>
        <p:spPr bwMode="auto">
          <a:xfrm>
            <a:off x="3080840" y="2251880"/>
            <a:ext cx="6448869"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 name="直線コネクタ 10">
            <a:extLst>
              <a:ext uri="{FF2B5EF4-FFF2-40B4-BE49-F238E27FC236}">
                <a16:creationId xmlns:a16="http://schemas.microsoft.com/office/drawing/2014/main" id="{E2CD183E-188E-7A4A-B22A-130DA0D1540F}"/>
              </a:ext>
            </a:extLst>
          </p:cNvPr>
          <p:cNvCxnSpPr>
            <a:cxnSpLocks/>
          </p:cNvCxnSpPr>
          <p:nvPr/>
        </p:nvCxnSpPr>
        <p:spPr bwMode="auto">
          <a:xfrm>
            <a:off x="6305274" y="3030670"/>
            <a:ext cx="3224435" cy="8422"/>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 name="直線コネクタ 11">
            <a:extLst>
              <a:ext uri="{FF2B5EF4-FFF2-40B4-BE49-F238E27FC236}">
                <a16:creationId xmlns:a16="http://schemas.microsoft.com/office/drawing/2014/main" id="{52A42A98-6C03-E544-99EC-F3E438C02F44}"/>
              </a:ext>
            </a:extLst>
          </p:cNvPr>
          <p:cNvCxnSpPr>
            <a:cxnSpLocks/>
          </p:cNvCxnSpPr>
          <p:nvPr/>
        </p:nvCxnSpPr>
        <p:spPr bwMode="auto">
          <a:xfrm flipV="1">
            <a:off x="498827" y="3429804"/>
            <a:ext cx="3979388" cy="11377"/>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14" name="図 13">
            <a:extLst>
              <a:ext uri="{FF2B5EF4-FFF2-40B4-BE49-F238E27FC236}">
                <a16:creationId xmlns:a16="http://schemas.microsoft.com/office/drawing/2014/main" id="{8C479F21-A1FD-1D43-B767-2466D3D9EDA4}"/>
              </a:ext>
            </a:extLst>
          </p:cNvPr>
          <p:cNvPicPr>
            <a:picLocks noChangeAspect="1"/>
          </p:cNvPicPr>
          <p:nvPr/>
        </p:nvPicPr>
        <p:blipFill>
          <a:blip r:embed="rId6"/>
          <a:stretch>
            <a:fillRect/>
          </a:stretch>
        </p:blipFill>
        <p:spPr>
          <a:xfrm>
            <a:off x="7542647" y="3822641"/>
            <a:ext cx="4633546" cy="2984515"/>
          </a:xfrm>
          <a:prstGeom prst="rect">
            <a:avLst/>
          </a:prstGeom>
          <a:ln>
            <a:solidFill>
              <a:schemeClr val="tx1"/>
            </a:solidFill>
          </a:ln>
        </p:spPr>
      </p:pic>
      <p:sp>
        <p:nvSpPr>
          <p:cNvPr id="15" name="テキスト ボックス 14">
            <a:extLst>
              <a:ext uri="{FF2B5EF4-FFF2-40B4-BE49-F238E27FC236}">
                <a16:creationId xmlns:a16="http://schemas.microsoft.com/office/drawing/2014/main" id="{6E1BDC3F-E67A-284E-8DA1-5DAF97BF32C5}"/>
              </a:ext>
            </a:extLst>
          </p:cNvPr>
          <p:cNvSpPr txBox="1"/>
          <p:nvPr/>
        </p:nvSpPr>
        <p:spPr>
          <a:xfrm>
            <a:off x="7127149" y="4656534"/>
            <a:ext cx="415498" cy="369332"/>
          </a:xfrm>
          <a:prstGeom prst="rect">
            <a:avLst/>
          </a:prstGeom>
          <a:noFill/>
        </p:spPr>
        <p:txBody>
          <a:bodyPr wrap="none" rtlCol="0">
            <a:spAutoFit/>
          </a:bodyPr>
          <a:lstStyle/>
          <a:p>
            <a:r>
              <a:rPr kumimoji="1" lang="ja-JP" altLang="en-US"/>
              <a:t>⇒</a:t>
            </a:r>
          </a:p>
        </p:txBody>
      </p:sp>
      <p:pic>
        <p:nvPicPr>
          <p:cNvPr id="6" name="Audio Recording 2020/10/02 10:36:05" descr="Audio Recording 2020/10/02 10:36:05">
            <a:hlinkClick r:id="" action="ppaction://media"/>
            <a:extLst>
              <a:ext uri="{FF2B5EF4-FFF2-40B4-BE49-F238E27FC236}">
                <a16:creationId xmlns:a16="http://schemas.microsoft.com/office/drawing/2014/main" id="{2AB5740A-A06B-FF42-8400-107283C8F3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22918" y="2175948"/>
            <a:ext cx="812800" cy="812800"/>
          </a:xfrm>
          <a:prstGeom prst="rect">
            <a:avLst/>
          </a:prstGeom>
        </p:spPr>
      </p:pic>
    </p:spTree>
    <p:extLst>
      <p:ext uri="{BB962C8B-B14F-4D97-AF65-F5344CB8AC3E}">
        <p14:creationId xmlns:p14="http://schemas.microsoft.com/office/powerpoint/2010/main" val="297499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1BD226A-7A1D-B248-97E9-6CA2F766534C}"/>
              </a:ext>
            </a:extLst>
          </p:cNvPr>
          <p:cNvSpPr txBox="1"/>
          <p:nvPr/>
        </p:nvSpPr>
        <p:spPr>
          <a:xfrm>
            <a:off x="230909" y="381743"/>
            <a:ext cx="11838497" cy="861774"/>
          </a:xfrm>
          <a:prstGeom prst="rect">
            <a:avLst/>
          </a:prstGeom>
          <a:noFill/>
        </p:spPr>
        <p:txBody>
          <a:bodyPr wrap="none" rtlCol="0">
            <a:spAutoFit/>
          </a:bodyPr>
          <a:lstStyle/>
          <a:p>
            <a:pPr defTabSz="457200" eaLnBrk="1" fontAlgn="auto" hangingPunct="1">
              <a:spcBef>
                <a:spcPts val="0"/>
              </a:spcBef>
              <a:spcAft>
                <a:spcPts val="0"/>
              </a:spcAft>
            </a:pPr>
            <a:r>
              <a:rPr lang="ja-JP" altLang="en-US" sz="1800" dirty="0">
                <a:solidFill>
                  <a:prstClr val="black"/>
                </a:solidFill>
                <a:latin typeface="Calibri"/>
                <a:ea typeface="ＭＳ Ｐゴシック"/>
                <a:cs typeface="+mn-cs"/>
              </a:rPr>
              <a:t>第８回日本精神科医学会学術総会　　札幌　</a:t>
            </a:r>
            <a:r>
              <a:rPr lang="en-US" altLang="ja-JP" sz="1800" dirty="0">
                <a:solidFill>
                  <a:prstClr val="black"/>
                </a:solidFill>
                <a:latin typeface="Calibri"/>
                <a:ea typeface="ＭＳ Ｐゴシック"/>
                <a:cs typeface="+mn-cs"/>
              </a:rPr>
              <a:t>2019</a:t>
            </a:r>
            <a:r>
              <a:rPr lang="ja-JP" altLang="en-US" sz="1800" dirty="0">
                <a:solidFill>
                  <a:prstClr val="black"/>
                </a:solidFill>
                <a:latin typeface="Calibri"/>
                <a:ea typeface="ＭＳ Ｐゴシック"/>
                <a:cs typeface="+mn-cs"/>
              </a:rPr>
              <a:t>年</a:t>
            </a:r>
            <a:r>
              <a:rPr lang="en-US" altLang="ja-JP" sz="1800" dirty="0">
                <a:solidFill>
                  <a:prstClr val="black"/>
                </a:solidFill>
                <a:latin typeface="Calibri"/>
                <a:ea typeface="ＭＳ Ｐゴシック"/>
                <a:cs typeface="+mn-cs"/>
              </a:rPr>
              <a:t>7</a:t>
            </a:r>
            <a:r>
              <a:rPr lang="ja-JP" altLang="en-US" sz="1800" dirty="0">
                <a:solidFill>
                  <a:prstClr val="black"/>
                </a:solidFill>
                <a:latin typeface="Calibri"/>
                <a:ea typeface="ＭＳ Ｐゴシック"/>
                <a:cs typeface="+mn-cs"/>
              </a:rPr>
              <a:t>月</a:t>
            </a:r>
            <a:r>
              <a:rPr lang="en-US" altLang="ja-JP" sz="1800" dirty="0">
                <a:solidFill>
                  <a:prstClr val="black"/>
                </a:solidFill>
                <a:latin typeface="Calibri"/>
                <a:ea typeface="ＭＳ Ｐゴシック"/>
                <a:cs typeface="+mn-cs"/>
              </a:rPr>
              <a:t>5</a:t>
            </a:r>
            <a:r>
              <a:rPr lang="ja-JP" altLang="en-US" sz="1800">
                <a:solidFill>
                  <a:prstClr val="black"/>
                </a:solidFill>
                <a:latin typeface="Calibri"/>
                <a:ea typeface="ＭＳ Ｐゴシック"/>
                <a:cs typeface="+mn-cs"/>
              </a:rPr>
              <a:t>日</a:t>
            </a:r>
            <a:r>
              <a:rPr lang="ja-JP" altLang="en-US" dirty="0">
                <a:solidFill>
                  <a:prstClr val="black"/>
                </a:solidFill>
                <a:latin typeface="Calibri"/>
                <a:ea typeface="ＭＳ Ｐゴシック"/>
              </a:rPr>
              <a:t>　</a:t>
            </a:r>
            <a:r>
              <a:rPr lang="ja-JP" altLang="en-US" sz="1800">
                <a:solidFill>
                  <a:prstClr val="black"/>
                </a:solidFill>
                <a:latin typeface="Calibri"/>
                <a:ea typeface="ＭＳ Ｐゴシック"/>
                <a:cs typeface="+mn-cs"/>
              </a:rPr>
              <a:t>特別</a:t>
            </a:r>
            <a:r>
              <a:rPr lang="ja-JP" altLang="en-US" sz="1800" dirty="0">
                <a:solidFill>
                  <a:prstClr val="black"/>
                </a:solidFill>
                <a:latin typeface="Calibri"/>
                <a:ea typeface="ＭＳ Ｐゴシック"/>
                <a:cs typeface="+mn-cs"/>
              </a:rPr>
              <a:t>シンポジウム　精神科病院での禁煙推進</a:t>
            </a:r>
            <a:r>
              <a:rPr lang="en-US" altLang="ja-JP" sz="1800" dirty="0">
                <a:solidFill>
                  <a:prstClr val="black"/>
                </a:solidFill>
                <a:latin typeface="Calibri"/>
                <a:ea typeface="ＭＳ Ｐゴシック"/>
                <a:cs typeface="+mn-cs"/>
              </a:rPr>
              <a:t>　</a:t>
            </a:r>
            <a:r>
              <a:rPr lang="ja-JP" altLang="en-US" sz="1800" dirty="0">
                <a:solidFill>
                  <a:prstClr val="black"/>
                </a:solidFill>
                <a:latin typeface="Calibri"/>
                <a:ea typeface="ＭＳ Ｐゴシック"/>
                <a:cs typeface="+mn-cs"/>
              </a:rPr>
              <a:t>　基調講演　</a:t>
            </a:r>
            <a:endParaRPr lang="en-US" altLang="ja-JP" sz="1800" dirty="0">
              <a:solidFill>
                <a:prstClr val="black"/>
              </a:solidFill>
              <a:latin typeface="Calibri"/>
              <a:ea typeface="ＭＳ Ｐゴシック"/>
              <a:cs typeface="+mn-cs"/>
            </a:endParaRPr>
          </a:p>
          <a:p>
            <a:pPr defTabSz="457200" eaLnBrk="1" fontAlgn="auto" hangingPunct="1">
              <a:spcBef>
                <a:spcPts val="0"/>
              </a:spcBef>
              <a:spcAft>
                <a:spcPts val="0"/>
              </a:spcAft>
            </a:pPr>
            <a:r>
              <a:rPr lang="ja-JP" altLang="en-US" sz="3200" dirty="0">
                <a:solidFill>
                  <a:prstClr val="black"/>
                </a:solidFill>
                <a:latin typeface="Calibri"/>
                <a:ea typeface="ＭＳ Ｐゴシック"/>
                <a:cs typeface="+mn-cs"/>
              </a:rPr>
              <a:t>なぜ敷地内禁煙が必要な</a:t>
            </a:r>
            <a:r>
              <a:rPr lang="ja-JP" altLang="en-US" sz="3200">
                <a:solidFill>
                  <a:prstClr val="black"/>
                </a:solidFill>
                <a:latin typeface="Calibri"/>
                <a:ea typeface="ＭＳ Ｐゴシック"/>
                <a:cs typeface="+mn-cs"/>
              </a:rPr>
              <a:t>のか</a:t>
            </a:r>
            <a:r>
              <a:rPr lang="ja-JP" altLang="ja-JP" sz="1800">
                <a:solidFill>
                  <a:prstClr val="black"/>
                </a:solidFill>
                <a:latin typeface="Calibri"/>
                <a:ea typeface="ＭＳ Ｐゴシック"/>
                <a:cs typeface="+mn-cs"/>
              </a:rPr>
              <a:t>　</a:t>
            </a:r>
            <a:r>
              <a:rPr lang="ja-JP" altLang="en-US" sz="1800">
                <a:solidFill>
                  <a:prstClr val="black"/>
                </a:solidFill>
                <a:latin typeface="Calibri"/>
                <a:ea typeface="ＭＳ Ｐゴシック"/>
                <a:cs typeface="+mn-cs"/>
              </a:rPr>
              <a:t>　　</a:t>
            </a:r>
            <a:r>
              <a:rPr lang="ja-JP" altLang="en-US" sz="1800" dirty="0">
                <a:solidFill>
                  <a:prstClr val="black"/>
                </a:solidFill>
                <a:latin typeface="Calibri"/>
                <a:ea typeface="ＭＳ Ｐゴシック"/>
                <a:cs typeface="+mn-cs"/>
              </a:rPr>
              <a:t>産業医科大学　産業生態科学研究所　教授　大和　浩　</a:t>
            </a:r>
          </a:p>
        </p:txBody>
      </p:sp>
      <p:pic>
        <p:nvPicPr>
          <p:cNvPr id="3" name="図 2">
            <a:extLst>
              <a:ext uri="{FF2B5EF4-FFF2-40B4-BE49-F238E27FC236}">
                <a16:creationId xmlns:a16="http://schemas.microsoft.com/office/drawing/2014/main" id="{EDEFAE0A-9FA7-B24D-BE02-F0AD4AA6E858}"/>
              </a:ext>
            </a:extLst>
          </p:cNvPr>
          <p:cNvPicPr>
            <a:picLocks noChangeAspect="1"/>
          </p:cNvPicPr>
          <p:nvPr/>
        </p:nvPicPr>
        <p:blipFill>
          <a:blip r:embed="rId5"/>
          <a:stretch>
            <a:fillRect/>
          </a:stretch>
        </p:blipFill>
        <p:spPr>
          <a:xfrm>
            <a:off x="5697686" y="1243517"/>
            <a:ext cx="6355770" cy="4505535"/>
          </a:xfrm>
          <a:prstGeom prst="rect">
            <a:avLst/>
          </a:prstGeom>
          <a:ln>
            <a:solidFill>
              <a:srgbClr val="4F81BD"/>
            </a:solidFill>
          </a:ln>
        </p:spPr>
      </p:pic>
      <p:sp>
        <p:nvSpPr>
          <p:cNvPr id="4" name="テキスト ボックス 3">
            <a:extLst>
              <a:ext uri="{FF2B5EF4-FFF2-40B4-BE49-F238E27FC236}">
                <a16:creationId xmlns:a16="http://schemas.microsoft.com/office/drawing/2014/main" id="{BBC7172E-7A78-E04E-AA34-880FBA47E140}"/>
              </a:ext>
            </a:extLst>
          </p:cNvPr>
          <p:cNvSpPr txBox="1"/>
          <p:nvPr/>
        </p:nvSpPr>
        <p:spPr>
          <a:xfrm>
            <a:off x="202885" y="5455540"/>
            <a:ext cx="3262432" cy="1261884"/>
          </a:xfrm>
          <a:prstGeom prst="rect">
            <a:avLst/>
          </a:prstGeom>
          <a:noFill/>
        </p:spPr>
        <p:txBody>
          <a:bodyPr wrap="none" rtlCol="0">
            <a:spAutoFit/>
          </a:bodyPr>
          <a:lstStyle/>
          <a:p>
            <a:pPr defTabSz="457200" eaLnBrk="1" fontAlgn="auto" hangingPunct="1">
              <a:spcBef>
                <a:spcPts val="0"/>
              </a:spcBef>
              <a:spcAft>
                <a:spcPts val="0"/>
              </a:spcAft>
            </a:pPr>
            <a:endParaRPr lang="en-US" altLang="ja-JP" sz="1400" dirty="0">
              <a:solidFill>
                <a:prstClr val="black"/>
              </a:solidFill>
              <a:latin typeface="Calibri"/>
              <a:ea typeface="ＭＳ Ｐゴシック"/>
              <a:cs typeface="+mn-cs"/>
            </a:endParaRPr>
          </a:p>
          <a:p>
            <a:pPr defTabSz="457200" eaLnBrk="1" fontAlgn="auto" hangingPunct="1">
              <a:spcBef>
                <a:spcPts val="0"/>
              </a:spcBef>
              <a:spcAft>
                <a:spcPts val="0"/>
              </a:spcAft>
            </a:pPr>
            <a:endParaRPr lang="en-US" altLang="ja-JP" sz="1400" dirty="0">
              <a:solidFill>
                <a:prstClr val="black"/>
              </a:solidFill>
              <a:latin typeface="Calibri"/>
              <a:ea typeface="ＭＳ Ｐゴシック"/>
              <a:cs typeface="+mn-cs"/>
            </a:endParaRPr>
          </a:p>
          <a:p>
            <a:pPr defTabSz="457200"/>
            <a:r>
              <a:rPr lang="ja-JP" altLang="en-US" sz="2400">
                <a:solidFill>
                  <a:prstClr val="black"/>
                </a:solidFill>
                <a:latin typeface="Calibri"/>
                <a:ea typeface="ＭＳ Ｐゴシック"/>
              </a:rPr>
              <a:t>熊本県八代市平成病院</a:t>
            </a:r>
            <a:endParaRPr lang="en-US" altLang="ja-JP" sz="2400" dirty="0">
              <a:solidFill>
                <a:prstClr val="black"/>
              </a:solidFill>
              <a:latin typeface="Calibri"/>
              <a:ea typeface="ＭＳ Ｐゴシック"/>
              <a:cs typeface="+mn-cs"/>
            </a:endParaRPr>
          </a:p>
          <a:p>
            <a:pPr defTabSz="457200" eaLnBrk="1" fontAlgn="auto" hangingPunct="1">
              <a:spcBef>
                <a:spcPts val="0"/>
              </a:spcBef>
              <a:spcAft>
                <a:spcPts val="0"/>
              </a:spcAft>
            </a:pPr>
            <a:r>
              <a:rPr lang="ja-JP" altLang="en-US" sz="2400" dirty="0">
                <a:solidFill>
                  <a:prstClr val="black"/>
                </a:solidFill>
                <a:latin typeface="Calibri"/>
                <a:ea typeface="ＭＳ Ｐゴシック"/>
                <a:cs typeface="+mn-cs"/>
              </a:rPr>
              <a:t>単科</a:t>
            </a:r>
            <a:r>
              <a:rPr lang="ja-JP" altLang="en-US" sz="2400">
                <a:solidFill>
                  <a:prstClr val="black"/>
                </a:solidFill>
                <a:latin typeface="Calibri"/>
                <a:ea typeface="ＭＳ Ｐゴシック"/>
                <a:cs typeface="+mn-cs"/>
              </a:rPr>
              <a:t>の精神科</a:t>
            </a:r>
            <a:r>
              <a:rPr lang="ja-JP" altLang="en-US" sz="2400">
                <a:solidFill>
                  <a:prstClr val="black"/>
                </a:solidFill>
                <a:latin typeface="Calibri"/>
                <a:ea typeface="ＭＳ Ｐゴシック"/>
              </a:rPr>
              <a:t>（</a:t>
            </a:r>
            <a:r>
              <a:rPr lang="en-US" altLang="ja-JP" sz="2400" dirty="0">
                <a:solidFill>
                  <a:prstClr val="black"/>
                </a:solidFill>
                <a:latin typeface="Calibri"/>
                <a:ea typeface="ＭＳ Ｐゴシック"/>
              </a:rPr>
              <a:t>174</a:t>
            </a:r>
            <a:r>
              <a:rPr lang="ja-JP" altLang="en-US" sz="2400">
                <a:solidFill>
                  <a:prstClr val="black"/>
                </a:solidFill>
                <a:latin typeface="Calibri"/>
                <a:ea typeface="ＭＳ Ｐゴシック"/>
              </a:rPr>
              <a:t>床）</a:t>
            </a:r>
            <a:endParaRPr lang="en-US" altLang="ja-JP" sz="2400" dirty="0">
              <a:solidFill>
                <a:prstClr val="black"/>
              </a:solidFill>
              <a:latin typeface="Calibri"/>
              <a:ea typeface="ＭＳ Ｐゴシック"/>
              <a:cs typeface="+mn-cs"/>
            </a:endParaRPr>
          </a:p>
        </p:txBody>
      </p:sp>
      <p:pic>
        <p:nvPicPr>
          <p:cNvPr id="5" name="図 4">
            <a:extLst>
              <a:ext uri="{FF2B5EF4-FFF2-40B4-BE49-F238E27FC236}">
                <a16:creationId xmlns:a16="http://schemas.microsoft.com/office/drawing/2014/main" id="{CCD62296-79C1-6541-B709-E775396C6D9A}"/>
              </a:ext>
            </a:extLst>
          </p:cNvPr>
          <p:cNvPicPr>
            <a:picLocks noChangeAspect="1"/>
          </p:cNvPicPr>
          <p:nvPr/>
        </p:nvPicPr>
        <p:blipFill>
          <a:blip r:embed="rId6"/>
          <a:stretch>
            <a:fillRect/>
          </a:stretch>
        </p:blipFill>
        <p:spPr>
          <a:xfrm>
            <a:off x="138545" y="1243516"/>
            <a:ext cx="5143500" cy="3857625"/>
          </a:xfrm>
          <a:prstGeom prst="rect">
            <a:avLst/>
          </a:prstGeom>
        </p:spPr>
      </p:pic>
      <p:sp>
        <p:nvSpPr>
          <p:cNvPr id="6" name="正方形/長方形 5">
            <a:extLst>
              <a:ext uri="{FF2B5EF4-FFF2-40B4-BE49-F238E27FC236}">
                <a16:creationId xmlns:a16="http://schemas.microsoft.com/office/drawing/2014/main" id="{C01066B9-9CF8-6646-AF2A-A3932DA816FE}"/>
              </a:ext>
            </a:extLst>
          </p:cNvPr>
          <p:cNvSpPr/>
          <p:nvPr/>
        </p:nvSpPr>
        <p:spPr>
          <a:xfrm>
            <a:off x="5697686" y="5883649"/>
            <a:ext cx="6179786" cy="954107"/>
          </a:xfrm>
          <a:prstGeom prst="rect">
            <a:avLst/>
          </a:prstGeom>
        </p:spPr>
        <p:txBody>
          <a:bodyPr wrap="square">
            <a:spAutoFit/>
          </a:bodyPr>
          <a:lstStyle/>
          <a:p>
            <a:pPr defTabSz="457200" eaLnBrk="1" fontAlgn="auto" hangingPunct="1">
              <a:spcBef>
                <a:spcPts val="0"/>
              </a:spcBef>
              <a:spcAft>
                <a:spcPts val="0"/>
              </a:spcAft>
            </a:pPr>
            <a:r>
              <a:rPr lang="en-US" altLang="ja-JP" sz="2800" dirty="0">
                <a:solidFill>
                  <a:prstClr val="black"/>
                </a:solidFill>
                <a:latin typeface="Calibri"/>
                <a:ea typeface="ＭＳ Ｐゴシック"/>
              </a:rPr>
              <a:t>2019</a:t>
            </a:r>
            <a:r>
              <a:rPr lang="ja-JP" altLang="en-US" sz="2800">
                <a:solidFill>
                  <a:prstClr val="black"/>
                </a:solidFill>
                <a:latin typeface="Calibri"/>
                <a:ea typeface="ＭＳ Ｐゴシック"/>
                <a:cs typeface="+mn-cs"/>
              </a:rPr>
              <a:t>年</a:t>
            </a:r>
            <a:r>
              <a:rPr lang="en-US" altLang="ja-JP" sz="2800" dirty="0">
                <a:solidFill>
                  <a:prstClr val="black"/>
                </a:solidFill>
                <a:latin typeface="Calibri"/>
                <a:ea typeface="ＭＳ Ｐゴシック"/>
                <a:cs typeface="+mn-cs"/>
              </a:rPr>
              <a:t>6</a:t>
            </a:r>
            <a:r>
              <a:rPr lang="ja-JP" altLang="en-US" sz="2800" dirty="0">
                <a:solidFill>
                  <a:prstClr val="black"/>
                </a:solidFill>
                <a:latin typeface="Calibri"/>
                <a:ea typeface="ＭＳ Ｐゴシック"/>
                <a:cs typeface="+mn-cs"/>
              </a:rPr>
              <a:t>月</a:t>
            </a:r>
            <a:r>
              <a:rPr lang="en-US" altLang="ja-JP" sz="2800" dirty="0">
                <a:solidFill>
                  <a:prstClr val="black"/>
                </a:solidFill>
                <a:latin typeface="Calibri"/>
                <a:ea typeface="ＭＳ Ｐゴシック"/>
                <a:cs typeface="+mn-cs"/>
              </a:rPr>
              <a:t>1</a:t>
            </a:r>
            <a:r>
              <a:rPr lang="ja-JP" altLang="en-US" sz="2800">
                <a:solidFill>
                  <a:prstClr val="black"/>
                </a:solidFill>
                <a:latin typeface="Calibri"/>
                <a:ea typeface="ＭＳ Ｐゴシック"/>
                <a:cs typeface="+mn-cs"/>
              </a:rPr>
              <a:t>日より敷地内全面禁煙</a:t>
            </a:r>
            <a:br>
              <a:rPr lang="en-US" altLang="ja-JP" sz="2800" dirty="0">
                <a:solidFill>
                  <a:prstClr val="black"/>
                </a:solidFill>
                <a:latin typeface="Calibri"/>
                <a:ea typeface="ＭＳ Ｐゴシック"/>
                <a:cs typeface="+mn-cs"/>
              </a:rPr>
            </a:br>
            <a:r>
              <a:rPr lang="ja-JP" altLang="en-US" sz="2800">
                <a:solidFill>
                  <a:prstClr val="black"/>
                </a:solidFill>
                <a:latin typeface="Calibri"/>
                <a:ea typeface="ＭＳ Ｐゴシック"/>
                <a:cs typeface="+mn-cs"/>
              </a:rPr>
              <a:t>　　　　　　　　　　　　＆禁煙外来開設</a:t>
            </a:r>
            <a:endParaRPr lang="ja-JP" altLang="en-US" sz="2800" dirty="0">
              <a:solidFill>
                <a:prstClr val="black"/>
              </a:solidFill>
              <a:latin typeface="Calibri"/>
              <a:ea typeface="ＭＳ Ｐゴシック"/>
              <a:cs typeface="+mn-cs"/>
            </a:endParaRPr>
          </a:p>
        </p:txBody>
      </p:sp>
      <p:sp>
        <p:nvSpPr>
          <p:cNvPr id="7" name="テキスト ボックス 6">
            <a:extLst>
              <a:ext uri="{FF2B5EF4-FFF2-40B4-BE49-F238E27FC236}">
                <a16:creationId xmlns:a16="http://schemas.microsoft.com/office/drawing/2014/main" id="{615E6C30-40E3-1A4C-8FE5-38C3DCAE7FA3}"/>
              </a:ext>
            </a:extLst>
          </p:cNvPr>
          <p:cNvSpPr txBox="1"/>
          <p:nvPr/>
        </p:nvSpPr>
        <p:spPr>
          <a:xfrm>
            <a:off x="481689" y="5175763"/>
            <a:ext cx="4800356" cy="707886"/>
          </a:xfrm>
          <a:prstGeom prst="rect">
            <a:avLst/>
          </a:prstGeom>
          <a:noFill/>
        </p:spPr>
        <p:txBody>
          <a:bodyPr wrap="square" rtlCol="0">
            <a:spAutoFit/>
          </a:bodyPr>
          <a:lstStyle/>
          <a:p>
            <a:pPr defTabSz="457200" eaLnBrk="1" fontAlgn="auto" hangingPunct="1">
              <a:spcBef>
                <a:spcPts val="0"/>
              </a:spcBef>
              <a:spcAft>
                <a:spcPts val="0"/>
              </a:spcAft>
            </a:pPr>
            <a:r>
              <a:rPr lang="en-US" altLang="ja-JP" sz="2000" dirty="0">
                <a:solidFill>
                  <a:prstClr val="black"/>
                </a:solidFill>
                <a:latin typeface="Calibri"/>
                <a:ea typeface="ＭＳ Ｐゴシック"/>
              </a:rPr>
              <a:t>2018</a:t>
            </a:r>
            <a:r>
              <a:rPr lang="ja-JP" altLang="en-US" sz="2000">
                <a:solidFill>
                  <a:prstClr val="black"/>
                </a:solidFill>
                <a:latin typeface="Calibri"/>
                <a:ea typeface="ＭＳ Ｐゴシック"/>
                <a:cs typeface="+mn-cs"/>
              </a:rPr>
              <a:t>年</a:t>
            </a:r>
            <a:r>
              <a:rPr lang="en-US" altLang="ja-JP" sz="2000" dirty="0">
                <a:solidFill>
                  <a:prstClr val="black"/>
                </a:solidFill>
                <a:latin typeface="Calibri"/>
                <a:ea typeface="ＭＳ Ｐゴシック"/>
                <a:cs typeface="+mn-cs"/>
              </a:rPr>
              <a:t>4</a:t>
            </a:r>
            <a:r>
              <a:rPr lang="ja-JP" altLang="en-US" sz="2000">
                <a:solidFill>
                  <a:prstClr val="black"/>
                </a:solidFill>
                <a:latin typeface="Calibri"/>
                <a:ea typeface="ＭＳ Ｐゴシック"/>
                <a:cs typeface="+mn-cs"/>
              </a:rPr>
              <a:t>月</a:t>
            </a:r>
            <a:r>
              <a:rPr lang="en-US" altLang="ja-JP" sz="2000" dirty="0">
                <a:solidFill>
                  <a:prstClr val="black"/>
                </a:solidFill>
                <a:latin typeface="Calibri"/>
                <a:ea typeface="ＭＳ Ｐゴシック"/>
                <a:cs typeface="+mn-cs"/>
              </a:rPr>
              <a:t>	</a:t>
            </a:r>
            <a:r>
              <a:rPr lang="ja-JP" altLang="en-US" sz="2000">
                <a:solidFill>
                  <a:prstClr val="black"/>
                </a:solidFill>
                <a:latin typeface="Calibri"/>
                <a:ea typeface="ＭＳ Ｐゴシック"/>
                <a:cs typeface="+mn-cs"/>
              </a:rPr>
              <a:t>喫煙室</a:t>
            </a:r>
            <a:r>
              <a:rPr lang="ja-JP" altLang="en-US" sz="2000">
                <a:solidFill>
                  <a:prstClr val="black"/>
                </a:solidFill>
                <a:latin typeface="Calibri"/>
                <a:ea typeface="ＭＳ Ｐゴシック"/>
              </a:rPr>
              <a:t>３</a:t>
            </a:r>
            <a:r>
              <a:rPr lang="ja-JP" altLang="en-US" sz="2000">
                <a:solidFill>
                  <a:prstClr val="black"/>
                </a:solidFill>
                <a:latin typeface="Calibri"/>
                <a:ea typeface="ＭＳ Ｐゴシック"/>
                <a:cs typeface="+mn-cs"/>
              </a:rPr>
              <a:t>ヵ所</a:t>
            </a:r>
            <a:endParaRPr lang="en-US" altLang="ja-JP" sz="2000" dirty="0">
              <a:solidFill>
                <a:prstClr val="black"/>
              </a:solidFill>
              <a:latin typeface="Calibri"/>
              <a:ea typeface="ＭＳ Ｐゴシック"/>
              <a:cs typeface="+mn-cs"/>
            </a:endParaRPr>
          </a:p>
          <a:p>
            <a:pPr defTabSz="457200" eaLnBrk="1" fontAlgn="auto" hangingPunct="1">
              <a:spcBef>
                <a:spcPts val="0"/>
              </a:spcBef>
              <a:spcAft>
                <a:spcPts val="0"/>
              </a:spcAft>
            </a:pPr>
            <a:r>
              <a:rPr lang="ja-JP" altLang="en-US" sz="2000">
                <a:solidFill>
                  <a:prstClr val="black"/>
                </a:solidFill>
                <a:latin typeface="Calibri"/>
                <a:ea typeface="ＭＳ Ｐゴシック"/>
                <a:cs typeface="+mn-cs"/>
              </a:rPr>
              <a:t>　　　　　　　</a:t>
            </a:r>
            <a:r>
              <a:rPr lang="en-US" altLang="ja-JP" sz="2000" dirty="0">
                <a:solidFill>
                  <a:prstClr val="black"/>
                </a:solidFill>
                <a:latin typeface="Calibri"/>
                <a:ea typeface="ＭＳ Ｐゴシック"/>
                <a:cs typeface="+mn-cs"/>
              </a:rPr>
              <a:t>	</a:t>
            </a:r>
            <a:r>
              <a:rPr lang="ja-JP" altLang="en-US" sz="2000">
                <a:solidFill>
                  <a:prstClr val="black"/>
                </a:solidFill>
                <a:latin typeface="Calibri"/>
                <a:ea typeface="ＭＳ Ｐゴシック"/>
                <a:cs typeface="+mn-cs"/>
              </a:rPr>
              <a:t>屋外</a:t>
            </a:r>
            <a:r>
              <a:rPr lang="ja-JP" altLang="en-US" sz="2000" dirty="0">
                <a:solidFill>
                  <a:prstClr val="black"/>
                </a:solidFill>
                <a:latin typeface="Calibri"/>
                <a:ea typeface="ＭＳ Ｐゴシック"/>
                <a:cs typeface="+mn-cs"/>
              </a:rPr>
              <a:t>喫煙コーナー２ヵ所</a:t>
            </a:r>
          </a:p>
        </p:txBody>
      </p:sp>
      <p:sp>
        <p:nvSpPr>
          <p:cNvPr id="8" name="テキスト ボックス 7">
            <a:extLst>
              <a:ext uri="{FF2B5EF4-FFF2-40B4-BE49-F238E27FC236}">
                <a16:creationId xmlns:a16="http://schemas.microsoft.com/office/drawing/2014/main" id="{5D7BD227-4699-7347-B9D0-1BF9207FA007}"/>
              </a:ext>
            </a:extLst>
          </p:cNvPr>
          <p:cNvSpPr txBox="1"/>
          <p:nvPr/>
        </p:nvSpPr>
        <p:spPr>
          <a:xfrm>
            <a:off x="43700" y="13781"/>
            <a:ext cx="8903399" cy="369332"/>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喫煙対策が遅れていた精神科も敷地内禁煙がシンポジウムで取り上げられ、すでに常識に</a:t>
            </a:r>
          </a:p>
        </p:txBody>
      </p:sp>
      <p:pic>
        <p:nvPicPr>
          <p:cNvPr id="9" name="Audio Recording 2020/10/01 10:33:28" descr="Audio Recording 2020/10/01 10:33:28">
            <a:hlinkClick r:id="" action="ppaction://media"/>
            <a:extLst>
              <a:ext uri="{FF2B5EF4-FFF2-40B4-BE49-F238E27FC236}">
                <a16:creationId xmlns:a16="http://schemas.microsoft.com/office/drawing/2014/main" id="{FB781DD4-E21C-C74B-AA7A-CBDA6484DC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95399" y="5547902"/>
            <a:ext cx="812800" cy="812800"/>
          </a:xfrm>
          <a:prstGeom prst="rect">
            <a:avLst/>
          </a:prstGeom>
        </p:spPr>
      </p:pic>
    </p:spTree>
    <p:extLst>
      <p:ext uri="{BB962C8B-B14F-4D97-AF65-F5344CB8AC3E}">
        <p14:creationId xmlns:p14="http://schemas.microsoft.com/office/powerpoint/2010/main" val="258151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C0C3BB7-2A48-2744-94CE-E2CA81998E86}"/>
              </a:ext>
            </a:extLst>
          </p:cNvPr>
          <p:cNvPicPr>
            <a:picLocks noChangeAspect="1"/>
          </p:cNvPicPr>
          <p:nvPr/>
        </p:nvPicPr>
        <p:blipFill>
          <a:blip r:embed="rId9"/>
          <a:stretch>
            <a:fillRect/>
          </a:stretch>
        </p:blipFill>
        <p:spPr>
          <a:xfrm>
            <a:off x="5283200" y="0"/>
            <a:ext cx="5003800" cy="3752850"/>
          </a:xfrm>
          <a:prstGeom prst="rect">
            <a:avLst/>
          </a:prstGeom>
          <a:ln w="28575" cmpd="sng">
            <a:solidFill>
              <a:srgbClr val="4F81BD"/>
            </a:solidFill>
          </a:ln>
        </p:spPr>
      </p:pic>
      <p:pic>
        <p:nvPicPr>
          <p:cNvPr id="3" name="図 2">
            <a:extLst>
              <a:ext uri="{FF2B5EF4-FFF2-40B4-BE49-F238E27FC236}">
                <a16:creationId xmlns:a16="http://schemas.microsoft.com/office/drawing/2014/main" id="{43CFC032-9B99-F643-95E6-5F069FA23EDE}"/>
              </a:ext>
            </a:extLst>
          </p:cNvPr>
          <p:cNvPicPr>
            <a:picLocks noChangeAspect="1"/>
          </p:cNvPicPr>
          <p:nvPr/>
        </p:nvPicPr>
        <p:blipFill>
          <a:blip r:embed="rId10"/>
          <a:stretch>
            <a:fillRect/>
          </a:stretch>
        </p:blipFill>
        <p:spPr>
          <a:xfrm>
            <a:off x="145475" y="120135"/>
            <a:ext cx="4737100" cy="3552825"/>
          </a:xfrm>
          <a:prstGeom prst="rect">
            <a:avLst/>
          </a:prstGeom>
          <a:ln w="28575" cmpd="sng">
            <a:solidFill>
              <a:srgbClr val="4F81BD"/>
            </a:solidFill>
          </a:ln>
        </p:spPr>
      </p:pic>
      <p:pic>
        <p:nvPicPr>
          <p:cNvPr id="4" name="図 3">
            <a:extLst>
              <a:ext uri="{FF2B5EF4-FFF2-40B4-BE49-F238E27FC236}">
                <a16:creationId xmlns:a16="http://schemas.microsoft.com/office/drawing/2014/main" id="{256EB78E-148C-A64B-9628-7D74FA10F2A7}"/>
              </a:ext>
            </a:extLst>
          </p:cNvPr>
          <p:cNvPicPr>
            <a:picLocks noChangeAspect="1"/>
          </p:cNvPicPr>
          <p:nvPr/>
        </p:nvPicPr>
        <p:blipFill>
          <a:blip r:embed="rId11"/>
          <a:stretch>
            <a:fillRect/>
          </a:stretch>
        </p:blipFill>
        <p:spPr>
          <a:xfrm>
            <a:off x="128442" y="3075966"/>
            <a:ext cx="5003799" cy="3752850"/>
          </a:xfrm>
          <a:prstGeom prst="rect">
            <a:avLst/>
          </a:prstGeom>
          <a:ln w="28575" cmpd="sng">
            <a:solidFill>
              <a:srgbClr val="4F81BD"/>
            </a:solidFill>
          </a:ln>
        </p:spPr>
      </p:pic>
      <p:sp>
        <p:nvSpPr>
          <p:cNvPr id="5" name="テキスト ボックス 4">
            <a:extLst>
              <a:ext uri="{FF2B5EF4-FFF2-40B4-BE49-F238E27FC236}">
                <a16:creationId xmlns:a16="http://schemas.microsoft.com/office/drawing/2014/main" id="{F9200D50-FA2A-8A47-9C95-AAFC9AFAD780}"/>
              </a:ext>
            </a:extLst>
          </p:cNvPr>
          <p:cNvSpPr txBox="1"/>
          <p:nvPr/>
        </p:nvSpPr>
        <p:spPr>
          <a:xfrm>
            <a:off x="339117" y="19456"/>
            <a:ext cx="11561817"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28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sym typeface="Calibri"/>
              </a:rPr>
              <a:t>一方、北海道</a:t>
            </a:r>
            <a:r>
              <a:rPr kumimoji="0" lang="ja-JP" altLang="en-US" sz="2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sym typeface="Calibri"/>
              </a:rPr>
              <a:t>大学　医学部と歯学部の間に妙な建物が</a:t>
            </a:r>
            <a:r>
              <a:rPr kumimoji="0" lang="ja-JP" altLang="en-US" sz="28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sym typeface="Calibri"/>
              </a:rPr>
              <a:t>・・（</a:t>
            </a:r>
            <a:r>
              <a:rPr kumimoji="0" lang="en-US" altLang="ja-JP" sz="2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sym typeface="Calibri"/>
              </a:rPr>
              <a:t>2019</a:t>
            </a:r>
            <a:r>
              <a:rPr kumimoji="0" lang="ja-JP" altLang="en-US" sz="28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sym typeface="Calibri"/>
              </a:rPr>
              <a:t>年</a:t>
            </a:r>
            <a:r>
              <a:rPr kumimoji="0" lang="en-US" altLang="ja-JP" sz="2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sym typeface="Calibri"/>
              </a:rPr>
              <a:t>10</a:t>
            </a:r>
            <a:r>
              <a:rPr kumimoji="0" lang="ja-JP" altLang="en-US" sz="28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sym typeface="Calibri"/>
              </a:rPr>
              <a:t>月撮影）</a:t>
            </a:r>
            <a:endParaRPr kumimoji="0" lang="ja-JP" altLang="en-US" sz="2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sym typeface="Calibri"/>
            </a:endParaRPr>
          </a:p>
        </p:txBody>
      </p:sp>
      <p:sp>
        <p:nvSpPr>
          <p:cNvPr id="6" name="テキスト ボックス 5">
            <a:extLst>
              <a:ext uri="{FF2B5EF4-FFF2-40B4-BE49-F238E27FC236}">
                <a16:creationId xmlns:a16="http://schemas.microsoft.com/office/drawing/2014/main" id="{7A431197-BECF-1F40-A317-59B2C24F09A6}"/>
              </a:ext>
            </a:extLst>
          </p:cNvPr>
          <p:cNvSpPr txBox="1"/>
          <p:nvPr/>
        </p:nvSpPr>
        <p:spPr>
          <a:xfrm>
            <a:off x="7785100" y="709131"/>
            <a:ext cx="116954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Calibri"/>
                <a:sym typeface="Calibri"/>
              </a:rPr>
              <a:t>医学部</a:t>
            </a:r>
          </a:p>
        </p:txBody>
      </p:sp>
      <p:pic>
        <p:nvPicPr>
          <p:cNvPr id="7" name="図 6">
            <a:extLst>
              <a:ext uri="{FF2B5EF4-FFF2-40B4-BE49-F238E27FC236}">
                <a16:creationId xmlns:a16="http://schemas.microsoft.com/office/drawing/2014/main" id="{79FAAED7-99F1-7248-9360-E55FC8542BDA}"/>
              </a:ext>
            </a:extLst>
          </p:cNvPr>
          <p:cNvPicPr>
            <a:picLocks noChangeAspect="1"/>
          </p:cNvPicPr>
          <p:nvPr/>
        </p:nvPicPr>
        <p:blipFill>
          <a:blip r:embed="rId12"/>
          <a:stretch>
            <a:fillRect/>
          </a:stretch>
        </p:blipFill>
        <p:spPr>
          <a:xfrm>
            <a:off x="4159384" y="3550595"/>
            <a:ext cx="4370961" cy="3278221"/>
          </a:xfrm>
          <a:prstGeom prst="rect">
            <a:avLst/>
          </a:prstGeom>
          <a:ln>
            <a:solidFill>
              <a:schemeClr val="tx1"/>
            </a:solidFill>
          </a:ln>
        </p:spPr>
      </p:pic>
      <p:pic>
        <p:nvPicPr>
          <p:cNvPr id="8" name="図 7">
            <a:extLst>
              <a:ext uri="{FF2B5EF4-FFF2-40B4-BE49-F238E27FC236}">
                <a16:creationId xmlns:a16="http://schemas.microsoft.com/office/drawing/2014/main" id="{445F4FA5-507C-284F-982A-E9C53048239B}"/>
              </a:ext>
            </a:extLst>
          </p:cNvPr>
          <p:cNvPicPr>
            <a:picLocks noChangeAspect="1"/>
          </p:cNvPicPr>
          <p:nvPr/>
        </p:nvPicPr>
        <p:blipFill>
          <a:blip r:embed="rId13"/>
          <a:stretch>
            <a:fillRect/>
          </a:stretch>
        </p:blipFill>
        <p:spPr>
          <a:xfrm>
            <a:off x="8470511" y="4036038"/>
            <a:ext cx="3632978" cy="2724733"/>
          </a:xfrm>
          <a:prstGeom prst="rect">
            <a:avLst/>
          </a:prstGeom>
          <a:ln w="28575" cmpd="sng">
            <a:solidFill>
              <a:srgbClr val="FF0000"/>
            </a:solidFill>
          </a:ln>
        </p:spPr>
      </p:pic>
      <p:sp>
        <p:nvSpPr>
          <p:cNvPr id="9" name="テキスト ボックス 8">
            <a:extLst>
              <a:ext uri="{FF2B5EF4-FFF2-40B4-BE49-F238E27FC236}">
                <a16:creationId xmlns:a16="http://schemas.microsoft.com/office/drawing/2014/main" id="{9424BD82-F7DB-D146-827B-8D6C17D62209}"/>
              </a:ext>
            </a:extLst>
          </p:cNvPr>
          <p:cNvSpPr txBox="1"/>
          <p:nvPr/>
        </p:nvSpPr>
        <p:spPr>
          <a:xfrm>
            <a:off x="8600832" y="3666708"/>
            <a:ext cx="2400655" cy="369330"/>
          </a:xfrm>
          <a:prstGeom prst="rect">
            <a:avLst/>
          </a:prstGeom>
          <a:solidFill>
            <a:schemeClr val="bg1"/>
          </a:solidFill>
          <a:ln w="38100" cap="flat" cmpd="sng">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MS PGothic" panose="020B0600070205080204" pitchFamily="34" charset="-128"/>
                <a:ea typeface="MS PGothic" panose="020B0600070205080204" pitchFamily="34" charset="-128"/>
                <a:cs typeface="+mj-cs"/>
                <a:sym typeface="Calibri"/>
              </a:rPr>
              <a:t>白衣のまま喫煙する人</a:t>
            </a:r>
          </a:p>
        </p:txBody>
      </p:sp>
      <p:cxnSp>
        <p:nvCxnSpPr>
          <p:cNvPr id="10" name="直線矢印コネクタ 9">
            <a:extLst>
              <a:ext uri="{FF2B5EF4-FFF2-40B4-BE49-F238E27FC236}">
                <a16:creationId xmlns:a16="http://schemas.microsoft.com/office/drawing/2014/main" id="{B3631F1E-F5A1-2E48-90BB-F355BE74635A}"/>
              </a:ext>
            </a:extLst>
          </p:cNvPr>
          <p:cNvCxnSpPr>
            <a:cxnSpLocks/>
          </p:cNvCxnSpPr>
          <p:nvPr/>
        </p:nvCxnSpPr>
        <p:spPr>
          <a:xfrm flipH="1">
            <a:off x="8800345" y="4036038"/>
            <a:ext cx="956187" cy="973969"/>
          </a:xfrm>
          <a:prstGeom prst="straightConnector1">
            <a:avLst/>
          </a:prstGeom>
          <a:noFill/>
          <a:ln w="38100" cap="flat" cmpd="sng">
            <a:solidFill>
              <a:srgbClr val="FF0000"/>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4" name="テキスト ボックス 13">
            <a:extLst>
              <a:ext uri="{FF2B5EF4-FFF2-40B4-BE49-F238E27FC236}">
                <a16:creationId xmlns:a16="http://schemas.microsoft.com/office/drawing/2014/main" id="{11A29285-E4AB-4B4C-BA0A-793053EA7F9E}"/>
              </a:ext>
            </a:extLst>
          </p:cNvPr>
          <p:cNvSpPr txBox="1"/>
          <p:nvPr/>
        </p:nvSpPr>
        <p:spPr>
          <a:xfrm>
            <a:off x="3991207" y="3429685"/>
            <a:ext cx="4479304" cy="369330"/>
          </a:xfrm>
          <a:prstGeom prst="rect">
            <a:avLst/>
          </a:prstGeom>
          <a:solidFill>
            <a:schemeClr val="bg1"/>
          </a:solidFill>
          <a:ln w="38100" cap="flat" cmpd="sng">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a:ln>
                  <a:noFill/>
                </a:ln>
                <a:solidFill>
                  <a:srgbClr val="000000"/>
                </a:solidFill>
                <a:effectLst/>
                <a:uFillTx/>
                <a:latin typeface="MS PGothic" panose="020B0600070205080204" pitchFamily="34" charset="-128"/>
                <a:ea typeface="MS PGothic" panose="020B0600070205080204" pitchFamily="34" charset="-128"/>
                <a:cs typeface="+mj-cs"/>
                <a:sym typeface="Calibri"/>
              </a:rPr>
              <a:t>「特定屋外喫煙場所」の表示</a:t>
            </a:r>
            <a:endParaRPr kumimoji="0" lang="ja-JP" altLang="en-US" sz="1800" b="0" i="0" u="none" strike="noStrike" cap="none" spc="0" normalizeH="0" baseline="0" dirty="0">
              <a:ln>
                <a:noFill/>
              </a:ln>
              <a:solidFill>
                <a:srgbClr val="000000"/>
              </a:solidFill>
              <a:effectLst/>
              <a:uFillTx/>
              <a:latin typeface="MS PGothic" panose="020B0600070205080204" pitchFamily="34" charset="-128"/>
              <a:ea typeface="MS PGothic" panose="020B0600070205080204" pitchFamily="34" charset="-128"/>
              <a:cs typeface="+mj-cs"/>
              <a:sym typeface="Calibri"/>
            </a:endParaRPr>
          </a:p>
        </p:txBody>
      </p:sp>
      <p:sp>
        <p:nvSpPr>
          <p:cNvPr id="15" name="テキスト ボックス 14">
            <a:extLst>
              <a:ext uri="{FF2B5EF4-FFF2-40B4-BE49-F238E27FC236}">
                <a16:creationId xmlns:a16="http://schemas.microsoft.com/office/drawing/2014/main" id="{CCB82A78-9896-6F4B-990D-20BC331FA694}"/>
              </a:ext>
            </a:extLst>
          </p:cNvPr>
          <p:cNvSpPr txBox="1"/>
          <p:nvPr/>
        </p:nvSpPr>
        <p:spPr>
          <a:xfrm>
            <a:off x="8577336" y="1966408"/>
            <a:ext cx="3477873" cy="1200327"/>
          </a:xfrm>
          <a:prstGeom prst="rect">
            <a:avLst/>
          </a:prstGeom>
          <a:solidFill>
            <a:schemeClr val="bg1"/>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ja-JP" altLang="en-US" sz="2400">
                <a:latin typeface="MS PGothic" panose="020B0600070205080204" pitchFamily="34" charset="-128"/>
                <a:ea typeface="MS PGothic" panose="020B0600070205080204" pitchFamily="34" charset="-128"/>
              </a:rPr>
              <a:t>大学病院</a:t>
            </a:r>
            <a:r>
              <a:rPr lang="ja-JP" altLang="en-US" sz="2400" dirty="0">
                <a:latin typeface="MS PGothic" panose="020B0600070205080204" pitchFamily="34" charset="-128"/>
                <a:ea typeface="MS PGothic" panose="020B0600070205080204" pitchFamily="34" charset="-128"/>
              </a:rPr>
              <a:t>は敷地内禁煙で</a:t>
            </a:r>
            <a:endParaRPr lang="en-US" altLang="ja-JP" sz="2400" dirty="0">
              <a:latin typeface="MS PGothic" panose="020B0600070205080204" pitchFamily="34" charset="-128"/>
              <a:ea typeface="MS PGothic" panose="020B0600070205080204" pitchFamily="34" charset="-128"/>
            </a:endParaRPr>
          </a:p>
          <a:p>
            <a:r>
              <a:rPr lang="ja-JP" altLang="en-US" sz="2400" dirty="0">
                <a:latin typeface="MS PGothic" panose="020B0600070205080204" pitchFamily="34" charset="-128"/>
                <a:ea typeface="MS PGothic" panose="020B0600070205080204" pitchFamily="34" charset="-128"/>
              </a:rPr>
              <a:t>自分たちは裏で吸う。</a:t>
            </a:r>
            <a:endParaRPr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医療者の</a:t>
            </a:r>
            <a:r>
              <a:rPr lang="ja-JP" altLang="en-US" sz="2400" dirty="0">
                <a:latin typeface="MS PGothic" panose="020B0600070205080204" pitchFamily="34" charset="-128"/>
                <a:ea typeface="MS PGothic" panose="020B0600070205080204" pitchFamily="34" charset="-128"/>
              </a:rPr>
              <a:t>モラルは？</a:t>
            </a:r>
          </a:p>
        </p:txBody>
      </p:sp>
      <p:pic>
        <p:nvPicPr>
          <p:cNvPr id="11" name="Audio Recording 2020/10/01 10:35:51" descr="Audio Recording 2020/10/01 10:35:51">
            <a:hlinkClick r:id="" action="ppaction://media"/>
            <a:extLst>
              <a:ext uri="{FF2B5EF4-FFF2-40B4-BE49-F238E27FC236}">
                <a16:creationId xmlns:a16="http://schemas.microsoft.com/office/drawing/2014/main" id="{F3831790-29A9-964D-9FB2-AA17D84752F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89600" y="3022600"/>
            <a:ext cx="812800" cy="812800"/>
          </a:xfrm>
          <a:prstGeom prst="rect">
            <a:avLst/>
          </a:prstGeom>
        </p:spPr>
      </p:pic>
      <p:pic>
        <p:nvPicPr>
          <p:cNvPr id="12" name="Audio Recording 2020/10/02 10:42:29" descr="Audio Recording 2020/10/02 10:42:29">
            <a:hlinkClick r:id="" action="ppaction://media"/>
            <a:extLst>
              <a:ext uri="{FF2B5EF4-FFF2-40B4-BE49-F238E27FC236}">
                <a16:creationId xmlns:a16="http://schemas.microsoft.com/office/drawing/2014/main" id="{42C39C46-CDA1-2444-9124-920AD43B3BB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689600" y="3022600"/>
            <a:ext cx="812800" cy="812800"/>
          </a:xfrm>
          <a:prstGeom prst="rect">
            <a:avLst/>
          </a:prstGeom>
        </p:spPr>
      </p:pic>
      <p:pic>
        <p:nvPicPr>
          <p:cNvPr id="13" name="Audio Recording 2020/10/02 10:50:04" descr="Audio Recording 2020/10/02 10:50:04">
            <a:hlinkClick r:id="" action="ppaction://media"/>
            <a:extLst>
              <a:ext uri="{FF2B5EF4-FFF2-40B4-BE49-F238E27FC236}">
                <a16:creationId xmlns:a16="http://schemas.microsoft.com/office/drawing/2014/main" id="{45573CDF-D233-9C43-AF7E-BC6DCC080F0D}"/>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764704" y="628697"/>
            <a:ext cx="812800" cy="812800"/>
          </a:xfrm>
          <a:prstGeom prst="rect">
            <a:avLst/>
          </a:prstGeom>
        </p:spPr>
      </p:pic>
    </p:spTree>
    <p:extLst>
      <p:ext uri="{BB962C8B-B14F-4D97-AF65-F5344CB8AC3E}">
        <p14:creationId xmlns:p14="http://schemas.microsoft.com/office/powerpoint/2010/main" val="9348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1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audio>
              <p:cMediaNode vol="80000">
                <p:cTn id="8" fill="hold" display="0">
                  <p:stCondLst>
                    <p:cond delay="indefinite"/>
                  </p:stCondLst>
                  <p:endCondLst>
                    <p:cond evt="onStopAudio" delay="0">
                      <p:tgtEl>
                        <p:sldTgt/>
                      </p:tgtEl>
                    </p:cond>
                  </p:endCondLst>
                </p:cTn>
                <p:tgtEl>
                  <p:spTgt spid="12"/>
                </p:tgtEl>
              </p:cMediaNode>
            </p:audio>
            <p:audio>
              <p:cMediaNode vol="80000">
                <p:cTn id="9"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051774B-EFD3-D849-91B8-54A9D17FB0E5}"/>
              </a:ext>
            </a:extLst>
          </p:cNvPr>
          <p:cNvSpPr txBox="1"/>
          <p:nvPr/>
        </p:nvSpPr>
        <p:spPr>
          <a:xfrm>
            <a:off x="201124" y="84654"/>
            <a:ext cx="11652422" cy="633828"/>
          </a:xfrm>
          <a:prstGeom prst="rect">
            <a:avLst/>
          </a:prstGeom>
          <a:noFill/>
        </p:spPr>
        <p:txBody>
          <a:bodyPr wrap="square" rtlCol="0">
            <a:spAutoFit/>
          </a:bodyPr>
          <a:lstStyle/>
          <a:p>
            <a:pPr>
              <a:lnSpc>
                <a:spcPts val="5000"/>
              </a:lnSpc>
            </a:pPr>
            <a:r>
              <a:rPr lang="ja-JP" altLang="en-US" sz="2800">
                <a:latin typeface="MS PGothic" panose="020B0600070205080204" pitchFamily="34" charset="-128"/>
                <a:ea typeface="MS PGothic" panose="020B0600070205080204" pitchFamily="34" charset="-128"/>
              </a:rPr>
              <a:t>改正健康増進法</a:t>
            </a:r>
            <a:r>
              <a:rPr lang="ja-JP" altLang="en-US" sz="2800">
                <a:solidFill>
                  <a:schemeClr val="tx1"/>
                </a:solidFill>
                <a:latin typeface="MS PGothic" panose="020B0600070205080204" pitchFamily="34" charset="-128"/>
                <a:ea typeface="MS PGothic" panose="020B0600070205080204" pitchFamily="34" charset="-128"/>
              </a:rPr>
              <a:t>による主要な</a:t>
            </a:r>
            <a:r>
              <a:rPr lang="en-US" altLang="ja-JP" sz="2800" dirty="0">
                <a:solidFill>
                  <a:schemeClr val="tx1"/>
                </a:solidFill>
                <a:latin typeface="MS PGothic" panose="020B0600070205080204" pitchFamily="34" charset="-128"/>
                <a:ea typeface="MS PGothic" panose="020B0600070205080204" pitchFamily="34" charset="-128"/>
              </a:rPr>
              <a:t>159</a:t>
            </a:r>
            <a:r>
              <a:rPr lang="ja-JP" altLang="en-US" sz="2800">
                <a:solidFill>
                  <a:schemeClr val="tx1"/>
                </a:solidFill>
                <a:latin typeface="MS PGothic" panose="020B0600070205080204" pitchFamily="34" charset="-128"/>
                <a:ea typeface="MS PGothic" panose="020B0600070205080204" pitchFamily="34" charset="-128"/>
              </a:rPr>
              <a:t>自治体の</a:t>
            </a:r>
            <a:r>
              <a:rPr lang="ja-JP" altLang="en-US" sz="2800">
                <a:latin typeface="MS PGothic" panose="020B0600070205080204" pitchFamily="34" charset="-128"/>
                <a:ea typeface="MS PGothic" panose="020B0600070205080204" pitchFamily="34" charset="-128"/>
              </a:rPr>
              <a:t>敷地内禁煙の導入状況調査</a:t>
            </a:r>
            <a:endParaRPr lang="en-US" altLang="ja-JP" sz="2800" dirty="0">
              <a:latin typeface="MS PGothic" panose="020B0600070205080204" pitchFamily="34" charset="-128"/>
              <a:ea typeface="MS PGothic" panose="020B0600070205080204" pitchFamily="34" charset="-128"/>
            </a:endParaRPr>
          </a:p>
        </p:txBody>
      </p:sp>
      <p:sp>
        <p:nvSpPr>
          <p:cNvPr id="3" name="テキスト ボックス 2">
            <a:extLst>
              <a:ext uri="{FF2B5EF4-FFF2-40B4-BE49-F238E27FC236}">
                <a16:creationId xmlns:a16="http://schemas.microsoft.com/office/drawing/2014/main" id="{49423B96-E608-D343-89DB-24D1D5983B72}"/>
              </a:ext>
            </a:extLst>
          </p:cNvPr>
          <p:cNvSpPr txBox="1"/>
          <p:nvPr/>
        </p:nvSpPr>
        <p:spPr>
          <a:xfrm>
            <a:off x="568411" y="715688"/>
            <a:ext cx="6524543" cy="369332"/>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産業医科大学　産業生態科学研究所　講師　姜　英（きょう　えい）</a:t>
            </a:r>
          </a:p>
        </p:txBody>
      </p:sp>
      <p:sp>
        <p:nvSpPr>
          <p:cNvPr id="4" name="テキスト ボックス 3">
            <a:extLst>
              <a:ext uri="{FF2B5EF4-FFF2-40B4-BE49-F238E27FC236}">
                <a16:creationId xmlns:a16="http://schemas.microsoft.com/office/drawing/2014/main" id="{B610E301-5DE7-F04A-AB0F-78085D6CC755}"/>
              </a:ext>
            </a:extLst>
          </p:cNvPr>
          <p:cNvSpPr txBox="1"/>
          <p:nvPr/>
        </p:nvSpPr>
        <p:spPr>
          <a:xfrm>
            <a:off x="221494" y="1140465"/>
            <a:ext cx="11580414" cy="3384581"/>
          </a:xfrm>
          <a:prstGeom prst="rect">
            <a:avLst/>
          </a:prstGeom>
          <a:noFill/>
        </p:spPr>
        <p:txBody>
          <a:bodyPr wrap="none" rtlCol="0">
            <a:spAutoFit/>
          </a:bodyPr>
          <a:lstStyle/>
          <a:p>
            <a:pPr algn="just">
              <a:lnSpc>
                <a:spcPct val="120000"/>
              </a:lnSpc>
            </a:pPr>
            <a:r>
              <a:rPr lang="en-US" altLang="ja-JP" sz="3300" dirty="0">
                <a:solidFill>
                  <a:srgbClr val="FF0000"/>
                </a:solidFill>
                <a:latin typeface="MS PGothic" panose="020B0600070205080204" pitchFamily="34" charset="-128"/>
                <a:ea typeface="MS PGothic" panose="020B0600070205080204" pitchFamily="34" charset="-128"/>
              </a:rPr>
              <a:t>159</a:t>
            </a:r>
            <a:r>
              <a:rPr lang="ja-JP" altLang="en-US" sz="3300">
                <a:latin typeface="MS PGothic" panose="020B0600070205080204" pitchFamily="34" charset="-128"/>
                <a:ea typeface="MS PGothic" panose="020B0600070205080204" pitchFamily="34" charset="-128"/>
              </a:rPr>
              <a:t>自治体：</a:t>
            </a:r>
            <a:br>
              <a:rPr lang="en-US" altLang="ja-JP" sz="3300" dirty="0">
                <a:latin typeface="MS PGothic" panose="020B0600070205080204" pitchFamily="34" charset="-128"/>
                <a:ea typeface="MS PGothic" panose="020B0600070205080204" pitchFamily="34" charset="-128"/>
              </a:rPr>
            </a:br>
            <a:r>
              <a:rPr lang="en-US" altLang="ja-JP" sz="3300" dirty="0">
                <a:latin typeface="MS PGothic" panose="020B0600070205080204" pitchFamily="34" charset="-128"/>
                <a:ea typeface="MS PGothic" panose="020B0600070205080204" pitchFamily="34" charset="-128"/>
              </a:rPr>
              <a:t>	</a:t>
            </a:r>
            <a:r>
              <a:rPr lang="en-US" altLang="ja-JP" sz="2800" dirty="0">
                <a:latin typeface="MS PGothic" panose="020B0600070205080204" pitchFamily="34" charset="-128"/>
                <a:ea typeface="MS PGothic" panose="020B0600070205080204" pitchFamily="34" charset="-128"/>
              </a:rPr>
              <a:t>47</a:t>
            </a:r>
            <a:r>
              <a:rPr lang="ja-JP" altLang="en-US" sz="2800">
                <a:latin typeface="MS PGothic" panose="020B0600070205080204" pitchFamily="34" charset="-128"/>
                <a:ea typeface="MS PGothic" panose="020B0600070205080204" pitchFamily="34" charset="-128"/>
              </a:rPr>
              <a:t>都道府県庁、</a:t>
            </a:r>
            <a:r>
              <a:rPr lang="en-US" altLang="ja-JP" sz="2800" dirty="0">
                <a:latin typeface="MS PGothic" panose="020B0600070205080204" pitchFamily="34" charset="-128"/>
                <a:ea typeface="MS PGothic" panose="020B0600070205080204" pitchFamily="34" charset="-128"/>
              </a:rPr>
              <a:t>46</a:t>
            </a:r>
            <a:r>
              <a:rPr lang="ja-JP" altLang="en-US" sz="2800">
                <a:latin typeface="MS PGothic" panose="020B0600070205080204" pitchFamily="34" charset="-128"/>
                <a:ea typeface="MS PGothic" panose="020B0600070205080204" pitchFamily="34" charset="-128"/>
              </a:rPr>
              <a:t>道府県庁所在市、東京</a:t>
            </a:r>
            <a:r>
              <a:rPr lang="en-US" altLang="ja-JP" sz="2800" dirty="0">
                <a:latin typeface="MS PGothic" panose="020B0600070205080204" pitchFamily="34" charset="-128"/>
                <a:ea typeface="MS PGothic" panose="020B0600070205080204" pitchFamily="34" charset="-128"/>
              </a:rPr>
              <a:t>23</a:t>
            </a:r>
            <a:r>
              <a:rPr lang="ja-JP" altLang="en-US" sz="2800">
                <a:latin typeface="MS PGothic" panose="020B0600070205080204" pitchFamily="34" charset="-128"/>
                <a:ea typeface="MS PGothic" panose="020B0600070205080204" pitchFamily="34" charset="-128"/>
              </a:rPr>
              <a:t>特別区</a:t>
            </a:r>
            <a:endParaRPr lang="en-US" altLang="ja-JP" sz="2800" dirty="0">
              <a:latin typeface="MS PGothic" panose="020B0600070205080204" pitchFamily="34" charset="-128"/>
              <a:ea typeface="MS PGothic" panose="020B0600070205080204" pitchFamily="34" charset="-128"/>
            </a:endParaRPr>
          </a:p>
          <a:p>
            <a:pPr lvl="1" algn="just">
              <a:lnSpc>
                <a:spcPct val="120000"/>
              </a:lnSpc>
            </a:pPr>
            <a:r>
              <a:rPr lang="en-US" altLang="ja-JP" sz="2800" dirty="0">
                <a:solidFill>
                  <a:srgbClr val="FF0000"/>
                </a:solidFill>
                <a:latin typeface="MS PGothic" panose="020B0600070205080204" pitchFamily="34" charset="-128"/>
                <a:ea typeface="MS PGothic" panose="020B0600070205080204" pitchFamily="34" charset="-128"/>
              </a:rPr>
              <a:t>	5</a:t>
            </a:r>
            <a:r>
              <a:rPr lang="ja-JP" altLang="en-US" sz="2800">
                <a:solidFill>
                  <a:srgbClr val="FF0000"/>
                </a:solidFill>
                <a:latin typeface="MS PGothic" panose="020B0600070205080204" pitchFamily="34" charset="-128"/>
                <a:ea typeface="MS PGothic" panose="020B0600070205080204" pitchFamily="34" charset="-128"/>
              </a:rPr>
              <a:t>政令市</a:t>
            </a:r>
            <a:r>
              <a:rPr lang="ja-JP" altLang="en-US" sz="2800">
                <a:latin typeface="MS PGothic" panose="020B0600070205080204" pitchFamily="34" charset="-128"/>
                <a:ea typeface="MS PGothic" panose="020B0600070205080204" pitchFamily="34" charset="-128"/>
              </a:rPr>
              <a:t>：</a:t>
            </a:r>
            <a:r>
              <a:rPr lang="ja-JP" altLang="en-US">
                <a:latin typeface="MS PGothic" panose="020B0600070205080204" pitchFamily="34" charset="-128"/>
                <a:ea typeface="MS PGothic" panose="020B0600070205080204" pitchFamily="34" charset="-128"/>
              </a:rPr>
              <a:t>川崎市、相模原市、浜松市、堺市</a:t>
            </a:r>
            <a:endParaRPr lang="en-US" altLang="ja-JP" sz="2800" dirty="0">
              <a:latin typeface="MS PGothic" panose="020B0600070205080204" pitchFamily="34" charset="-128"/>
              <a:ea typeface="MS PGothic" panose="020B0600070205080204" pitchFamily="34" charset="-128"/>
            </a:endParaRPr>
          </a:p>
          <a:p>
            <a:pPr lvl="1" algn="just">
              <a:lnSpc>
                <a:spcPct val="120000"/>
              </a:lnSpc>
            </a:pPr>
            <a:r>
              <a:rPr lang="en-US" altLang="ja-JP" sz="2800" dirty="0">
                <a:solidFill>
                  <a:srgbClr val="FF0000"/>
                </a:solidFill>
                <a:latin typeface="MS PGothic" panose="020B0600070205080204" pitchFamily="34" charset="-128"/>
                <a:ea typeface="MS PGothic" panose="020B0600070205080204" pitchFamily="34" charset="-128"/>
              </a:rPr>
              <a:t>	32</a:t>
            </a:r>
            <a:r>
              <a:rPr lang="ja-JP" altLang="en-US" sz="2800">
                <a:solidFill>
                  <a:srgbClr val="FF0000"/>
                </a:solidFill>
                <a:latin typeface="MS PGothic" panose="020B0600070205080204" pitchFamily="34" charset="-128"/>
                <a:ea typeface="MS PGothic" panose="020B0600070205080204" pitchFamily="34" charset="-128"/>
              </a:rPr>
              <a:t>中核市</a:t>
            </a:r>
            <a:r>
              <a:rPr lang="en-US" altLang="ja-JP" sz="2800" dirty="0">
                <a:solidFill>
                  <a:srgbClr val="FF0000"/>
                </a:solidFill>
                <a:latin typeface="MS PGothic" panose="020B0600070205080204" pitchFamily="34" charset="-128"/>
                <a:ea typeface="MS PGothic" panose="020B0600070205080204" pitchFamily="34" charset="-128"/>
              </a:rPr>
              <a:t>(</a:t>
            </a:r>
            <a:r>
              <a:rPr lang="en-US" altLang="ja-JP" sz="2800" dirty="0">
                <a:latin typeface="MS PGothic" panose="020B0600070205080204" pitchFamily="34" charset="-128"/>
                <a:ea typeface="MS PGothic" panose="020B0600070205080204" pitchFamily="34" charset="-128"/>
              </a:rPr>
              <a:t>20</a:t>
            </a:r>
            <a:r>
              <a:rPr lang="ja-JP" altLang="en-US" sz="2800">
                <a:latin typeface="MS PGothic" panose="020B0600070205080204" pitchFamily="34" charset="-128"/>
                <a:ea typeface="MS PGothic" panose="020B0600070205080204" pitchFamily="34" charset="-128"/>
              </a:rPr>
              <a:t>万人以上</a:t>
            </a:r>
            <a:r>
              <a:rPr lang="en-US" altLang="ja-JP" sz="2800" dirty="0">
                <a:latin typeface="MS PGothic" panose="020B0600070205080204" pitchFamily="34" charset="-128"/>
                <a:ea typeface="MS PGothic" panose="020B0600070205080204" pitchFamily="34" charset="-128"/>
              </a:rPr>
              <a:t>)</a:t>
            </a:r>
            <a:r>
              <a:rPr lang="ja-JP" altLang="en-US" sz="2800">
                <a:latin typeface="MS PGothic" panose="020B0600070205080204" pitchFamily="34" charset="-128"/>
                <a:ea typeface="MS PGothic" panose="020B0600070205080204" pitchFamily="34" charset="-128"/>
              </a:rPr>
              <a:t>：</a:t>
            </a:r>
            <a:r>
              <a:rPr lang="ja-JP" altLang="en-US" sz="1600">
                <a:latin typeface="MS PGothic" panose="020B0600070205080204" pitchFamily="34" charset="-128"/>
                <a:ea typeface="MS PGothic" panose="020B0600070205080204" pitchFamily="34" charset="-128"/>
              </a:rPr>
              <a:t>函館市、旭川市、八戸市、郡山市、いわき市、高崎市、</a:t>
            </a:r>
            <a:endParaRPr lang="en-US" altLang="ja-JP" sz="1600" dirty="0">
              <a:latin typeface="MS PGothic" panose="020B0600070205080204" pitchFamily="34" charset="-128"/>
              <a:ea typeface="MS PGothic" panose="020B0600070205080204" pitchFamily="34" charset="-128"/>
            </a:endParaRPr>
          </a:p>
          <a:p>
            <a:pPr lvl="1" indent="0" algn="just">
              <a:lnSpc>
                <a:spcPct val="120000"/>
              </a:lnSpc>
              <a:buNone/>
            </a:pPr>
            <a:r>
              <a:rPr lang="ja-JP" altLang="en-US" sz="1600">
                <a:latin typeface="MS PGothic" panose="020B0600070205080204" pitchFamily="34" charset="-128"/>
                <a:ea typeface="MS PGothic" panose="020B0600070205080204" pitchFamily="34" charset="-128"/>
              </a:rPr>
              <a:t>　　　　　川越市、川口市、越谷市、船橋市、柏市、八王子市、横須賀市、豊橋市、岡崎市、豊田市、豊中市、高槻市、枚方市、</a:t>
            </a:r>
            <a:endParaRPr lang="en-US" altLang="ja-JP" sz="1600" dirty="0">
              <a:latin typeface="MS PGothic" panose="020B0600070205080204" pitchFamily="34" charset="-128"/>
              <a:ea typeface="MS PGothic" panose="020B0600070205080204" pitchFamily="34" charset="-128"/>
            </a:endParaRPr>
          </a:p>
          <a:p>
            <a:pPr lvl="1" indent="0" algn="just">
              <a:lnSpc>
                <a:spcPct val="120000"/>
              </a:lnSpc>
              <a:buNone/>
            </a:pPr>
            <a:r>
              <a:rPr lang="ja-JP" altLang="en-US" sz="1600">
                <a:latin typeface="MS PGothic" panose="020B0600070205080204" pitchFamily="34" charset="-128"/>
                <a:ea typeface="MS PGothic" panose="020B0600070205080204" pitchFamily="34" charset="-128"/>
              </a:rPr>
              <a:t>　　　　　八尾市、寝屋川市、東大阪市、姫路市、尼崎市、明石市、西宮市、倉敷市、呉市、福山市、下関市、久留米市、佐世保市</a:t>
            </a:r>
            <a:endParaRPr lang="en-US" altLang="ja-JP" sz="1600" dirty="0">
              <a:latin typeface="MS PGothic" panose="020B0600070205080204" pitchFamily="34" charset="-128"/>
              <a:ea typeface="MS PGothic" panose="020B0600070205080204" pitchFamily="34" charset="-128"/>
            </a:endParaRPr>
          </a:p>
          <a:p>
            <a:pPr lvl="1" algn="just">
              <a:lnSpc>
                <a:spcPct val="120000"/>
              </a:lnSpc>
            </a:pPr>
            <a:r>
              <a:rPr lang="en-US" altLang="ja-JP" sz="2800" dirty="0">
                <a:solidFill>
                  <a:srgbClr val="FF0000"/>
                </a:solidFill>
                <a:latin typeface="MS PGothic" panose="020B0600070205080204" pitchFamily="34" charset="-128"/>
                <a:ea typeface="MS PGothic" panose="020B0600070205080204" pitchFamily="34" charset="-128"/>
              </a:rPr>
              <a:t>	6</a:t>
            </a:r>
            <a:r>
              <a:rPr lang="ja-JP" altLang="en-US" sz="2800">
                <a:solidFill>
                  <a:srgbClr val="FF0000"/>
                </a:solidFill>
                <a:latin typeface="MS PGothic" panose="020B0600070205080204" pitchFamily="34" charset="-128"/>
                <a:ea typeface="MS PGothic" panose="020B0600070205080204" pitchFamily="34" charset="-128"/>
              </a:rPr>
              <a:t>中核市候補：</a:t>
            </a:r>
            <a:r>
              <a:rPr lang="ja-JP" altLang="en-US">
                <a:latin typeface="MS PGothic" panose="020B0600070205080204" pitchFamily="34" charset="-128"/>
                <a:ea typeface="MS PGothic" panose="020B0600070205080204" pitchFamily="34" charset="-128"/>
              </a:rPr>
              <a:t>つくば市、藤澤市、松本市、一宮市、四日市市、吹田市</a:t>
            </a:r>
            <a:endParaRPr kumimoji="1" lang="ja-JP" altLang="en-US">
              <a:latin typeface="MS PGothic" panose="020B0600070205080204" pitchFamily="34" charset="-128"/>
              <a:ea typeface="MS PGothic" panose="020B0600070205080204" pitchFamily="34" charset="-128"/>
            </a:endParaRPr>
          </a:p>
        </p:txBody>
      </p:sp>
      <p:sp>
        <p:nvSpPr>
          <p:cNvPr id="5" name="テキスト ボックス 4">
            <a:extLst>
              <a:ext uri="{FF2B5EF4-FFF2-40B4-BE49-F238E27FC236}">
                <a16:creationId xmlns:a16="http://schemas.microsoft.com/office/drawing/2014/main" id="{524F92FF-8734-AC42-A4ED-9079E2266C28}"/>
              </a:ext>
            </a:extLst>
          </p:cNvPr>
          <p:cNvSpPr txBox="1"/>
          <p:nvPr/>
        </p:nvSpPr>
        <p:spPr>
          <a:xfrm>
            <a:off x="390092" y="4525046"/>
            <a:ext cx="10626627" cy="2062103"/>
          </a:xfrm>
          <a:prstGeom prst="rect">
            <a:avLst/>
          </a:prstGeom>
          <a:noFill/>
        </p:spPr>
        <p:txBody>
          <a:bodyPr wrap="none" rtlCol="0">
            <a:spAutoFit/>
          </a:bodyPr>
          <a:lstStyle/>
          <a:p>
            <a:r>
              <a:rPr lang="ja-JP" altLang="en-US" sz="3200">
                <a:latin typeface="MS PGothic" panose="020B0600070205080204" pitchFamily="34" charset="-128"/>
                <a:ea typeface="MS PGothic" panose="020B0600070205080204" pitchFamily="34" charset="-128"/>
              </a:rPr>
              <a:t>第一種施設は原則敷地内禁煙（</a:t>
            </a:r>
            <a:r>
              <a:rPr lang="en-US" altLang="ja-JP" sz="3200" dirty="0">
                <a:latin typeface="MS PGothic" panose="020B0600070205080204" pitchFamily="34" charset="-128"/>
                <a:ea typeface="MS PGothic" panose="020B0600070205080204" pitchFamily="34" charset="-128"/>
              </a:rPr>
              <a:t>2019</a:t>
            </a:r>
            <a:r>
              <a:rPr lang="ja-JP" altLang="en-US" sz="3200">
                <a:latin typeface="MS PGothic" panose="020B0600070205080204" pitchFamily="34" charset="-128"/>
                <a:ea typeface="MS PGothic" panose="020B0600070205080204" pitchFamily="34" charset="-128"/>
              </a:rPr>
              <a:t>年</a:t>
            </a:r>
            <a:r>
              <a:rPr lang="en-US" altLang="ja-JP" sz="3200" dirty="0">
                <a:latin typeface="MS PGothic" panose="020B0600070205080204" pitchFamily="34" charset="-128"/>
                <a:ea typeface="MS PGothic" panose="020B0600070205080204" pitchFamily="34" charset="-128"/>
              </a:rPr>
              <a:t>7</a:t>
            </a:r>
            <a:r>
              <a:rPr lang="ja-JP" altLang="en-US" sz="3200">
                <a:latin typeface="MS PGothic" panose="020B0600070205080204" pitchFamily="34" charset="-128"/>
                <a:ea typeface="MS PGothic" panose="020B0600070205080204" pitchFamily="34" charset="-128"/>
              </a:rPr>
              <a:t>月）</a:t>
            </a:r>
            <a:endParaRPr lang="en-US" altLang="ja-JP" sz="3200" dirty="0">
              <a:latin typeface="MS PGothic" panose="020B0600070205080204" pitchFamily="34" charset="-128"/>
              <a:ea typeface="MS PGothic" panose="020B0600070205080204" pitchFamily="34" charset="-128"/>
            </a:endParaRPr>
          </a:p>
          <a:p>
            <a:r>
              <a:rPr lang="ja-JP" altLang="en-US" sz="3200">
                <a:latin typeface="MS PGothic" panose="020B0600070205080204" pitchFamily="34" charset="-128"/>
                <a:ea typeface="MS PGothic" panose="020B0600070205080204" pitchFamily="34" charset="-128"/>
              </a:rPr>
              <a:t>その前後で一般庁舎と議会の敷地内禁煙の導入状況を調査</a:t>
            </a:r>
            <a:endParaRPr lang="en-US" altLang="ja-JP" sz="3200" dirty="0">
              <a:latin typeface="MS PGothic" panose="020B0600070205080204" pitchFamily="34" charset="-128"/>
              <a:ea typeface="MS PGothic" panose="020B0600070205080204" pitchFamily="34" charset="-128"/>
            </a:endParaRPr>
          </a:p>
          <a:p>
            <a:r>
              <a:rPr kumimoji="1" lang="ja-JP" altLang="en-US" sz="3200">
                <a:latin typeface="MS PGothic" panose="020B0600070205080204" pitchFamily="34" charset="-128"/>
                <a:ea typeface="MS PGothic" panose="020B0600070205080204" pitchFamily="34" charset="-128"/>
              </a:rPr>
              <a:t>時期：</a:t>
            </a:r>
            <a:r>
              <a:rPr kumimoji="1" lang="en-US" altLang="ja-JP" sz="3200" dirty="0">
                <a:latin typeface="MS PGothic" panose="020B0600070205080204" pitchFamily="34" charset="-128"/>
                <a:ea typeface="MS PGothic" panose="020B0600070205080204" pitchFamily="34" charset="-128"/>
              </a:rPr>
              <a:t>2019</a:t>
            </a:r>
            <a:r>
              <a:rPr kumimoji="1" lang="ja-JP" altLang="en-US" sz="3200">
                <a:latin typeface="MS PGothic" panose="020B0600070205080204" pitchFamily="34" charset="-128"/>
                <a:ea typeface="MS PGothic" panose="020B0600070205080204" pitchFamily="34" charset="-128"/>
              </a:rPr>
              <a:t>年</a:t>
            </a:r>
            <a:r>
              <a:rPr kumimoji="1" lang="en-US" altLang="ja-JP" sz="3200" dirty="0">
                <a:latin typeface="MS PGothic" panose="020B0600070205080204" pitchFamily="34" charset="-128"/>
                <a:ea typeface="MS PGothic" panose="020B0600070205080204" pitchFamily="34" charset="-128"/>
              </a:rPr>
              <a:t>10</a:t>
            </a:r>
            <a:r>
              <a:rPr kumimoji="1" lang="ja-JP" altLang="en-US" sz="3200">
                <a:latin typeface="MS PGothic" panose="020B0600070205080204" pitchFamily="34" charset="-128"/>
                <a:ea typeface="MS PGothic" panose="020B0600070205080204" pitchFamily="34" charset="-128"/>
              </a:rPr>
              <a:t>月</a:t>
            </a:r>
            <a:r>
              <a:rPr kumimoji="1" lang="en-US" altLang="ja-JP" sz="3200" dirty="0">
                <a:latin typeface="MS PGothic" panose="020B0600070205080204" pitchFamily="34" charset="-128"/>
                <a:ea typeface="MS PGothic" panose="020B0600070205080204" pitchFamily="34" charset="-128"/>
              </a:rPr>
              <a:t>〜2020</a:t>
            </a:r>
            <a:r>
              <a:rPr kumimoji="1" lang="ja-JP" altLang="en-US" sz="3200">
                <a:latin typeface="MS PGothic" panose="020B0600070205080204" pitchFamily="34" charset="-128"/>
                <a:ea typeface="MS PGothic" panose="020B0600070205080204" pitchFamily="34" charset="-128"/>
              </a:rPr>
              <a:t>年</a:t>
            </a:r>
            <a:r>
              <a:rPr kumimoji="1" lang="en-US" altLang="ja-JP" sz="3200" dirty="0">
                <a:latin typeface="MS PGothic" panose="020B0600070205080204" pitchFamily="34" charset="-128"/>
                <a:ea typeface="MS PGothic" panose="020B0600070205080204" pitchFamily="34" charset="-128"/>
              </a:rPr>
              <a:t>3</a:t>
            </a:r>
            <a:r>
              <a:rPr kumimoji="1" lang="ja-JP" altLang="en-US" sz="3200">
                <a:latin typeface="MS PGothic" panose="020B0600070205080204" pitchFamily="34" charset="-128"/>
                <a:ea typeface="MS PGothic" panose="020B0600070205080204" pitchFamily="34" charset="-128"/>
              </a:rPr>
              <a:t>月</a:t>
            </a:r>
            <a:endParaRPr kumimoji="1" lang="en-US" altLang="ja-JP" sz="3200" dirty="0">
              <a:latin typeface="MS PGothic" panose="020B0600070205080204" pitchFamily="34" charset="-128"/>
              <a:ea typeface="MS PGothic" panose="020B0600070205080204" pitchFamily="34" charset="-128"/>
            </a:endParaRPr>
          </a:p>
          <a:p>
            <a:r>
              <a:rPr kumimoji="1" lang="ja-JP" altLang="en-US" sz="3200">
                <a:latin typeface="MS PGothic" panose="020B0600070205080204" pitchFamily="34" charset="-128"/>
                <a:ea typeface="MS PGothic" panose="020B0600070205080204" pitchFamily="34" charset="-128"/>
              </a:rPr>
              <a:t>回収率：</a:t>
            </a:r>
            <a:r>
              <a:rPr kumimoji="1" lang="en-US" altLang="ja-JP" sz="3200" dirty="0">
                <a:latin typeface="MS PGothic" panose="020B0600070205080204" pitchFamily="34" charset="-128"/>
                <a:ea typeface="MS PGothic" panose="020B0600070205080204" pitchFamily="34" charset="-128"/>
              </a:rPr>
              <a:t>100</a:t>
            </a:r>
            <a:r>
              <a:rPr kumimoji="1" lang="ja-JP" altLang="en-US" sz="3200">
                <a:latin typeface="MS PGothic" panose="020B0600070205080204" pitchFamily="34" charset="-128"/>
                <a:ea typeface="MS PGothic" panose="020B0600070205080204" pitchFamily="34" charset="-128"/>
              </a:rPr>
              <a:t>％</a:t>
            </a:r>
          </a:p>
        </p:txBody>
      </p:sp>
      <p:pic>
        <p:nvPicPr>
          <p:cNvPr id="6" name="Audio Recording 2020/10/01 10:37:59" descr="Audio Recording 2020/10/01 10:37:59">
            <a:hlinkClick r:id="" action="ppaction://media"/>
            <a:extLst>
              <a:ext uri="{FF2B5EF4-FFF2-40B4-BE49-F238E27FC236}">
                <a16:creationId xmlns:a16="http://schemas.microsoft.com/office/drawing/2014/main" id="{E21C64E3-6510-CB43-8F96-0C4FBB1A2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3919" y="1779954"/>
            <a:ext cx="812800" cy="812800"/>
          </a:xfrm>
          <a:prstGeom prst="rect">
            <a:avLst/>
          </a:prstGeom>
        </p:spPr>
      </p:pic>
    </p:spTree>
    <p:extLst>
      <p:ext uri="{BB962C8B-B14F-4D97-AF65-F5344CB8AC3E}">
        <p14:creationId xmlns:p14="http://schemas.microsoft.com/office/powerpoint/2010/main" val="22546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5B91C1F-ADC7-9448-A05E-C25F1B956213}"/>
              </a:ext>
            </a:extLst>
          </p:cNvPr>
          <p:cNvPicPr>
            <a:picLocks noChangeAspect="1"/>
          </p:cNvPicPr>
          <p:nvPr/>
        </p:nvPicPr>
        <p:blipFill>
          <a:blip r:embed="rId7"/>
          <a:stretch>
            <a:fillRect/>
          </a:stretch>
        </p:blipFill>
        <p:spPr>
          <a:xfrm>
            <a:off x="1188155" y="635177"/>
            <a:ext cx="9815689" cy="5976664"/>
          </a:xfrm>
          <a:prstGeom prst="rect">
            <a:avLst/>
          </a:prstGeom>
          <a:ln>
            <a:solidFill>
              <a:srgbClr val="4F81BD"/>
            </a:solidFill>
          </a:ln>
        </p:spPr>
      </p:pic>
      <p:sp>
        <p:nvSpPr>
          <p:cNvPr id="6" name="テキスト ボックス 5">
            <a:extLst>
              <a:ext uri="{FF2B5EF4-FFF2-40B4-BE49-F238E27FC236}">
                <a16:creationId xmlns:a16="http://schemas.microsoft.com/office/drawing/2014/main" id="{134B60D7-15CC-D94C-9B02-CD823E5DEDF1}"/>
              </a:ext>
            </a:extLst>
          </p:cNvPr>
          <p:cNvSpPr txBox="1"/>
          <p:nvPr/>
        </p:nvSpPr>
        <p:spPr>
          <a:xfrm>
            <a:off x="1116147" y="173512"/>
            <a:ext cx="7911541" cy="461665"/>
          </a:xfrm>
          <a:prstGeom prst="rect">
            <a:avLst/>
          </a:prstGeom>
          <a:noFill/>
        </p:spPr>
        <p:txBody>
          <a:bodyPr wrap="none" rtlCol="0">
            <a:spAutoFit/>
          </a:bodyPr>
          <a:lstStyle/>
          <a:p>
            <a:pPr eaLnBrk="0" fontAlgn="base" hangingPunct="0">
              <a:spcBef>
                <a:spcPct val="0"/>
              </a:spcBef>
              <a:spcAft>
                <a:spcPct val="0"/>
              </a:spcAft>
            </a:pPr>
            <a:r>
              <a:rPr lang="ja-JP" altLang="en-US" sz="2400" dirty="0">
                <a:solidFill>
                  <a:srgbClr val="000000"/>
                </a:solidFill>
                <a:latin typeface="ＭＳ Ｐゴシック"/>
                <a:ea typeface="ＭＳ Ｐゴシック"/>
              </a:rPr>
              <a:t>滋賀県庁　</a:t>
            </a:r>
            <a:r>
              <a:rPr lang="en-US" altLang="ja-JP" sz="2400" dirty="0">
                <a:solidFill>
                  <a:srgbClr val="000000"/>
                </a:solidFill>
                <a:latin typeface="ＭＳ Ｐゴシック"/>
                <a:ea typeface="ＭＳ Ｐゴシック"/>
              </a:rPr>
              <a:t>2019</a:t>
            </a:r>
            <a:r>
              <a:rPr lang="ja-JP" altLang="en-US" sz="2400" dirty="0">
                <a:solidFill>
                  <a:srgbClr val="000000"/>
                </a:solidFill>
                <a:latin typeface="ＭＳ Ｐゴシック"/>
                <a:ea typeface="ＭＳ Ｐゴシック"/>
              </a:rPr>
              <a:t>年</a:t>
            </a:r>
            <a:r>
              <a:rPr lang="en-US" altLang="ja-JP" sz="2400" dirty="0">
                <a:solidFill>
                  <a:srgbClr val="000000"/>
                </a:solidFill>
                <a:latin typeface="ＭＳ Ｐゴシック"/>
                <a:ea typeface="ＭＳ Ｐゴシック"/>
              </a:rPr>
              <a:t>5</a:t>
            </a:r>
            <a:r>
              <a:rPr lang="ja-JP" altLang="en-US" sz="2400" dirty="0">
                <a:solidFill>
                  <a:srgbClr val="000000"/>
                </a:solidFill>
                <a:latin typeface="ＭＳ Ｐゴシック"/>
                <a:ea typeface="ＭＳ Ｐゴシック"/>
              </a:rPr>
              <a:t>月</a:t>
            </a:r>
            <a:r>
              <a:rPr lang="en-US" altLang="ja-JP" sz="2400" dirty="0">
                <a:solidFill>
                  <a:srgbClr val="000000"/>
                </a:solidFill>
                <a:latin typeface="ＭＳ Ｐゴシック"/>
                <a:ea typeface="ＭＳ Ｐゴシック"/>
              </a:rPr>
              <a:t>31</a:t>
            </a:r>
            <a:r>
              <a:rPr lang="ja-JP" altLang="en-US" sz="2400" dirty="0">
                <a:solidFill>
                  <a:srgbClr val="000000"/>
                </a:solidFill>
                <a:latin typeface="ＭＳ Ｐゴシック"/>
                <a:ea typeface="ＭＳ Ｐゴシック"/>
              </a:rPr>
              <a:t>日、世界禁煙デーより敷地内禁煙</a:t>
            </a:r>
          </a:p>
        </p:txBody>
      </p:sp>
      <p:sp>
        <p:nvSpPr>
          <p:cNvPr id="7" name="テキスト ボックス 6">
            <a:extLst>
              <a:ext uri="{FF2B5EF4-FFF2-40B4-BE49-F238E27FC236}">
                <a16:creationId xmlns:a16="http://schemas.microsoft.com/office/drawing/2014/main" id="{EA6E9342-73B3-6C45-AFC3-93A646180A69}"/>
              </a:ext>
            </a:extLst>
          </p:cNvPr>
          <p:cNvSpPr txBox="1"/>
          <p:nvPr/>
        </p:nvSpPr>
        <p:spPr>
          <a:xfrm>
            <a:off x="6804779" y="995217"/>
            <a:ext cx="3570208" cy="461665"/>
          </a:xfrm>
          <a:prstGeom prst="rect">
            <a:avLst/>
          </a:prstGeom>
          <a:noFill/>
        </p:spPr>
        <p:txBody>
          <a:bodyPr wrap="none" rtlCol="0">
            <a:spAutoFit/>
          </a:bodyPr>
          <a:lstStyle/>
          <a:p>
            <a:pPr eaLnBrk="0" fontAlgn="base" hangingPunct="0">
              <a:spcBef>
                <a:spcPct val="0"/>
              </a:spcBef>
              <a:spcAft>
                <a:spcPct val="0"/>
              </a:spcAft>
            </a:pPr>
            <a:r>
              <a:rPr lang="ja-JP" altLang="en-US" sz="2400" dirty="0">
                <a:solidFill>
                  <a:srgbClr val="000000"/>
                </a:solidFill>
                <a:latin typeface="ＭＳ Ｐゴシック"/>
                <a:ea typeface="ＭＳ Ｐゴシック"/>
              </a:rPr>
              <a:t>中日新聞（</a:t>
            </a:r>
            <a:r>
              <a:rPr lang="en-US" altLang="ja-JP" sz="2400" dirty="0">
                <a:solidFill>
                  <a:srgbClr val="000000"/>
                </a:solidFill>
                <a:latin typeface="ＭＳ Ｐゴシック"/>
                <a:ea typeface="ＭＳ Ｐゴシック"/>
              </a:rPr>
              <a:t>2019</a:t>
            </a:r>
            <a:r>
              <a:rPr lang="ja-JP" altLang="en-US" sz="2400" dirty="0">
                <a:solidFill>
                  <a:srgbClr val="000000"/>
                </a:solidFill>
                <a:latin typeface="ＭＳ Ｐゴシック"/>
                <a:ea typeface="ＭＳ Ｐゴシック"/>
              </a:rPr>
              <a:t>年</a:t>
            </a:r>
            <a:r>
              <a:rPr lang="en-US" altLang="ja-JP" sz="2400" dirty="0">
                <a:solidFill>
                  <a:srgbClr val="000000"/>
                </a:solidFill>
                <a:latin typeface="ＭＳ Ｐゴシック"/>
                <a:ea typeface="ＭＳ Ｐゴシック"/>
              </a:rPr>
              <a:t>6</a:t>
            </a:r>
            <a:r>
              <a:rPr lang="ja-JP" altLang="en-US" sz="2400" dirty="0">
                <a:solidFill>
                  <a:srgbClr val="000000"/>
                </a:solidFill>
                <a:latin typeface="ＭＳ Ｐゴシック"/>
                <a:ea typeface="ＭＳ Ｐゴシック"/>
              </a:rPr>
              <a:t>月</a:t>
            </a:r>
            <a:r>
              <a:rPr lang="en-US" altLang="ja-JP" sz="2400" dirty="0">
                <a:solidFill>
                  <a:srgbClr val="000000"/>
                </a:solidFill>
                <a:latin typeface="ＭＳ Ｐゴシック"/>
                <a:ea typeface="ＭＳ Ｐゴシック"/>
              </a:rPr>
              <a:t>1</a:t>
            </a:r>
            <a:r>
              <a:rPr lang="ja-JP" altLang="en-US" sz="2400" dirty="0">
                <a:solidFill>
                  <a:srgbClr val="000000"/>
                </a:solidFill>
                <a:latin typeface="ＭＳ Ｐゴシック"/>
                <a:ea typeface="ＭＳ Ｐゴシック"/>
              </a:rPr>
              <a:t>日）</a:t>
            </a:r>
          </a:p>
        </p:txBody>
      </p:sp>
      <p:sp>
        <p:nvSpPr>
          <p:cNvPr id="2" name="テキスト ボックス 1">
            <a:extLst>
              <a:ext uri="{FF2B5EF4-FFF2-40B4-BE49-F238E27FC236}">
                <a16:creationId xmlns:a16="http://schemas.microsoft.com/office/drawing/2014/main" id="{E4F5E46B-3C8C-5D4E-AF48-9FBD9514F107}"/>
              </a:ext>
            </a:extLst>
          </p:cNvPr>
          <p:cNvSpPr txBox="1"/>
          <p:nvPr/>
        </p:nvSpPr>
        <p:spPr>
          <a:xfrm>
            <a:off x="8972519" y="5331416"/>
            <a:ext cx="2646878" cy="461665"/>
          </a:xfrm>
          <a:prstGeom prst="rect">
            <a:avLst/>
          </a:prstGeom>
          <a:noFill/>
          <a:ln>
            <a:solidFill>
              <a:schemeClr val="accent1"/>
            </a:solidFill>
          </a:ln>
        </p:spPr>
        <p:txBody>
          <a:bodyPr wrap="none" rtlCol="0">
            <a:spAutoFit/>
          </a:bodyPr>
          <a:lstStyle/>
          <a:p>
            <a:r>
              <a:rPr kumimoji="1" lang="ja-JP" altLang="en-US" sz="2400">
                <a:solidFill>
                  <a:srgbClr val="FF0000"/>
                </a:solidFill>
                <a:latin typeface="MS PGothic" panose="020B0600070205080204" pitchFamily="34" charset="-128"/>
                <a:ea typeface="MS PGothic" panose="020B0600070205080204" pitchFamily="34" charset="-128"/>
              </a:rPr>
              <a:t>議会も敷地内禁煙</a:t>
            </a:r>
          </a:p>
        </p:txBody>
      </p:sp>
      <p:pic>
        <p:nvPicPr>
          <p:cNvPr id="3" name="Audio Recording 2020/10/01 10:40:01" descr="Audio Recording 2020/10/01 10:40:01">
            <a:hlinkClick r:id="" action="ppaction://media"/>
            <a:extLst>
              <a:ext uri="{FF2B5EF4-FFF2-40B4-BE49-F238E27FC236}">
                <a16:creationId xmlns:a16="http://schemas.microsoft.com/office/drawing/2014/main" id="{0F6600D3-6287-A34C-A9EE-A21FEB54BF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pic>
        <p:nvPicPr>
          <p:cNvPr id="4" name="Audio Recording 2020/10/01 10:40:57" descr="Audio Recording 2020/10/01 10:40:57">
            <a:hlinkClick r:id="" action="ppaction://media"/>
            <a:extLst>
              <a:ext uri="{FF2B5EF4-FFF2-40B4-BE49-F238E27FC236}">
                <a16:creationId xmlns:a16="http://schemas.microsoft.com/office/drawing/2014/main" id="{21D2CD66-6DFE-CB48-B475-B42940940B0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05221" y="228777"/>
            <a:ext cx="812800" cy="812800"/>
          </a:xfrm>
          <a:prstGeom prst="rect">
            <a:avLst/>
          </a:prstGeom>
        </p:spPr>
      </p:pic>
    </p:spTree>
    <p:extLst>
      <p:ext uri="{BB962C8B-B14F-4D97-AF65-F5344CB8AC3E}">
        <p14:creationId xmlns:p14="http://schemas.microsoft.com/office/powerpoint/2010/main" val="205592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69A488-621D-C847-A4BC-68A1FF2D08FC}"/>
              </a:ext>
            </a:extLst>
          </p:cNvPr>
          <p:cNvPicPr>
            <a:picLocks noChangeAspect="1"/>
          </p:cNvPicPr>
          <p:nvPr/>
        </p:nvPicPr>
        <p:blipFill>
          <a:blip r:embed="rId7"/>
          <a:stretch>
            <a:fillRect/>
          </a:stretch>
        </p:blipFill>
        <p:spPr>
          <a:xfrm>
            <a:off x="42450" y="58315"/>
            <a:ext cx="7043050" cy="5564009"/>
          </a:xfrm>
          <a:prstGeom prst="rect">
            <a:avLst/>
          </a:prstGeom>
          <a:ln>
            <a:solidFill>
              <a:srgbClr val="FF0000"/>
            </a:solidFill>
          </a:ln>
        </p:spPr>
      </p:pic>
      <p:sp>
        <p:nvSpPr>
          <p:cNvPr id="3" name="テキスト ボックス 2">
            <a:extLst>
              <a:ext uri="{FF2B5EF4-FFF2-40B4-BE49-F238E27FC236}">
                <a16:creationId xmlns:a16="http://schemas.microsoft.com/office/drawing/2014/main" id="{C57AE173-21AC-9E41-9DE0-7FB3872B4429}"/>
              </a:ext>
            </a:extLst>
          </p:cNvPr>
          <p:cNvSpPr txBox="1"/>
          <p:nvPr/>
        </p:nvSpPr>
        <p:spPr>
          <a:xfrm>
            <a:off x="114458" y="130323"/>
            <a:ext cx="6936514" cy="400110"/>
          </a:xfrm>
          <a:prstGeom prst="rect">
            <a:avLst/>
          </a:prstGeom>
          <a:solidFill>
            <a:srgbClr val="FFFFFF"/>
          </a:solidFill>
        </p:spPr>
        <p:txBody>
          <a:bodyPr wrap="none" rtlCol="0">
            <a:spAutoFit/>
          </a:bodyPr>
          <a:lstStyle/>
          <a:p>
            <a:r>
              <a:rPr kumimoji="1" lang="ja-JP" altLang="en-US" sz="2000" dirty="0">
                <a:latin typeface="ＭＳ Ｐゴシック"/>
                <a:ea typeface="ＭＳ Ｐゴシック"/>
                <a:cs typeface="ＭＳ Ｐゴシック"/>
              </a:rPr>
              <a:t>奈良県知事、受動喫煙の実態調査へ　県庁の屋外喫煙所問題</a:t>
            </a:r>
          </a:p>
        </p:txBody>
      </p:sp>
      <p:sp>
        <p:nvSpPr>
          <p:cNvPr id="4" name="テキスト ボックス 3">
            <a:extLst>
              <a:ext uri="{FF2B5EF4-FFF2-40B4-BE49-F238E27FC236}">
                <a16:creationId xmlns:a16="http://schemas.microsoft.com/office/drawing/2014/main" id="{71E21748-9966-3B4F-A583-6729EF435AD0}"/>
              </a:ext>
            </a:extLst>
          </p:cNvPr>
          <p:cNvSpPr txBox="1"/>
          <p:nvPr/>
        </p:nvSpPr>
        <p:spPr>
          <a:xfrm>
            <a:off x="3719384" y="530433"/>
            <a:ext cx="3331589" cy="369332"/>
          </a:xfrm>
          <a:prstGeom prst="rect">
            <a:avLst/>
          </a:prstGeom>
          <a:solidFill>
            <a:srgbClr val="FFFFFF"/>
          </a:solidFill>
        </p:spPr>
        <p:txBody>
          <a:bodyPr wrap="square" rtlCol="0">
            <a:spAutoFit/>
          </a:bodyPr>
          <a:lstStyle/>
          <a:p>
            <a:r>
              <a:rPr kumimoji="1" lang="en-US" altLang="ja-JP" dirty="0">
                <a:latin typeface="ＭＳ Ｐゴシック"/>
                <a:ea typeface="ＭＳ Ｐゴシック"/>
                <a:cs typeface="ＭＳ Ｐゴシック"/>
              </a:rPr>
              <a:t>2019</a:t>
            </a:r>
            <a:r>
              <a:rPr kumimoji="1" lang="ja-JP" altLang="en-US" dirty="0">
                <a:latin typeface="ＭＳ Ｐゴシック"/>
                <a:ea typeface="ＭＳ Ｐゴシック"/>
                <a:cs typeface="ＭＳ Ｐゴシック"/>
              </a:rPr>
              <a:t>年</a:t>
            </a:r>
            <a:r>
              <a:rPr kumimoji="1" lang="en-US" altLang="ja-JP" dirty="0">
                <a:latin typeface="ＭＳ Ｐゴシック"/>
                <a:ea typeface="ＭＳ Ｐゴシック"/>
                <a:cs typeface="ＭＳ Ｐゴシック"/>
              </a:rPr>
              <a:t>10</a:t>
            </a:r>
            <a:r>
              <a:rPr kumimoji="1" lang="ja-JP" altLang="en-US" dirty="0">
                <a:latin typeface="ＭＳ Ｐゴシック"/>
                <a:ea typeface="ＭＳ Ｐゴシック"/>
                <a:cs typeface="ＭＳ Ｐゴシック"/>
              </a:rPr>
              <a:t>月</a:t>
            </a:r>
            <a:r>
              <a:rPr kumimoji="1" lang="en-US" altLang="ja-JP" dirty="0">
                <a:latin typeface="ＭＳ Ｐゴシック"/>
                <a:ea typeface="ＭＳ Ｐゴシック"/>
                <a:cs typeface="ＭＳ Ｐゴシック"/>
              </a:rPr>
              <a:t>25</a:t>
            </a:r>
            <a:r>
              <a:rPr kumimoji="1" lang="ja-JP" altLang="en-US" dirty="0">
                <a:latin typeface="ＭＳ Ｐゴシック"/>
                <a:ea typeface="ＭＳ Ｐゴシック"/>
                <a:cs typeface="ＭＳ Ｐゴシック"/>
              </a:rPr>
              <a:t>日　毎日新聞</a:t>
            </a:r>
          </a:p>
        </p:txBody>
      </p:sp>
      <p:pic>
        <p:nvPicPr>
          <p:cNvPr id="5" name="図 4">
            <a:extLst>
              <a:ext uri="{FF2B5EF4-FFF2-40B4-BE49-F238E27FC236}">
                <a16:creationId xmlns:a16="http://schemas.microsoft.com/office/drawing/2014/main" id="{913BA630-EC29-FF44-AA42-0BB10B0B6F9B}"/>
              </a:ext>
            </a:extLst>
          </p:cNvPr>
          <p:cNvPicPr>
            <a:picLocks noChangeAspect="1"/>
          </p:cNvPicPr>
          <p:nvPr/>
        </p:nvPicPr>
        <p:blipFill>
          <a:blip r:embed="rId8"/>
          <a:stretch>
            <a:fillRect/>
          </a:stretch>
        </p:blipFill>
        <p:spPr>
          <a:xfrm>
            <a:off x="7056592" y="3361358"/>
            <a:ext cx="4999484" cy="3366319"/>
          </a:xfrm>
          <a:prstGeom prst="rect">
            <a:avLst/>
          </a:prstGeom>
          <a:ln w="28575" cmpd="sng">
            <a:solidFill>
              <a:srgbClr val="FF0000"/>
            </a:solidFill>
          </a:ln>
        </p:spPr>
      </p:pic>
      <p:sp>
        <p:nvSpPr>
          <p:cNvPr id="9" name="テキスト ボックス 8">
            <a:extLst>
              <a:ext uri="{FF2B5EF4-FFF2-40B4-BE49-F238E27FC236}">
                <a16:creationId xmlns:a16="http://schemas.microsoft.com/office/drawing/2014/main" id="{1ADF95FF-A6F2-884E-89EC-EC45170EB1F0}"/>
              </a:ext>
            </a:extLst>
          </p:cNvPr>
          <p:cNvSpPr txBox="1"/>
          <p:nvPr/>
        </p:nvSpPr>
        <p:spPr>
          <a:xfrm>
            <a:off x="7157508" y="530433"/>
            <a:ext cx="4139514" cy="2308324"/>
          </a:xfrm>
          <a:prstGeom prst="rect">
            <a:avLst/>
          </a:prstGeom>
          <a:noFill/>
        </p:spPr>
        <p:txBody>
          <a:bodyPr wrap="square" rtlCol="0">
            <a:spAutoFit/>
          </a:bodyPr>
          <a:lstStyle/>
          <a:p>
            <a:r>
              <a:rPr kumimoji="1" lang="ja-JP" altLang="en-US" sz="2400">
                <a:latin typeface="MS PGothic" panose="020B0600070205080204" pitchFamily="34" charset="-128"/>
                <a:ea typeface="MS PGothic" panose="020B0600070205080204" pitchFamily="34" charset="-128"/>
              </a:rPr>
              <a:t>毎日新聞の記者に依頼して</a:t>
            </a:r>
            <a:endParaRPr kumimoji="1"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ダクトの先を辿ってもらうと</a:t>
            </a:r>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駐車場に向けて排気</a:t>
            </a:r>
            <a:endParaRPr kumimoji="1"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⇒受動喫煙</a:t>
            </a:r>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⇒住民の苦情に</a:t>
            </a:r>
            <a:endParaRPr kumimoji="1"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特定屋外喫煙場所は不適切</a:t>
            </a:r>
          </a:p>
        </p:txBody>
      </p:sp>
      <p:pic>
        <p:nvPicPr>
          <p:cNvPr id="10" name="Audio Recording 2020/10/01 10:44:48" descr="Audio Recording 2020/10/01 10:44:48">
            <a:hlinkClick r:id="" action="ppaction://media"/>
            <a:extLst>
              <a:ext uri="{FF2B5EF4-FFF2-40B4-BE49-F238E27FC236}">
                <a16:creationId xmlns:a16="http://schemas.microsoft.com/office/drawing/2014/main" id="{79A6034F-6A04-7348-8223-04D3449688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pic>
        <p:nvPicPr>
          <p:cNvPr id="6" name="Audio Recording 2020/10/02 10:56:13" descr="Audio Recording 2020/10/02 10:56:13">
            <a:hlinkClick r:id="" action="ppaction://media"/>
            <a:extLst>
              <a:ext uri="{FF2B5EF4-FFF2-40B4-BE49-F238E27FC236}">
                <a16:creationId xmlns:a16="http://schemas.microsoft.com/office/drawing/2014/main" id="{62AE460D-B380-C541-A122-26202151579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742246" y="1303437"/>
            <a:ext cx="812800" cy="812800"/>
          </a:xfrm>
          <a:prstGeom prst="rect">
            <a:avLst/>
          </a:prstGeom>
        </p:spPr>
      </p:pic>
    </p:spTree>
    <p:extLst>
      <p:ext uri="{BB962C8B-B14F-4D97-AF65-F5344CB8AC3E}">
        <p14:creationId xmlns:p14="http://schemas.microsoft.com/office/powerpoint/2010/main" val="258536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audio>
              <p:cMediaNode vol="80000">
                <p:cTn id="8"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5743ECCD-7AA8-2F4F-B6BC-0BE6401359B1}"/>
              </a:ext>
            </a:extLst>
          </p:cNvPr>
          <p:cNvGraphicFramePr>
            <a:graphicFrameLocks/>
          </p:cNvGraphicFramePr>
          <p:nvPr>
            <p:extLst>
              <p:ext uri="{D42A27DB-BD31-4B8C-83A1-F6EECF244321}">
                <p14:modId xmlns:p14="http://schemas.microsoft.com/office/powerpoint/2010/main" val="1368994652"/>
              </p:ext>
            </p:extLst>
          </p:nvPr>
        </p:nvGraphicFramePr>
        <p:xfrm>
          <a:off x="197190" y="1154688"/>
          <a:ext cx="9100160" cy="5567388"/>
        </p:xfrm>
        <a:graphic>
          <a:graphicData uri="http://schemas.openxmlformats.org/drawingml/2006/chart">
            <c:chart xmlns:c="http://schemas.openxmlformats.org/drawingml/2006/chart" xmlns:r="http://schemas.openxmlformats.org/officeDocument/2006/relationships" r:id="rId5"/>
          </a:graphicData>
        </a:graphic>
      </p:graphicFrame>
      <p:sp>
        <p:nvSpPr>
          <p:cNvPr id="3" name="テキスト ボックス 2">
            <a:extLst>
              <a:ext uri="{FF2B5EF4-FFF2-40B4-BE49-F238E27FC236}">
                <a16:creationId xmlns:a16="http://schemas.microsoft.com/office/drawing/2014/main" id="{49DBFA1B-4D9F-B945-A83C-FEB7B59FD42B}"/>
              </a:ext>
            </a:extLst>
          </p:cNvPr>
          <p:cNvSpPr txBox="1"/>
          <p:nvPr/>
        </p:nvSpPr>
        <p:spPr>
          <a:xfrm>
            <a:off x="6573421" y="2272411"/>
            <a:ext cx="400110" cy="810478"/>
          </a:xfrm>
          <a:prstGeom prst="rect">
            <a:avLst/>
          </a:prstGeom>
          <a:noFill/>
        </p:spPr>
        <p:txBody>
          <a:bodyPr vert="eaVert" wrap="none" rtlCol="0">
            <a:spAutoFit/>
          </a:bodyPr>
          <a:lstStyle/>
          <a:p>
            <a:r>
              <a:rPr kumimoji="1" lang="ja-JP" altLang="en-US" sz="1400" dirty="0">
                <a:latin typeface="MS PGothic" panose="020B0600070205080204" pitchFamily="34" charset="-128"/>
                <a:ea typeface="MS PGothic" panose="020B0600070205080204" pitchFamily="34" charset="-128"/>
              </a:rPr>
              <a:t>詳細不明</a:t>
            </a:r>
          </a:p>
        </p:txBody>
      </p:sp>
      <p:sp>
        <p:nvSpPr>
          <p:cNvPr id="4" name="タイトル 1">
            <a:extLst>
              <a:ext uri="{FF2B5EF4-FFF2-40B4-BE49-F238E27FC236}">
                <a16:creationId xmlns:a16="http://schemas.microsoft.com/office/drawing/2014/main" id="{D8EC1832-7A34-BD4B-BE4D-D203CCDA39FE}"/>
              </a:ext>
            </a:extLst>
          </p:cNvPr>
          <p:cNvSpPr txBox="1">
            <a:spLocks/>
          </p:cNvSpPr>
          <p:nvPr/>
        </p:nvSpPr>
        <p:spPr>
          <a:xfrm>
            <a:off x="324947" y="135924"/>
            <a:ext cx="11611679" cy="961356"/>
          </a:xfrm>
          <a:prstGeom prst="rect">
            <a:avLst/>
          </a:prstGeom>
        </p:spPr>
        <p:txBody>
          <a:bodyPr>
            <a:noAutofit/>
          </a:bodyPr>
          <a:lstStyle>
            <a:lvl1pPr algn="ctr" defTabSz="914400" rtl="0" eaLnBrk="1" latinLnBrk="0" hangingPunct="1">
              <a:lnSpc>
                <a:spcPct val="85000"/>
              </a:lnSpc>
              <a:spcBef>
                <a:spcPct val="0"/>
              </a:spcBef>
              <a:buNone/>
              <a:defRPr kumimoji="1" sz="3600" kern="1200" spc="-50" baseline="0">
                <a:solidFill>
                  <a:schemeClr val="tx1"/>
                </a:solidFill>
                <a:latin typeface="+mj-lt"/>
                <a:ea typeface="+mj-ea"/>
                <a:cs typeface="+mj-cs"/>
              </a:defRPr>
            </a:lvl1pPr>
          </a:lstStyle>
          <a:p>
            <a:pPr eaLnBrk="0" fontAlgn="base" hangingPunct="0">
              <a:lnSpc>
                <a:spcPct val="100000"/>
              </a:lnSpc>
              <a:spcAft>
                <a:spcPct val="0"/>
              </a:spcAft>
            </a:pPr>
            <a:r>
              <a:rPr lang="ja-JP" altLang="en-US" sz="3200">
                <a:latin typeface="MS PGothic" panose="020B0600070205080204" pitchFamily="34" charset="-128"/>
                <a:ea typeface="MS PGothic" panose="020B0600070205080204" pitchFamily="34" charset="-128"/>
              </a:rPr>
              <a:t>改正法の施行後、 </a:t>
            </a:r>
            <a:r>
              <a:rPr lang="en-US" altLang="ja-JP" sz="3200" dirty="0">
                <a:latin typeface="MS PGothic" panose="020B0600070205080204" pitchFamily="34" charset="-128"/>
                <a:ea typeface="MS PGothic" panose="020B0600070205080204" pitchFamily="34" charset="-128"/>
              </a:rPr>
              <a:t>159</a:t>
            </a:r>
            <a:r>
              <a:rPr lang="ja-JP" altLang="en-US" sz="3200">
                <a:latin typeface="MS PGothic" panose="020B0600070205080204" pitchFamily="34" charset="-128"/>
                <a:ea typeface="MS PGothic" panose="020B0600070205080204" pitchFamily="34" charset="-128"/>
              </a:rPr>
              <a:t>自治体の一般庁舎</a:t>
            </a:r>
            <a:br>
              <a:rPr lang="en-US" altLang="ja-JP" sz="3200" dirty="0">
                <a:latin typeface="MS PGothic" panose="020B0600070205080204" pitchFamily="34" charset="-128"/>
                <a:ea typeface="MS PGothic" panose="020B0600070205080204" pitchFamily="34" charset="-128"/>
              </a:rPr>
            </a:br>
            <a:r>
              <a:rPr lang="ja-JP" altLang="en-US" sz="2800">
                <a:latin typeface="MS PGothic" panose="020B0600070205080204" pitchFamily="34" charset="-128"/>
                <a:ea typeface="MS PGothic" panose="020B0600070205080204" pitchFamily="34" charset="-128"/>
              </a:rPr>
              <a:t>屋内喫煙室はゼロになったが、敷地内禁煙は</a:t>
            </a:r>
            <a:r>
              <a:rPr lang="en-US" altLang="ja-JP" sz="2800" dirty="0">
                <a:latin typeface="MS PGothic" panose="020B0600070205080204" pitchFamily="34" charset="-128"/>
                <a:ea typeface="MS PGothic" panose="020B0600070205080204" pitchFamily="34" charset="-128"/>
              </a:rPr>
              <a:t>22(13.8</a:t>
            </a:r>
            <a:r>
              <a:rPr lang="ja-JP" altLang="en-US" sz="2800">
                <a:latin typeface="MS PGothic" panose="020B0600070205080204" pitchFamily="34" charset="-128"/>
                <a:ea typeface="MS PGothic" panose="020B0600070205080204" pitchFamily="34" charset="-128"/>
              </a:rPr>
              <a:t>％）→</a:t>
            </a:r>
            <a:r>
              <a:rPr lang="en-US" altLang="ja-JP" sz="2800" dirty="0">
                <a:latin typeface="MS PGothic" panose="020B0600070205080204" pitchFamily="34" charset="-128"/>
                <a:ea typeface="MS PGothic" panose="020B0600070205080204" pitchFamily="34" charset="-128"/>
              </a:rPr>
              <a:t>57</a:t>
            </a:r>
            <a:r>
              <a:rPr lang="ja-JP" altLang="en-US" sz="2800">
                <a:latin typeface="MS PGothic" panose="020B0600070205080204" pitchFamily="34" charset="-128"/>
                <a:ea typeface="MS PGothic" panose="020B0600070205080204" pitchFamily="34" charset="-128"/>
              </a:rPr>
              <a:t>（</a:t>
            </a:r>
            <a:r>
              <a:rPr lang="en-US" altLang="ja-JP" sz="2800" dirty="0">
                <a:latin typeface="MS PGothic" panose="020B0600070205080204" pitchFamily="34" charset="-128"/>
                <a:ea typeface="MS PGothic" panose="020B0600070205080204" pitchFamily="34" charset="-128"/>
              </a:rPr>
              <a:t>35.8</a:t>
            </a:r>
            <a:r>
              <a:rPr lang="ja-JP" altLang="en-US" sz="2800">
                <a:latin typeface="MS PGothic" panose="020B0600070205080204" pitchFamily="34" charset="-128"/>
                <a:ea typeface="MS PGothic" panose="020B0600070205080204" pitchFamily="34" charset="-128"/>
              </a:rPr>
              <a:t>％）</a:t>
            </a:r>
            <a:endParaRPr lang="ja-JP" altLang="en-US" sz="3200" dirty="0">
              <a:latin typeface="MS PGothic" panose="020B0600070205080204" pitchFamily="34" charset="-128"/>
              <a:ea typeface="MS PGothic" panose="020B0600070205080204" pitchFamily="34" charset="-128"/>
            </a:endParaRPr>
          </a:p>
        </p:txBody>
      </p:sp>
      <p:cxnSp>
        <p:nvCxnSpPr>
          <p:cNvPr id="11" name="直線矢印コネクタ 10">
            <a:extLst>
              <a:ext uri="{FF2B5EF4-FFF2-40B4-BE49-F238E27FC236}">
                <a16:creationId xmlns:a16="http://schemas.microsoft.com/office/drawing/2014/main" id="{20A32072-5F5E-E34A-8082-679981056973}"/>
              </a:ext>
            </a:extLst>
          </p:cNvPr>
          <p:cNvCxnSpPr>
            <a:cxnSpLocks/>
          </p:cNvCxnSpPr>
          <p:nvPr/>
        </p:nvCxnSpPr>
        <p:spPr>
          <a:xfrm flipV="1">
            <a:off x="1346541" y="4395333"/>
            <a:ext cx="417229" cy="8068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62C449E4-98FB-234B-886E-45DD6D8B25CD}"/>
              </a:ext>
            </a:extLst>
          </p:cNvPr>
          <p:cNvCxnSpPr>
            <a:cxnSpLocks/>
          </p:cNvCxnSpPr>
          <p:nvPr/>
        </p:nvCxnSpPr>
        <p:spPr>
          <a:xfrm flipV="1">
            <a:off x="2741577" y="3956823"/>
            <a:ext cx="417229" cy="8068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C66CF04F-8D81-E942-A883-E78A575CD6F5}"/>
              </a:ext>
            </a:extLst>
          </p:cNvPr>
          <p:cNvCxnSpPr>
            <a:cxnSpLocks/>
          </p:cNvCxnSpPr>
          <p:nvPr/>
        </p:nvCxnSpPr>
        <p:spPr>
          <a:xfrm flipV="1">
            <a:off x="4136613" y="3973296"/>
            <a:ext cx="397914" cy="6481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6691C4B-25B3-DC4C-A217-75DC9A8CCF31}"/>
              </a:ext>
            </a:extLst>
          </p:cNvPr>
          <p:cNvCxnSpPr>
            <a:cxnSpLocks/>
          </p:cNvCxnSpPr>
          <p:nvPr/>
        </p:nvCxnSpPr>
        <p:spPr>
          <a:xfrm flipV="1">
            <a:off x="5537048" y="4297361"/>
            <a:ext cx="374551" cy="3405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52DB9386-F5D5-F543-A7AB-4FAB4E829DF6}"/>
              </a:ext>
            </a:extLst>
          </p:cNvPr>
          <p:cNvCxnSpPr>
            <a:cxnSpLocks/>
          </p:cNvCxnSpPr>
          <p:nvPr/>
        </p:nvCxnSpPr>
        <p:spPr>
          <a:xfrm flipV="1">
            <a:off x="6912769" y="3842951"/>
            <a:ext cx="382787" cy="10910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5B3EA37-B07A-A647-8FFA-10D7A536D514}"/>
              </a:ext>
            </a:extLst>
          </p:cNvPr>
          <p:cNvSpPr txBox="1"/>
          <p:nvPr/>
        </p:nvSpPr>
        <p:spPr>
          <a:xfrm>
            <a:off x="7842738" y="2688789"/>
            <a:ext cx="4152072" cy="3139321"/>
          </a:xfrm>
          <a:prstGeom prst="rect">
            <a:avLst/>
          </a:prstGeom>
          <a:solidFill>
            <a:schemeClr val="bg1"/>
          </a:solidFill>
          <a:ln>
            <a:solidFill>
              <a:schemeClr val="tx1"/>
            </a:solidFill>
          </a:ln>
        </p:spPr>
        <p:txBody>
          <a:bodyPr wrap="square" rtlCol="0">
            <a:spAutoFit/>
          </a:bodyPr>
          <a:lstStyle/>
          <a:p>
            <a:r>
              <a:rPr kumimoji="1" lang="en-US" altLang="ja-JP" dirty="0">
                <a:latin typeface="MS PGothic" panose="020B0600070205080204" pitchFamily="34" charset="-128"/>
                <a:ea typeface="MS PGothic" panose="020B0600070205080204" pitchFamily="34" charset="-128"/>
              </a:rPr>
              <a:t>47</a:t>
            </a:r>
            <a:r>
              <a:rPr kumimoji="1" lang="ja-JP" altLang="en-US">
                <a:latin typeface="MS PGothic" panose="020B0600070205080204" pitchFamily="34" charset="-128"/>
                <a:ea typeface="MS PGothic" panose="020B0600070205080204" pitchFamily="34" charset="-128"/>
              </a:rPr>
              <a:t>都道府県</a:t>
            </a:r>
            <a:endParaRPr kumimoji="1" lang="en-US" altLang="ja-JP" dirty="0">
              <a:latin typeface="MS PGothic" panose="020B0600070205080204" pitchFamily="34" charset="-128"/>
              <a:ea typeface="MS PGothic" panose="020B0600070205080204" pitchFamily="34" charset="-128"/>
            </a:endParaRPr>
          </a:p>
          <a:p>
            <a:r>
              <a:rPr kumimoji="1" lang="ja-JP" altLang="en-US">
                <a:latin typeface="MS PGothic" panose="020B0600070205080204" pitchFamily="34" charset="-128"/>
                <a:ea typeface="MS PGothic" panose="020B0600070205080204" pitchFamily="34" charset="-128"/>
              </a:rPr>
              <a:t>議会も敷地内禁煙</a:t>
            </a:r>
            <a:endParaRPr kumimoji="1" lang="en-US" altLang="ja-JP"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　青森県、秋田県、東京都、福井県</a:t>
            </a:r>
            <a:endParaRPr lang="en-US" altLang="ja-JP" dirty="0">
              <a:latin typeface="MS PGothic" panose="020B0600070205080204" pitchFamily="34" charset="-128"/>
              <a:ea typeface="MS PGothic" panose="020B0600070205080204" pitchFamily="34" charset="-128"/>
            </a:endParaRPr>
          </a:p>
          <a:p>
            <a:r>
              <a:rPr kumimoji="1" lang="ja-JP" altLang="en-US">
                <a:latin typeface="MS PGothic" panose="020B0600070205080204" pitchFamily="34" charset="-128"/>
                <a:ea typeface="MS PGothic" panose="020B0600070205080204" pitchFamily="34" charset="-128"/>
              </a:rPr>
              <a:t>　滋賀県、大阪府、香川県</a:t>
            </a:r>
            <a:endParaRPr kumimoji="1" lang="en-US" altLang="ja-JP" dirty="0">
              <a:latin typeface="MS PGothic" panose="020B0600070205080204" pitchFamily="34" charset="-128"/>
              <a:ea typeface="MS PGothic" panose="020B0600070205080204" pitchFamily="34" charset="-128"/>
            </a:endParaRPr>
          </a:p>
          <a:p>
            <a:endParaRPr kumimoji="1" lang="en-US" altLang="ja-JP" dirty="0">
              <a:latin typeface="MS PGothic" panose="020B0600070205080204" pitchFamily="34" charset="-128"/>
              <a:ea typeface="MS PGothic" panose="020B0600070205080204" pitchFamily="34" charset="-128"/>
            </a:endParaRPr>
          </a:p>
          <a:p>
            <a:r>
              <a:rPr kumimoji="1" lang="ja-JP" altLang="en-US">
                <a:latin typeface="MS PGothic" panose="020B0600070205080204" pitchFamily="34" charset="-128"/>
                <a:ea typeface="MS PGothic" panose="020B0600070205080204" pitchFamily="34" charset="-128"/>
              </a:rPr>
              <a:t>屋内に喫煙場所あり</a:t>
            </a:r>
            <a:endParaRPr kumimoji="1" lang="en-US" altLang="ja-JP"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　北海道、千葉県、神奈川県、長野県</a:t>
            </a:r>
            <a:endParaRPr lang="en-US" altLang="ja-JP"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　愛知県、徳島県、佐賀県、長崎県、</a:t>
            </a:r>
            <a:endParaRPr lang="en-US" altLang="ja-JP"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　熊本県、宮崎県、鹿児島県、</a:t>
            </a:r>
            <a:endParaRPr lang="en-US" altLang="ja-JP" dirty="0">
              <a:latin typeface="MS PGothic" panose="020B0600070205080204" pitchFamily="34" charset="-128"/>
              <a:ea typeface="MS PGothic" panose="020B0600070205080204" pitchFamily="34" charset="-128"/>
            </a:endParaRPr>
          </a:p>
          <a:p>
            <a:endParaRPr lang="en-US" altLang="ja-JP"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その他は、特定屋外喫煙場所あり</a:t>
            </a:r>
            <a:endParaRPr kumimoji="1" lang="en-US" altLang="ja-JP" dirty="0">
              <a:latin typeface="MS PGothic" panose="020B0600070205080204" pitchFamily="34" charset="-128"/>
              <a:ea typeface="MS PGothic" panose="020B0600070205080204" pitchFamily="34" charset="-128"/>
            </a:endParaRPr>
          </a:p>
        </p:txBody>
      </p:sp>
      <p:pic>
        <p:nvPicPr>
          <p:cNvPr id="22" name="Audio Recording 2020/10/01 10:43:19" descr="Audio Recording 2020/10/01 10:43:19">
            <a:hlinkClick r:id="" action="ppaction://media"/>
            <a:extLst>
              <a:ext uri="{FF2B5EF4-FFF2-40B4-BE49-F238E27FC236}">
                <a16:creationId xmlns:a16="http://schemas.microsoft.com/office/drawing/2014/main" id="{29F0240E-FC5D-5745-8669-7C4B8E0415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3327" y="5868693"/>
            <a:ext cx="812800" cy="812800"/>
          </a:xfrm>
          <a:prstGeom prst="rect">
            <a:avLst/>
          </a:prstGeom>
        </p:spPr>
      </p:pic>
    </p:spTree>
    <p:extLst>
      <p:ext uri="{BB962C8B-B14F-4D97-AF65-F5344CB8AC3E}">
        <p14:creationId xmlns:p14="http://schemas.microsoft.com/office/powerpoint/2010/main" val="31489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3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0B12A02-0582-D149-96F5-86F6D6CD474F}"/>
              </a:ext>
            </a:extLst>
          </p:cNvPr>
          <p:cNvSpPr txBox="1"/>
          <p:nvPr/>
        </p:nvSpPr>
        <p:spPr>
          <a:xfrm>
            <a:off x="160638" y="61783"/>
            <a:ext cx="9360255" cy="1200329"/>
          </a:xfrm>
          <a:prstGeom prst="rect">
            <a:avLst/>
          </a:prstGeom>
          <a:noFill/>
        </p:spPr>
        <p:txBody>
          <a:bodyPr wrap="none" rtlCol="0">
            <a:spAutoFit/>
          </a:bodyPr>
          <a:lstStyle/>
          <a:p>
            <a:r>
              <a:rPr kumimoji="1" lang="ja-JP" altLang="en-US" sz="3200">
                <a:latin typeface="MS PGothic" panose="020B0600070205080204" pitchFamily="34" charset="-128"/>
                <a:ea typeface="MS PGothic" panose="020B0600070205080204" pitchFamily="34" charset="-128"/>
              </a:rPr>
              <a:t>施設長が喫煙すると敷地内禁煙化が進まない</a:t>
            </a:r>
            <a:endParaRPr kumimoji="1" lang="en-US" altLang="ja-JP" sz="3200"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　</a:t>
            </a:r>
            <a:r>
              <a:rPr lang="ja-JP" altLang="en-US" sz="2000">
                <a:latin typeface="MS PGothic" panose="020B0600070205080204" pitchFamily="34" charset="-128"/>
                <a:ea typeface="MS PGothic" panose="020B0600070205080204" pitchFamily="34" charset="-128"/>
              </a:rPr>
              <a:t>沖縄県北部保健所の調査（</a:t>
            </a:r>
            <a:r>
              <a:rPr lang="en-US" altLang="ja-JP" sz="2000" dirty="0">
                <a:latin typeface="MS PGothic" panose="020B0600070205080204" pitchFamily="34" charset="-128"/>
                <a:ea typeface="MS PGothic" panose="020B0600070205080204" pitchFamily="34" charset="-128"/>
              </a:rPr>
              <a:t>2019</a:t>
            </a:r>
            <a:r>
              <a:rPr lang="ja-JP" altLang="en-US" sz="2000">
                <a:latin typeface="MS PGothic" panose="020B0600070205080204" pitchFamily="34" charset="-128"/>
                <a:ea typeface="MS PGothic" panose="020B0600070205080204" pitchFamily="34" charset="-128"/>
              </a:rPr>
              <a:t>年</a:t>
            </a:r>
            <a:r>
              <a:rPr lang="en-US" altLang="ja-JP" sz="2000" dirty="0">
                <a:latin typeface="MS PGothic" panose="020B0600070205080204" pitchFamily="34" charset="-128"/>
                <a:ea typeface="MS PGothic" panose="020B0600070205080204" pitchFamily="34" charset="-128"/>
              </a:rPr>
              <a:t>8</a:t>
            </a:r>
            <a:r>
              <a:rPr lang="ja-JP" altLang="en-US" sz="2000">
                <a:latin typeface="MS PGothic" panose="020B0600070205080204" pitchFamily="34" charset="-128"/>
                <a:ea typeface="MS PGothic" panose="020B0600070205080204" pitchFamily="34" charset="-128"/>
              </a:rPr>
              <a:t>月</a:t>
            </a:r>
            <a:r>
              <a:rPr lang="en-US" altLang="ja-JP" sz="2000" dirty="0">
                <a:latin typeface="MS PGothic" panose="020B0600070205080204" pitchFamily="34" charset="-128"/>
                <a:ea typeface="MS PGothic" panose="020B0600070205080204" pitchFamily="34" charset="-128"/>
              </a:rPr>
              <a:t>28</a:t>
            </a:r>
            <a:r>
              <a:rPr lang="ja-JP" altLang="en-US" sz="2000">
                <a:latin typeface="MS PGothic" panose="020B0600070205080204" pitchFamily="34" charset="-128"/>
                <a:ea typeface="MS PGothic" panose="020B0600070205080204" pitchFamily="34" charset="-128"/>
              </a:rPr>
              <a:t>日</a:t>
            </a:r>
            <a:r>
              <a:rPr lang="en-US" altLang="ja-JP" sz="2000" dirty="0">
                <a:latin typeface="MS PGothic" panose="020B0600070205080204" pitchFamily="34" charset="-128"/>
                <a:ea typeface="MS PGothic" panose="020B0600070205080204" pitchFamily="34" charset="-128"/>
              </a:rPr>
              <a:t>〜9</a:t>
            </a:r>
            <a:r>
              <a:rPr lang="ja-JP" altLang="en-US" sz="2000">
                <a:latin typeface="MS PGothic" panose="020B0600070205080204" pitchFamily="34" charset="-128"/>
                <a:ea typeface="MS PGothic" panose="020B0600070205080204" pitchFamily="34" charset="-128"/>
              </a:rPr>
              <a:t>月</a:t>
            </a:r>
            <a:r>
              <a:rPr lang="en-US" altLang="ja-JP" sz="2000" dirty="0">
                <a:latin typeface="MS PGothic" panose="020B0600070205080204" pitchFamily="34" charset="-128"/>
                <a:ea typeface="MS PGothic" panose="020B0600070205080204" pitchFamily="34" charset="-128"/>
              </a:rPr>
              <a:t>11</a:t>
            </a:r>
            <a:r>
              <a:rPr lang="ja-JP" altLang="en-US" sz="2000">
                <a:latin typeface="MS PGothic" panose="020B0600070205080204" pitchFamily="34" charset="-128"/>
                <a:ea typeface="MS PGothic" panose="020B0600070205080204" pitchFamily="34" charset="-128"/>
              </a:rPr>
              <a:t>日）</a:t>
            </a:r>
          </a:p>
          <a:p>
            <a:r>
              <a:rPr lang="ja-JP" altLang="en-US" sz="2000">
                <a:latin typeface="MS PGothic" panose="020B0600070205080204" pitchFamily="34" charset="-128"/>
                <a:ea typeface="MS PGothic" panose="020B0600070205080204" pitchFamily="34" charset="-128"/>
              </a:rPr>
              <a:t>　</a:t>
            </a:r>
            <a:r>
              <a:rPr lang="ja-JP" altLang="en-US" sz="2000">
                <a:solidFill>
                  <a:srgbClr val="000DC7"/>
                </a:solidFill>
                <a:latin typeface="MS PGothic" panose="020B0600070205080204" pitchFamily="34" charset="-128"/>
                <a:ea typeface="MS PGothic" panose="020B0600070205080204" pitchFamily="34" charset="-128"/>
              </a:rPr>
              <a:t>第一種施設</a:t>
            </a:r>
            <a:r>
              <a:rPr lang="ja-JP" altLang="en-US" sz="2000">
                <a:latin typeface="MS PGothic" panose="020B0600070205080204" pitchFamily="34" charset="-128"/>
                <a:ea typeface="MS PGothic" panose="020B0600070205080204" pitchFamily="34" charset="-128"/>
              </a:rPr>
              <a:t>、および、</a:t>
            </a:r>
            <a:r>
              <a:rPr lang="ja-JP" altLang="en-US" sz="2000">
                <a:solidFill>
                  <a:srgbClr val="FF0000"/>
                </a:solidFill>
                <a:latin typeface="MS PGothic" panose="020B0600070205080204" pitchFamily="34" charset="-128"/>
                <a:ea typeface="MS PGothic" panose="020B0600070205080204" pitchFamily="34" charset="-128"/>
              </a:rPr>
              <a:t>公的な第二種施設</a:t>
            </a:r>
            <a:r>
              <a:rPr lang="en-US" altLang="ja-JP" sz="2000" dirty="0">
                <a:latin typeface="MS PGothic" panose="020B0600070205080204" pitchFamily="34" charset="-128"/>
                <a:ea typeface="MS PGothic" panose="020B0600070205080204" pitchFamily="34" charset="-128"/>
              </a:rPr>
              <a:t>706</a:t>
            </a:r>
            <a:r>
              <a:rPr lang="ja-JP" altLang="en-US" sz="2000">
                <a:latin typeface="MS PGothic" panose="020B0600070205080204" pitchFamily="34" charset="-128"/>
                <a:ea typeface="MS PGothic" panose="020B0600070205080204" pitchFamily="34" charset="-128"/>
              </a:rPr>
              <a:t>施設に郵送、</a:t>
            </a:r>
            <a:r>
              <a:rPr lang="en-US" altLang="ja-JP" sz="2000" dirty="0">
                <a:latin typeface="MS PGothic" panose="020B0600070205080204" pitchFamily="34" charset="-128"/>
                <a:ea typeface="MS PGothic" panose="020B0600070205080204" pitchFamily="34" charset="-128"/>
              </a:rPr>
              <a:t>694</a:t>
            </a:r>
            <a:r>
              <a:rPr lang="ja-JP" altLang="en-US" sz="2000">
                <a:latin typeface="MS PGothic" panose="020B0600070205080204" pitchFamily="34" charset="-128"/>
                <a:ea typeface="MS PGothic" panose="020B0600070205080204" pitchFamily="34" charset="-128"/>
              </a:rPr>
              <a:t>施設（</a:t>
            </a:r>
            <a:r>
              <a:rPr lang="en-US" altLang="ja-JP" sz="2000" dirty="0">
                <a:latin typeface="MS PGothic" panose="020B0600070205080204" pitchFamily="34" charset="-128"/>
                <a:ea typeface="MS PGothic" panose="020B0600070205080204" pitchFamily="34" charset="-128"/>
              </a:rPr>
              <a:t>98.3</a:t>
            </a:r>
            <a:r>
              <a:rPr lang="ja-JP" altLang="en-US" sz="2000">
                <a:latin typeface="MS PGothic" panose="020B0600070205080204" pitchFamily="34" charset="-128"/>
                <a:ea typeface="MS PGothic" panose="020B0600070205080204" pitchFamily="34" charset="-128"/>
              </a:rPr>
              <a:t>％）から回答</a:t>
            </a:r>
          </a:p>
        </p:txBody>
      </p:sp>
      <p:pic>
        <p:nvPicPr>
          <p:cNvPr id="7" name="図 6">
            <a:extLst>
              <a:ext uri="{FF2B5EF4-FFF2-40B4-BE49-F238E27FC236}">
                <a16:creationId xmlns:a16="http://schemas.microsoft.com/office/drawing/2014/main" id="{6C953194-295B-0E42-872E-7BB1CDED9E06}"/>
              </a:ext>
            </a:extLst>
          </p:cNvPr>
          <p:cNvPicPr>
            <a:picLocks noChangeAspect="1"/>
          </p:cNvPicPr>
          <p:nvPr/>
        </p:nvPicPr>
        <p:blipFill>
          <a:blip r:embed="rId5"/>
          <a:stretch>
            <a:fillRect/>
          </a:stretch>
        </p:blipFill>
        <p:spPr>
          <a:xfrm>
            <a:off x="0" y="1249080"/>
            <a:ext cx="12192000" cy="5052866"/>
          </a:xfrm>
          <a:prstGeom prst="rect">
            <a:avLst/>
          </a:prstGeom>
        </p:spPr>
      </p:pic>
      <p:sp>
        <p:nvSpPr>
          <p:cNvPr id="6" name="テキスト ボックス 5">
            <a:extLst>
              <a:ext uri="{FF2B5EF4-FFF2-40B4-BE49-F238E27FC236}">
                <a16:creationId xmlns:a16="http://schemas.microsoft.com/office/drawing/2014/main" id="{CB8F655B-4B6C-ED4A-A3A4-1AB1B2056221}"/>
              </a:ext>
            </a:extLst>
          </p:cNvPr>
          <p:cNvSpPr txBox="1"/>
          <p:nvPr/>
        </p:nvSpPr>
        <p:spPr>
          <a:xfrm>
            <a:off x="593124" y="6462587"/>
            <a:ext cx="8263801" cy="369332"/>
          </a:xfrm>
          <a:prstGeom prst="rect">
            <a:avLst/>
          </a:prstGeom>
          <a:solidFill>
            <a:schemeClr val="bg1"/>
          </a:solidFill>
        </p:spPr>
        <p:txBody>
          <a:bodyPr wrap="none" rtlCol="0">
            <a:spAutoFit/>
          </a:bodyPr>
          <a:lstStyle/>
          <a:p>
            <a:r>
              <a:rPr lang="ja-JP" altLang="en-US" b="1"/>
              <a:t>北部やんばるの空気をキレイに「受動喫煙防止対策状況調査報告書」より作成</a:t>
            </a:r>
          </a:p>
        </p:txBody>
      </p:sp>
      <p:pic>
        <p:nvPicPr>
          <p:cNvPr id="2" name="Audio Recording 2020/10/01 10:49:04" descr="Audio Recording 2020/10/01 10:49:04">
            <a:hlinkClick r:id="" action="ppaction://media"/>
            <a:extLst>
              <a:ext uri="{FF2B5EF4-FFF2-40B4-BE49-F238E27FC236}">
                <a16:creationId xmlns:a16="http://schemas.microsoft.com/office/drawing/2014/main" id="{28CE61C2-803A-EC48-9E52-325851BED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8492" y="149654"/>
            <a:ext cx="812800" cy="812800"/>
          </a:xfrm>
          <a:prstGeom prst="rect">
            <a:avLst/>
          </a:prstGeom>
        </p:spPr>
      </p:pic>
      <p:sp>
        <p:nvSpPr>
          <p:cNvPr id="3" name="正方形/長方形 2">
            <a:extLst>
              <a:ext uri="{FF2B5EF4-FFF2-40B4-BE49-F238E27FC236}">
                <a16:creationId xmlns:a16="http://schemas.microsoft.com/office/drawing/2014/main" id="{FAC600BC-7441-8A4C-A25B-C18B83B723F0}"/>
              </a:ext>
            </a:extLst>
          </p:cNvPr>
          <p:cNvSpPr/>
          <p:nvPr/>
        </p:nvSpPr>
        <p:spPr>
          <a:xfrm>
            <a:off x="77492" y="1332854"/>
            <a:ext cx="2371240" cy="1890793"/>
          </a:xfrm>
          <a:prstGeom prst="rect">
            <a:avLst/>
          </a:prstGeom>
          <a:noFill/>
          <a:ln w="38100">
            <a:solidFill>
              <a:srgbClr val="000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EB887DD-6691-274D-B0C8-41B65A1B414E}"/>
              </a:ext>
            </a:extLst>
          </p:cNvPr>
          <p:cNvSpPr/>
          <p:nvPr/>
        </p:nvSpPr>
        <p:spPr>
          <a:xfrm>
            <a:off x="77492" y="3280591"/>
            <a:ext cx="2371240" cy="23607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667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7D0F946-BAD6-7243-92CC-C73EA52F768C}"/>
              </a:ext>
            </a:extLst>
          </p:cNvPr>
          <p:cNvPicPr>
            <a:picLocks noChangeAspect="1"/>
          </p:cNvPicPr>
          <p:nvPr/>
        </p:nvPicPr>
        <p:blipFill>
          <a:blip r:embed="rId5"/>
          <a:stretch>
            <a:fillRect/>
          </a:stretch>
        </p:blipFill>
        <p:spPr>
          <a:xfrm>
            <a:off x="525977" y="1227437"/>
            <a:ext cx="10619818" cy="5248674"/>
          </a:xfrm>
          <a:prstGeom prst="rect">
            <a:avLst/>
          </a:prstGeom>
        </p:spPr>
      </p:pic>
      <p:sp>
        <p:nvSpPr>
          <p:cNvPr id="5" name="テキスト ボックス 4">
            <a:extLst>
              <a:ext uri="{FF2B5EF4-FFF2-40B4-BE49-F238E27FC236}">
                <a16:creationId xmlns:a16="http://schemas.microsoft.com/office/drawing/2014/main" id="{439B1076-1AA9-0A49-8D06-2C60541A20A5}"/>
              </a:ext>
            </a:extLst>
          </p:cNvPr>
          <p:cNvSpPr txBox="1"/>
          <p:nvPr/>
        </p:nvSpPr>
        <p:spPr>
          <a:xfrm>
            <a:off x="160638" y="61783"/>
            <a:ext cx="9360255" cy="1200329"/>
          </a:xfrm>
          <a:prstGeom prst="rect">
            <a:avLst/>
          </a:prstGeom>
          <a:noFill/>
        </p:spPr>
        <p:txBody>
          <a:bodyPr wrap="none" rtlCol="0">
            <a:spAutoFit/>
          </a:bodyPr>
          <a:lstStyle/>
          <a:p>
            <a:r>
              <a:rPr kumimoji="1" lang="ja-JP" altLang="en-US" sz="3200">
                <a:latin typeface="MS PGothic" panose="020B0600070205080204" pitchFamily="34" charset="-128"/>
                <a:ea typeface="MS PGothic" panose="020B0600070205080204" pitchFamily="34" charset="-128"/>
              </a:rPr>
              <a:t>施設長が喫煙すると敷地内禁煙化が進まない</a:t>
            </a:r>
            <a:endParaRPr kumimoji="1" lang="en-US" altLang="ja-JP" sz="3200"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　</a:t>
            </a:r>
            <a:r>
              <a:rPr lang="ja-JP" altLang="en-US" sz="2000">
                <a:latin typeface="MS PGothic" panose="020B0600070205080204" pitchFamily="34" charset="-128"/>
                <a:ea typeface="MS PGothic" panose="020B0600070205080204" pitchFamily="34" charset="-128"/>
              </a:rPr>
              <a:t>沖縄県北部保健所の調査（</a:t>
            </a:r>
            <a:r>
              <a:rPr lang="en-US" altLang="ja-JP" sz="2000" dirty="0">
                <a:latin typeface="MS PGothic" panose="020B0600070205080204" pitchFamily="34" charset="-128"/>
                <a:ea typeface="MS PGothic" panose="020B0600070205080204" pitchFamily="34" charset="-128"/>
              </a:rPr>
              <a:t>2019</a:t>
            </a:r>
            <a:r>
              <a:rPr lang="ja-JP" altLang="en-US" sz="2000">
                <a:latin typeface="MS PGothic" panose="020B0600070205080204" pitchFamily="34" charset="-128"/>
                <a:ea typeface="MS PGothic" panose="020B0600070205080204" pitchFamily="34" charset="-128"/>
              </a:rPr>
              <a:t>年</a:t>
            </a:r>
            <a:r>
              <a:rPr lang="en-US" altLang="ja-JP" sz="2000" dirty="0">
                <a:latin typeface="MS PGothic" panose="020B0600070205080204" pitchFamily="34" charset="-128"/>
                <a:ea typeface="MS PGothic" panose="020B0600070205080204" pitchFamily="34" charset="-128"/>
              </a:rPr>
              <a:t>8</a:t>
            </a:r>
            <a:r>
              <a:rPr lang="ja-JP" altLang="en-US" sz="2000">
                <a:latin typeface="MS PGothic" panose="020B0600070205080204" pitchFamily="34" charset="-128"/>
                <a:ea typeface="MS PGothic" panose="020B0600070205080204" pitchFamily="34" charset="-128"/>
              </a:rPr>
              <a:t>月</a:t>
            </a:r>
            <a:r>
              <a:rPr lang="en-US" altLang="ja-JP" sz="2000" dirty="0">
                <a:latin typeface="MS PGothic" panose="020B0600070205080204" pitchFamily="34" charset="-128"/>
                <a:ea typeface="MS PGothic" panose="020B0600070205080204" pitchFamily="34" charset="-128"/>
              </a:rPr>
              <a:t>28</a:t>
            </a:r>
            <a:r>
              <a:rPr lang="ja-JP" altLang="en-US" sz="2000">
                <a:latin typeface="MS PGothic" panose="020B0600070205080204" pitchFamily="34" charset="-128"/>
                <a:ea typeface="MS PGothic" panose="020B0600070205080204" pitchFamily="34" charset="-128"/>
              </a:rPr>
              <a:t>日</a:t>
            </a:r>
            <a:r>
              <a:rPr lang="en-US" altLang="ja-JP" sz="2000" dirty="0">
                <a:latin typeface="MS PGothic" panose="020B0600070205080204" pitchFamily="34" charset="-128"/>
                <a:ea typeface="MS PGothic" panose="020B0600070205080204" pitchFamily="34" charset="-128"/>
              </a:rPr>
              <a:t>〜9</a:t>
            </a:r>
            <a:r>
              <a:rPr lang="ja-JP" altLang="en-US" sz="2000">
                <a:latin typeface="MS PGothic" panose="020B0600070205080204" pitchFamily="34" charset="-128"/>
                <a:ea typeface="MS PGothic" panose="020B0600070205080204" pitchFamily="34" charset="-128"/>
              </a:rPr>
              <a:t>月</a:t>
            </a:r>
            <a:r>
              <a:rPr lang="en-US" altLang="ja-JP" sz="2000" dirty="0">
                <a:latin typeface="MS PGothic" panose="020B0600070205080204" pitchFamily="34" charset="-128"/>
                <a:ea typeface="MS PGothic" panose="020B0600070205080204" pitchFamily="34" charset="-128"/>
              </a:rPr>
              <a:t>11</a:t>
            </a:r>
            <a:r>
              <a:rPr lang="ja-JP" altLang="en-US" sz="2000">
                <a:latin typeface="MS PGothic" panose="020B0600070205080204" pitchFamily="34" charset="-128"/>
                <a:ea typeface="MS PGothic" panose="020B0600070205080204" pitchFamily="34" charset="-128"/>
              </a:rPr>
              <a:t>日）</a:t>
            </a:r>
          </a:p>
          <a:p>
            <a:r>
              <a:rPr lang="ja-JP" altLang="en-US" sz="2000">
                <a:latin typeface="MS PGothic" panose="020B0600070205080204" pitchFamily="34" charset="-128"/>
                <a:ea typeface="MS PGothic" panose="020B0600070205080204" pitchFamily="34" charset="-128"/>
              </a:rPr>
              <a:t>　第一種施設、および、公的な第二種施設</a:t>
            </a:r>
            <a:r>
              <a:rPr lang="en-US" altLang="ja-JP" sz="2000" dirty="0">
                <a:latin typeface="MS PGothic" panose="020B0600070205080204" pitchFamily="34" charset="-128"/>
                <a:ea typeface="MS PGothic" panose="020B0600070205080204" pitchFamily="34" charset="-128"/>
              </a:rPr>
              <a:t>706</a:t>
            </a:r>
            <a:r>
              <a:rPr lang="ja-JP" altLang="en-US" sz="2000">
                <a:latin typeface="MS PGothic" panose="020B0600070205080204" pitchFamily="34" charset="-128"/>
                <a:ea typeface="MS PGothic" panose="020B0600070205080204" pitchFamily="34" charset="-128"/>
              </a:rPr>
              <a:t>施設に郵送、</a:t>
            </a:r>
            <a:r>
              <a:rPr lang="en-US" altLang="ja-JP" sz="2000" dirty="0">
                <a:latin typeface="MS PGothic" panose="020B0600070205080204" pitchFamily="34" charset="-128"/>
                <a:ea typeface="MS PGothic" panose="020B0600070205080204" pitchFamily="34" charset="-128"/>
              </a:rPr>
              <a:t>694</a:t>
            </a:r>
            <a:r>
              <a:rPr lang="ja-JP" altLang="en-US" sz="2000">
                <a:latin typeface="MS PGothic" panose="020B0600070205080204" pitchFamily="34" charset="-128"/>
                <a:ea typeface="MS PGothic" panose="020B0600070205080204" pitchFamily="34" charset="-128"/>
              </a:rPr>
              <a:t>施設（</a:t>
            </a:r>
            <a:r>
              <a:rPr lang="en-US" altLang="ja-JP" sz="2000" dirty="0">
                <a:latin typeface="MS PGothic" panose="020B0600070205080204" pitchFamily="34" charset="-128"/>
                <a:ea typeface="MS PGothic" panose="020B0600070205080204" pitchFamily="34" charset="-128"/>
              </a:rPr>
              <a:t>98.3</a:t>
            </a:r>
            <a:r>
              <a:rPr lang="ja-JP" altLang="en-US" sz="2000">
                <a:latin typeface="MS PGothic" panose="020B0600070205080204" pitchFamily="34" charset="-128"/>
                <a:ea typeface="MS PGothic" panose="020B0600070205080204" pitchFamily="34" charset="-128"/>
              </a:rPr>
              <a:t>％）から回答</a:t>
            </a:r>
          </a:p>
        </p:txBody>
      </p:sp>
      <p:sp>
        <p:nvSpPr>
          <p:cNvPr id="6" name="テキスト ボックス 5">
            <a:extLst>
              <a:ext uri="{FF2B5EF4-FFF2-40B4-BE49-F238E27FC236}">
                <a16:creationId xmlns:a16="http://schemas.microsoft.com/office/drawing/2014/main" id="{0DDE765D-4518-274B-A492-EFBC101F2F30}"/>
              </a:ext>
            </a:extLst>
          </p:cNvPr>
          <p:cNvSpPr txBox="1"/>
          <p:nvPr/>
        </p:nvSpPr>
        <p:spPr>
          <a:xfrm>
            <a:off x="593124" y="6462587"/>
            <a:ext cx="8263801" cy="369332"/>
          </a:xfrm>
          <a:prstGeom prst="rect">
            <a:avLst/>
          </a:prstGeom>
          <a:solidFill>
            <a:schemeClr val="bg1"/>
          </a:solidFill>
        </p:spPr>
        <p:txBody>
          <a:bodyPr wrap="none" rtlCol="0">
            <a:spAutoFit/>
          </a:bodyPr>
          <a:lstStyle/>
          <a:p>
            <a:r>
              <a:rPr lang="ja-JP" altLang="en-US" b="1"/>
              <a:t>北部やんばるの空気をキレイに「受動喫煙防止対策状況調査報告書」より作成</a:t>
            </a:r>
          </a:p>
        </p:txBody>
      </p:sp>
      <p:pic>
        <p:nvPicPr>
          <p:cNvPr id="3" name="Audio Recording 2020/10/01 10:54:17" descr="Audio Recording 2020/10/01 10:54:17">
            <a:hlinkClick r:id="" action="ppaction://media"/>
            <a:extLst>
              <a:ext uri="{FF2B5EF4-FFF2-40B4-BE49-F238E27FC236}">
                <a16:creationId xmlns:a16="http://schemas.microsoft.com/office/drawing/2014/main" id="{9D7BFBBC-F8A6-5246-983E-A67DB392CE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2995" y="255547"/>
            <a:ext cx="812800" cy="812800"/>
          </a:xfrm>
          <a:prstGeom prst="rect">
            <a:avLst/>
          </a:prstGeom>
        </p:spPr>
      </p:pic>
    </p:spTree>
    <p:extLst>
      <p:ext uri="{BB962C8B-B14F-4D97-AF65-F5344CB8AC3E}">
        <p14:creationId xmlns:p14="http://schemas.microsoft.com/office/powerpoint/2010/main" val="92379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42B2F72-34BF-824E-B1FE-35BFDD28B162}"/>
              </a:ext>
            </a:extLst>
          </p:cNvPr>
          <p:cNvPicPr>
            <a:picLocks noChangeAspect="1"/>
          </p:cNvPicPr>
          <p:nvPr/>
        </p:nvPicPr>
        <p:blipFill>
          <a:blip r:embed="rId5"/>
          <a:stretch>
            <a:fillRect/>
          </a:stretch>
        </p:blipFill>
        <p:spPr>
          <a:xfrm>
            <a:off x="1064079" y="129773"/>
            <a:ext cx="8856984" cy="6598453"/>
          </a:xfrm>
          <a:prstGeom prst="rect">
            <a:avLst/>
          </a:prstGeom>
          <a:ln>
            <a:solidFill>
              <a:schemeClr val="tx1"/>
            </a:solidFill>
          </a:ln>
        </p:spPr>
      </p:pic>
      <p:sp>
        <p:nvSpPr>
          <p:cNvPr id="5" name="テキスト ボックス 4">
            <a:extLst>
              <a:ext uri="{FF2B5EF4-FFF2-40B4-BE49-F238E27FC236}">
                <a16:creationId xmlns:a16="http://schemas.microsoft.com/office/drawing/2014/main" id="{288A3989-F53E-E24D-900B-8EEE26C602CD}"/>
              </a:ext>
            </a:extLst>
          </p:cNvPr>
          <p:cNvSpPr txBox="1"/>
          <p:nvPr/>
        </p:nvSpPr>
        <p:spPr>
          <a:xfrm>
            <a:off x="5337713" y="52692"/>
            <a:ext cx="6696744" cy="1015663"/>
          </a:xfrm>
          <a:prstGeom prst="rect">
            <a:avLst/>
          </a:prstGeom>
          <a:solidFill>
            <a:schemeClr val="bg1"/>
          </a:solidFill>
          <a:ln>
            <a:solidFill>
              <a:srgbClr val="000000"/>
            </a:solidFill>
          </a:ln>
        </p:spPr>
        <p:txBody>
          <a:bodyPr wrap="square" rtlCol="0">
            <a:spAutoFit/>
          </a:bodyPr>
          <a:lstStyle/>
          <a:p>
            <a:pPr defTabSz="914400" eaLnBrk="0" fontAlgn="base" hangingPunct="0">
              <a:spcBef>
                <a:spcPct val="0"/>
              </a:spcBef>
              <a:spcAft>
                <a:spcPct val="0"/>
              </a:spcAft>
            </a:pPr>
            <a:r>
              <a:rPr lang="en-US" altLang="ja-JP" sz="2400" dirty="0">
                <a:solidFill>
                  <a:srgbClr val="FF0000"/>
                </a:solidFill>
                <a:latin typeface="ＭＳ Ｐゴシック"/>
                <a:ea typeface="ＭＳ Ｐゴシック"/>
                <a:cs typeface="ＭＳ Ｐゴシック"/>
              </a:rPr>
              <a:t>2018</a:t>
            </a:r>
            <a:r>
              <a:rPr lang="ja-JP" altLang="en-US" sz="2400" dirty="0">
                <a:solidFill>
                  <a:srgbClr val="FF0000"/>
                </a:solidFill>
                <a:latin typeface="ＭＳ Ｐゴシック"/>
                <a:ea typeface="ＭＳ Ｐゴシック"/>
                <a:cs typeface="ＭＳ Ｐゴシック"/>
              </a:rPr>
              <a:t>年</a:t>
            </a:r>
            <a:r>
              <a:rPr lang="en-US" altLang="ja-JP" sz="2400" dirty="0">
                <a:solidFill>
                  <a:srgbClr val="FF0000"/>
                </a:solidFill>
                <a:latin typeface="ＭＳ Ｐゴシック"/>
                <a:ea typeface="ＭＳ Ｐゴシック"/>
                <a:cs typeface="ＭＳ Ｐゴシック"/>
              </a:rPr>
              <a:t>7</a:t>
            </a:r>
            <a:r>
              <a:rPr lang="ja-JP" altLang="en-US" sz="2400" dirty="0">
                <a:solidFill>
                  <a:srgbClr val="FF0000"/>
                </a:solidFill>
                <a:latin typeface="ＭＳ Ｐゴシック"/>
                <a:ea typeface="ＭＳ Ｐゴシック"/>
                <a:cs typeface="ＭＳ Ｐゴシック"/>
              </a:rPr>
              <a:t>月</a:t>
            </a:r>
            <a:r>
              <a:rPr lang="en-US" altLang="ja-JP" sz="2400" dirty="0">
                <a:solidFill>
                  <a:srgbClr val="FF0000"/>
                </a:solidFill>
                <a:latin typeface="ＭＳ Ｐゴシック"/>
                <a:ea typeface="ＭＳ Ｐゴシック"/>
                <a:cs typeface="ＭＳ Ｐゴシック"/>
              </a:rPr>
              <a:t>25</a:t>
            </a:r>
            <a:r>
              <a:rPr lang="ja-JP" altLang="en-US" sz="2400" dirty="0">
                <a:solidFill>
                  <a:srgbClr val="FF0000"/>
                </a:solidFill>
                <a:latin typeface="ＭＳ Ｐゴシック"/>
                <a:ea typeface="ＭＳ Ｐゴシック"/>
                <a:cs typeface="ＭＳ Ｐゴシック"/>
              </a:rPr>
              <a:t>日　公布</a:t>
            </a:r>
            <a:endParaRPr lang="en-US" altLang="ja-JP" sz="2400" dirty="0">
              <a:solidFill>
                <a:srgbClr val="FF0000"/>
              </a:solidFill>
              <a:latin typeface="ＭＳ Ｐゴシック"/>
              <a:ea typeface="ＭＳ Ｐゴシック"/>
              <a:cs typeface="ＭＳ Ｐゴシック"/>
            </a:endParaRPr>
          </a:p>
          <a:p>
            <a:pPr defTabSz="914400" eaLnBrk="0" fontAlgn="base" hangingPunct="0">
              <a:spcBef>
                <a:spcPct val="0"/>
              </a:spcBef>
              <a:spcAft>
                <a:spcPct val="0"/>
              </a:spcAft>
            </a:pPr>
            <a:r>
              <a:rPr lang="en-US" altLang="ja-JP" dirty="0">
                <a:solidFill>
                  <a:srgbClr val="FF0000"/>
                </a:solidFill>
                <a:latin typeface="ＭＳ Ｐゴシック"/>
                <a:ea typeface="ＭＳ Ｐゴシック"/>
                <a:cs typeface="ＭＳ Ｐゴシック"/>
              </a:rPr>
              <a:t>2019</a:t>
            </a:r>
            <a:r>
              <a:rPr lang="ja-JP" altLang="en-US" dirty="0">
                <a:solidFill>
                  <a:srgbClr val="FF0000"/>
                </a:solidFill>
                <a:latin typeface="ＭＳ Ｐゴシック"/>
                <a:ea typeface="ＭＳ Ｐゴシック"/>
                <a:cs typeface="ＭＳ Ｐゴシック"/>
              </a:rPr>
              <a:t>年</a:t>
            </a:r>
            <a:r>
              <a:rPr lang="en-US" altLang="ja-JP" dirty="0">
                <a:solidFill>
                  <a:srgbClr val="FF0000"/>
                </a:solidFill>
                <a:latin typeface="ＭＳ Ｐゴシック"/>
                <a:ea typeface="ＭＳ Ｐゴシック"/>
                <a:cs typeface="ＭＳ Ｐゴシック"/>
              </a:rPr>
              <a:t>1</a:t>
            </a:r>
            <a:r>
              <a:rPr lang="ja-JP" altLang="en-US">
                <a:solidFill>
                  <a:srgbClr val="FF0000"/>
                </a:solidFill>
                <a:latin typeface="ＭＳ Ｐゴシック"/>
                <a:ea typeface="ＭＳ Ｐゴシック"/>
                <a:cs typeface="ＭＳ Ｐゴシック"/>
              </a:rPr>
              <a:t>月（屋外と家庭）、</a:t>
            </a:r>
            <a:r>
              <a:rPr lang="en-US" altLang="ja-JP" dirty="0">
                <a:solidFill>
                  <a:srgbClr val="FF0000"/>
                </a:solidFill>
                <a:latin typeface="ＭＳ Ｐゴシック"/>
                <a:ea typeface="ＭＳ Ｐゴシック"/>
                <a:cs typeface="ＭＳ Ｐゴシック"/>
              </a:rPr>
              <a:t>7</a:t>
            </a:r>
            <a:r>
              <a:rPr lang="ja-JP" altLang="en-US">
                <a:solidFill>
                  <a:srgbClr val="FF0000"/>
                </a:solidFill>
                <a:latin typeface="ＭＳ Ｐゴシック"/>
                <a:ea typeface="ＭＳ Ｐゴシック"/>
                <a:cs typeface="ＭＳ Ｐゴシック"/>
              </a:rPr>
              <a:t>月（第一種施設：学校・病院・行政）</a:t>
            </a:r>
            <a:br>
              <a:rPr lang="en-US" altLang="ja-JP" dirty="0">
                <a:solidFill>
                  <a:srgbClr val="FF0000"/>
                </a:solidFill>
                <a:latin typeface="ＭＳ Ｐゴシック"/>
                <a:ea typeface="ＭＳ Ｐゴシック"/>
                <a:cs typeface="ＭＳ Ｐゴシック"/>
              </a:rPr>
            </a:br>
            <a:r>
              <a:rPr lang="en-US" altLang="ja-JP" dirty="0">
                <a:solidFill>
                  <a:srgbClr val="FF0000"/>
                </a:solidFill>
                <a:latin typeface="ＭＳ Ｐゴシック"/>
                <a:ea typeface="ＭＳ Ｐゴシック"/>
                <a:cs typeface="ＭＳ Ｐゴシック"/>
              </a:rPr>
              <a:t>2020</a:t>
            </a:r>
            <a:r>
              <a:rPr lang="ja-JP" altLang="en-US" dirty="0">
                <a:solidFill>
                  <a:srgbClr val="FF0000"/>
                </a:solidFill>
                <a:latin typeface="ＭＳ Ｐゴシック"/>
                <a:ea typeface="ＭＳ Ｐゴシック"/>
                <a:cs typeface="ＭＳ Ｐゴシック"/>
              </a:rPr>
              <a:t>年</a:t>
            </a:r>
            <a:r>
              <a:rPr lang="en-US" altLang="ja-JP" dirty="0">
                <a:solidFill>
                  <a:srgbClr val="FF0000"/>
                </a:solidFill>
                <a:latin typeface="ＭＳ Ｐゴシック"/>
                <a:ea typeface="ＭＳ Ｐゴシック"/>
                <a:cs typeface="ＭＳ Ｐゴシック"/>
              </a:rPr>
              <a:t>4</a:t>
            </a:r>
            <a:r>
              <a:rPr lang="ja-JP" altLang="en-US">
                <a:solidFill>
                  <a:srgbClr val="FF0000"/>
                </a:solidFill>
                <a:latin typeface="ＭＳ Ｐゴシック"/>
                <a:ea typeface="ＭＳ Ｐゴシック"/>
                <a:cs typeface="ＭＳ Ｐゴシック"/>
              </a:rPr>
              <a:t>月（第二種施設：その他）と</a:t>
            </a:r>
            <a:r>
              <a:rPr lang="en-US" altLang="ja-JP" dirty="0">
                <a:solidFill>
                  <a:srgbClr val="FF0000"/>
                </a:solidFill>
                <a:latin typeface="ＭＳ Ｐゴシック"/>
                <a:ea typeface="ＭＳ Ｐゴシック"/>
                <a:cs typeface="ＭＳ Ｐゴシック"/>
              </a:rPr>
              <a:t>3</a:t>
            </a:r>
            <a:r>
              <a:rPr lang="ja-JP" altLang="en-US" dirty="0">
                <a:solidFill>
                  <a:srgbClr val="FF0000"/>
                </a:solidFill>
                <a:latin typeface="ＭＳ Ｐゴシック"/>
                <a:ea typeface="ＭＳ Ｐゴシック"/>
                <a:cs typeface="ＭＳ Ｐゴシック"/>
              </a:rPr>
              <a:t>段階で施行</a:t>
            </a:r>
            <a:endParaRPr lang="en-US" altLang="ja-JP" sz="2400" dirty="0">
              <a:solidFill>
                <a:srgbClr val="FF0000"/>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2A97E8A-FA1E-684B-A06B-6B9DA5725EA5}"/>
              </a:ext>
            </a:extLst>
          </p:cNvPr>
          <p:cNvSpPr txBox="1"/>
          <p:nvPr/>
        </p:nvSpPr>
        <p:spPr>
          <a:xfrm>
            <a:off x="2648255" y="4666274"/>
            <a:ext cx="8848897" cy="584775"/>
          </a:xfrm>
          <a:prstGeom prst="rect">
            <a:avLst/>
          </a:prstGeom>
          <a:solidFill>
            <a:schemeClr val="bg1"/>
          </a:solidFill>
        </p:spPr>
        <p:txBody>
          <a:bodyPr wrap="none" rtlCol="0">
            <a:spAutoFit/>
          </a:bodyPr>
          <a:lstStyle/>
          <a:p>
            <a:r>
              <a:rPr kumimoji="1" lang="en-US" altLang="ja-JP" sz="3200" dirty="0">
                <a:solidFill>
                  <a:srgbClr val="FF0000"/>
                </a:solidFill>
                <a:latin typeface="ＭＳ Ｐゴシック"/>
                <a:ea typeface="ＭＳ Ｐゴシック"/>
                <a:cs typeface="ＭＳ Ｐゴシック"/>
              </a:rPr>
              <a:t>【</a:t>
            </a:r>
            <a:r>
              <a:rPr kumimoji="1" lang="ja-JP" altLang="en-US" sz="3200" dirty="0">
                <a:solidFill>
                  <a:srgbClr val="FF0000"/>
                </a:solidFill>
                <a:latin typeface="ＭＳ Ｐゴシック"/>
                <a:ea typeface="ＭＳ Ｐゴシック"/>
                <a:cs typeface="ＭＳ Ｐゴシック"/>
              </a:rPr>
              <a:t>基本的考え方　第</a:t>
            </a:r>
            <a:r>
              <a:rPr kumimoji="1" lang="en-US" altLang="ja-JP" sz="3200" dirty="0">
                <a:solidFill>
                  <a:srgbClr val="FF0000"/>
                </a:solidFill>
                <a:latin typeface="ＭＳ Ｐゴシック"/>
                <a:ea typeface="ＭＳ Ｐゴシック"/>
                <a:cs typeface="ＭＳ Ｐゴシック"/>
              </a:rPr>
              <a:t>1】</a:t>
            </a:r>
            <a:r>
              <a:rPr kumimoji="1" lang="ja-JP" altLang="en-US" sz="3200">
                <a:solidFill>
                  <a:srgbClr val="FF0000"/>
                </a:solidFill>
                <a:latin typeface="ＭＳ Ｐゴシック"/>
                <a:ea typeface="ＭＳ Ｐゴシック"/>
                <a:cs typeface="ＭＳ Ｐゴシック"/>
              </a:rPr>
              <a:t>「望まない受動</a:t>
            </a:r>
            <a:r>
              <a:rPr kumimoji="1" lang="ja-JP" altLang="en-US" sz="3200" dirty="0">
                <a:solidFill>
                  <a:srgbClr val="FF0000"/>
                </a:solidFill>
                <a:latin typeface="ＭＳ Ｐゴシック"/>
                <a:ea typeface="ＭＳ Ｐゴシック"/>
                <a:cs typeface="ＭＳ Ｐゴシック"/>
              </a:rPr>
              <a:t>喫煙」をなくす</a:t>
            </a:r>
          </a:p>
        </p:txBody>
      </p:sp>
      <p:pic>
        <p:nvPicPr>
          <p:cNvPr id="2" name="Audio Recording 2020/10/01 10:17:16" descr="Audio Recording 2020/10/01 10:17:16">
            <a:hlinkClick r:id="" action="ppaction://media"/>
            <a:extLst>
              <a:ext uri="{FF2B5EF4-FFF2-40B4-BE49-F238E27FC236}">
                <a16:creationId xmlns:a16="http://schemas.microsoft.com/office/drawing/2014/main" id="{DA3FE566-3935-434D-A8EC-217E13C499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1360" y="2054514"/>
            <a:ext cx="812800" cy="812800"/>
          </a:xfrm>
          <a:prstGeom prst="rect">
            <a:avLst/>
          </a:prstGeom>
        </p:spPr>
      </p:pic>
    </p:spTree>
    <p:extLst>
      <p:ext uri="{BB962C8B-B14F-4D97-AF65-F5344CB8AC3E}">
        <p14:creationId xmlns:p14="http://schemas.microsoft.com/office/powerpoint/2010/main" val="4290591275"/>
      </p:ext>
    </p:extLst>
  </p:cSld>
  <p:clrMapOvr>
    <a:masterClrMapping/>
  </p:clrMapOvr>
  <mc:AlternateContent xmlns:mc="http://schemas.openxmlformats.org/markup-compatibility/2006" xmlns:p14="http://schemas.microsoft.com/office/powerpoint/2010/main">
    <mc:Choice Requires="p14">
      <p:transition spd="slow" p14:dur="2000" advTm="12906"/>
    </mc:Choice>
    <mc:Fallback xmlns="">
      <p:transition spd="slow" advTm="129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D2376AD-8093-6941-810A-A9DC28C5306B}"/>
              </a:ext>
            </a:extLst>
          </p:cNvPr>
          <p:cNvSpPr txBox="1"/>
          <p:nvPr/>
        </p:nvSpPr>
        <p:spPr>
          <a:xfrm>
            <a:off x="457200" y="1065195"/>
            <a:ext cx="10873946" cy="5386090"/>
          </a:xfrm>
          <a:prstGeom prst="rect">
            <a:avLst/>
          </a:prstGeom>
          <a:noFill/>
        </p:spPr>
        <p:txBody>
          <a:bodyPr wrap="square" rtlCol="0">
            <a:spAutoFit/>
          </a:bodyPr>
          <a:lstStyle/>
          <a:p>
            <a:r>
              <a:rPr lang="ja-JP" altLang="ja-JP" sz="4000">
                <a:latin typeface="MS PGothic" panose="020B0600070205080204" pitchFamily="34" charset="-128"/>
                <a:ea typeface="MS PGothic" panose="020B0600070205080204" pitchFamily="34" charset="-128"/>
              </a:rPr>
              <a:t>第一種施設</a:t>
            </a:r>
            <a:r>
              <a:rPr lang="ja-JP" altLang="en-US" sz="4000">
                <a:latin typeface="MS PGothic" panose="020B0600070205080204" pitchFamily="34" charset="-128"/>
                <a:ea typeface="MS PGothic" panose="020B0600070205080204" pitchFamily="34" charset="-128"/>
              </a:rPr>
              <a:t>（大学、病院、行政機関）</a:t>
            </a:r>
            <a:r>
              <a:rPr lang="ja-JP" altLang="ja-JP" sz="4000">
                <a:latin typeface="MS PGothic" panose="020B0600070205080204" pitchFamily="34" charset="-128"/>
                <a:ea typeface="MS PGothic" panose="020B0600070205080204" pitchFamily="34" charset="-128"/>
              </a:rPr>
              <a:t>の</a:t>
            </a:r>
            <a:endParaRPr lang="en-US" altLang="ja-JP" sz="4000" dirty="0">
              <a:latin typeface="MS PGothic" panose="020B0600070205080204" pitchFamily="34" charset="-128"/>
              <a:ea typeface="MS PGothic" panose="020B0600070205080204" pitchFamily="34" charset="-128"/>
            </a:endParaRPr>
          </a:p>
          <a:p>
            <a:r>
              <a:rPr lang="ja-JP" altLang="en-US" sz="4000">
                <a:latin typeface="MS PGothic" panose="020B0600070205080204" pitchFamily="34" charset="-128"/>
                <a:ea typeface="MS PGothic" panose="020B0600070205080204" pitchFamily="34" charset="-128"/>
              </a:rPr>
              <a:t>　　　　　　　　　　</a:t>
            </a:r>
            <a:r>
              <a:rPr lang="ja-JP" altLang="ja-JP" sz="4000">
                <a:latin typeface="MS PGothic" panose="020B0600070205080204" pitchFamily="34" charset="-128"/>
                <a:ea typeface="MS PGothic" panose="020B0600070205080204" pitchFamily="34" charset="-128"/>
              </a:rPr>
              <a:t>受動喫煙防止対策の状況</a:t>
            </a:r>
            <a:endParaRPr lang="en-US" altLang="ja-JP" sz="4000" dirty="0">
              <a:latin typeface="MS PGothic" panose="020B0600070205080204" pitchFamily="34" charset="-128"/>
              <a:ea typeface="MS PGothic" panose="020B0600070205080204" pitchFamily="34" charset="-128"/>
            </a:endParaRPr>
          </a:p>
          <a:p>
            <a:r>
              <a:rPr lang="ja-JP" altLang="ja-JP" sz="4000">
                <a:latin typeface="MS PGothic" panose="020B0600070205080204" pitchFamily="34" charset="-128"/>
                <a:ea typeface="MS PGothic" panose="020B0600070205080204" pitchFamily="34" charset="-128"/>
              </a:rPr>
              <a:t>　</a:t>
            </a:r>
          </a:p>
          <a:p>
            <a:r>
              <a:rPr lang="ja-JP" altLang="ja-JP" sz="2400">
                <a:latin typeface="MS PGothic" panose="020B0600070205080204" pitchFamily="34" charset="-128"/>
                <a:ea typeface="MS PGothic" panose="020B0600070205080204" pitchFamily="34" charset="-128"/>
              </a:rPr>
              <a:t>　　</a:t>
            </a:r>
            <a:r>
              <a:rPr lang="zh-CN" altLang="ja-JP" sz="2800" dirty="0">
                <a:latin typeface="MS PGothic" panose="020B0600070205080204" pitchFamily="34" charset="-128"/>
                <a:ea typeface="MS PGothic" panose="020B0600070205080204" pitchFamily="34" charset="-128"/>
              </a:rPr>
              <a:t>産業医科大学　産業生態科学研究所　教授　大和　浩、講師　姜　英</a:t>
            </a:r>
            <a:endParaRPr lang="ja-JP" altLang="ja-JP" sz="2800">
              <a:latin typeface="MS PGothic" panose="020B0600070205080204" pitchFamily="34" charset="-128"/>
              <a:ea typeface="MS PGothic" panose="020B0600070205080204" pitchFamily="34" charset="-128"/>
            </a:endParaRPr>
          </a:p>
          <a:p>
            <a:r>
              <a:rPr lang="zh-CN" altLang="ja-JP" sz="2800" dirty="0">
                <a:latin typeface="MS PGothic" panose="020B0600070205080204" pitchFamily="34" charset="-128"/>
                <a:ea typeface="MS PGothic" panose="020B0600070205080204" pitchFamily="34" charset="-128"/>
              </a:rPr>
              <a:t>　　沖縄県北部保健所　伊禮壬紀夫</a:t>
            </a:r>
            <a:endParaRPr lang="ja-JP" altLang="ja-JP" sz="2800">
              <a:latin typeface="MS PGothic" panose="020B0600070205080204" pitchFamily="34" charset="-128"/>
              <a:ea typeface="MS PGothic" panose="020B0600070205080204" pitchFamily="34" charset="-128"/>
            </a:endParaRPr>
          </a:p>
          <a:p>
            <a:endParaRPr kumimoji="1"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結論：</a:t>
            </a:r>
            <a:endParaRPr kumimoji="1"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・改正健康増進法は第一種施設（大学、病院、行政機関）の敷地内禁煙化に有効</a:t>
            </a:r>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・特定屋外喫煙場所を残している施設を公表し、敷地内禁煙を促すことが必要</a:t>
            </a:r>
            <a:endParaRPr kumimoji="1"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・組織のトップが喫煙することが敷地内禁煙の阻害因子</a:t>
            </a:r>
            <a:endParaRPr kumimoji="1" lang="en-US" altLang="ja-JP" sz="2400" dirty="0">
              <a:latin typeface="MS PGothic" panose="020B0600070205080204" pitchFamily="34" charset="-128"/>
              <a:ea typeface="MS PGothic" panose="020B0600070205080204" pitchFamily="34" charset="-128"/>
            </a:endParaRPr>
          </a:p>
          <a:p>
            <a:endParaRPr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発表者全員、利益相反：</a:t>
            </a:r>
            <a:r>
              <a:rPr lang="en-US" altLang="ja-JP" sz="2400" dirty="0">
                <a:latin typeface="MS PGothic" panose="020B0600070205080204" pitchFamily="34" charset="-128"/>
                <a:ea typeface="MS PGothic" panose="020B0600070205080204" pitchFamily="34" charset="-128"/>
              </a:rPr>
              <a:t>COI</a:t>
            </a:r>
            <a:r>
              <a:rPr lang="ja-JP" altLang="en-US" sz="2400">
                <a:latin typeface="MS PGothic" panose="020B0600070205080204" pitchFamily="34" charset="-128"/>
                <a:ea typeface="MS PGothic" panose="020B0600070205080204" pitchFamily="34" charset="-128"/>
              </a:rPr>
              <a:t>関係にかかわる企業はない</a:t>
            </a:r>
            <a:endParaRPr kumimoji="1" lang="ja-JP" altLang="en-US" sz="2400">
              <a:latin typeface="MS PGothic" panose="020B0600070205080204" pitchFamily="34" charset="-128"/>
              <a:ea typeface="MS PGothic" panose="020B0600070205080204" pitchFamily="34" charset="-128"/>
            </a:endParaRPr>
          </a:p>
        </p:txBody>
      </p:sp>
      <p:pic>
        <p:nvPicPr>
          <p:cNvPr id="3" name="Audio Recording 2020/10/01 10:08:14" descr="Audio Recording 2020/10/01 10:08:14">
            <a:hlinkClick r:id="" action="ppaction://media"/>
            <a:extLst>
              <a:ext uri="{FF2B5EF4-FFF2-40B4-BE49-F238E27FC236}">
                <a16:creationId xmlns:a16="http://schemas.microsoft.com/office/drawing/2014/main" id="{DA90F89D-77CB-634D-BD44-239A3A1437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pic>
        <p:nvPicPr>
          <p:cNvPr id="4" name="Audio Recording 2020/10/01 10:55:34" descr="Audio Recording 2020/10/01 10:55:34">
            <a:hlinkClick r:id="" action="ppaction://media"/>
            <a:extLst>
              <a:ext uri="{FF2B5EF4-FFF2-40B4-BE49-F238E27FC236}">
                <a16:creationId xmlns:a16="http://schemas.microsoft.com/office/drawing/2014/main" id="{171A3ED6-3C32-DD40-8501-FAE0F3735B8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18346" y="760046"/>
            <a:ext cx="812800" cy="812800"/>
          </a:xfrm>
          <a:prstGeom prst="rect">
            <a:avLst/>
          </a:prstGeom>
        </p:spPr>
      </p:pic>
      <p:sp>
        <p:nvSpPr>
          <p:cNvPr id="5" name="テキスト ボックス 4">
            <a:extLst>
              <a:ext uri="{FF2B5EF4-FFF2-40B4-BE49-F238E27FC236}">
                <a16:creationId xmlns:a16="http://schemas.microsoft.com/office/drawing/2014/main" id="{C91B4A4A-1709-EE45-8EF5-333D9FAB2C75}"/>
              </a:ext>
            </a:extLst>
          </p:cNvPr>
          <p:cNvSpPr txBox="1"/>
          <p:nvPr/>
        </p:nvSpPr>
        <p:spPr>
          <a:xfrm>
            <a:off x="557939" y="185981"/>
            <a:ext cx="7879080" cy="830997"/>
          </a:xfrm>
          <a:prstGeom prst="rect">
            <a:avLst/>
          </a:prstGeom>
          <a:noFill/>
        </p:spPr>
        <p:txBody>
          <a:bodyPr wrap="none" rtlCol="0">
            <a:spAutoFit/>
          </a:bodyPr>
          <a:lstStyle/>
          <a:p>
            <a:r>
              <a:rPr kumimoji="1" lang="en-US" altLang="ja-JP" sz="2400" dirty="0">
                <a:latin typeface="MS PGothic" panose="020B0600070205080204" pitchFamily="34" charset="-128"/>
                <a:ea typeface="MS PGothic" panose="020B0600070205080204" pitchFamily="34" charset="-128"/>
              </a:rPr>
              <a:t>2020</a:t>
            </a:r>
            <a:r>
              <a:rPr kumimoji="1" lang="ja-JP" altLang="en-US" sz="2400">
                <a:latin typeface="MS PGothic" panose="020B0600070205080204" pitchFamily="34" charset="-128"/>
                <a:ea typeface="MS PGothic" panose="020B0600070205080204" pitchFamily="34" charset="-128"/>
              </a:rPr>
              <a:t>年　第</a:t>
            </a:r>
            <a:r>
              <a:rPr kumimoji="1" lang="en-US" altLang="ja-JP" sz="2400" dirty="0">
                <a:latin typeface="MS PGothic" panose="020B0600070205080204" pitchFamily="34" charset="-128"/>
                <a:ea typeface="MS PGothic" panose="020B0600070205080204" pitchFamily="34" charset="-128"/>
              </a:rPr>
              <a:t>79</a:t>
            </a:r>
            <a:r>
              <a:rPr lang="ja-JP" altLang="en-US" sz="2400">
                <a:latin typeface="MS PGothic" panose="020B0600070205080204" pitchFamily="34" charset="-128"/>
                <a:ea typeface="MS PGothic" panose="020B0600070205080204" pitchFamily="34" charset="-128"/>
              </a:rPr>
              <a:t>回日本公衆衛生学会総会　シンポジウム</a:t>
            </a:r>
            <a:br>
              <a:rPr lang="en-US" altLang="ja-JP" sz="2400" dirty="0">
                <a:latin typeface="MS PGothic" panose="020B0600070205080204" pitchFamily="34" charset="-128"/>
                <a:ea typeface="MS PGothic" panose="020B0600070205080204" pitchFamily="34" charset="-128"/>
              </a:rPr>
            </a:br>
            <a:r>
              <a:rPr lang="ja-JP" altLang="en-US" sz="2400">
                <a:latin typeface="MS PGothic" panose="020B0600070205080204" pitchFamily="34" charset="-128"/>
                <a:ea typeface="MS PGothic" panose="020B0600070205080204" pitchFamily="34" charset="-128"/>
              </a:rPr>
              <a:t>改正健康増進法、全面施行！進捗評価と今後の推進方策</a:t>
            </a:r>
            <a:endParaRPr kumimoji="1" lang="ja-JP" altLang="en-US" sz="24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0289631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218C82-2964-0C47-A003-585E52596AC8}"/>
              </a:ext>
            </a:extLst>
          </p:cNvPr>
          <p:cNvPicPr>
            <a:picLocks noChangeAspect="1"/>
          </p:cNvPicPr>
          <p:nvPr/>
        </p:nvPicPr>
        <p:blipFill>
          <a:blip r:embed="rId25"/>
          <a:stretch>
            <a:fillRect/>
          </a:stretch>
        </p:blipFill>
        <p:spPr>
          <a:xfrm>
            <a:off x="1489143" y="0"/>
            <a:ext cx="9424219" cy="6858000"/>
          </a:xfrm>
          <a:prstGeom prst="rect">
            <a:avLst/>
          </a:prstGeom>
        </p:spPr>
      </p:pic>
      <p:sp>
        <p:nvSpPr>
          <p:cNvPr id="5" name="テキスト ボックス 4">
            <a:extLst>
              <a:ext uri="{FF2B5EF4-FFF2-40B4-BE49-F238E27FC236}">
                <a16:creationId xmlns:a16="http://schemas.microsoft.com/office/drawing/2014/main" id="{26BE8AD4-9627-CE4D-98AD-0951E5BB62C3}"/>
              </a:ext>
            </a:extLst>
          </p:cNvPr>
          <p:cNvSpPr txBox="1"/>
          <p:nvPr/>
        </p:nvSpPr>
        <p:spPr>
          <a:xfrm>
            <a:off x="4269327" y="42192"/>
            <a:ext cx="3262432" cy="461665"/>
          </a:xfrm>
          <a:prstGeom prst="rect">
            <a:avLst/>
          </a:prstGeom>
          <a:solidFill>
            <a:srgbClr val="00154D"/>
          </a:solidFill>
        </p:spPr>
        <p:txBody>
          <a:bodyPr wrap="none" rtlCol="0">
            <a:spAutoFit/>
          </a:bodyPr>
          <a:lstStyle/>
          <a:p>
            <a:r>
              <a:rPr kumimoji="1" lang="ja-JP" altLang="en-US" dirty="0">
                <a:solidFill>
                  <a:schemeClr val="bg1"/>
                </a:solidFill>
                <a:latin typeface="ＭＳ Ｐゴシック"/>
                <a:ea typeface="ＭＳ Ｐゴシック"/>
                <a:cs typeface="ＭＳ Ｐゴシック"/>
              </a:rPr>
              <a:t>改正健康増進法の体系</a:t>
            </a:r>
          </a:p>
        </p:txBody>
      </p:sp>
      <p:pic>
        <p:nvPicPr>
          <p:cNvPr id="2" name="Audio Recording 2020/10/01 10:08:57" descr="Audio Recording 2020/10/01 10:08:57">
            <a:hlinkClick r:id="" action="ppaction://media"/>
            <a:extLst>
              <a:ext uri="{FF2B5EF4-FFF2-40B4-BE49-F238E27FC236}">
                <a16:creationId xmlns:a16="http://schemas.microsoft.com/office/drawing/2014/main" id="{B851BD1F-6A10-DE41-8288-B30C231F8970}"/>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689600" y="3022600"/>
            <a:ext cx="812800" cy="812800"/>
          </a:xfrm>
          <a:prstGeom prst="rect">
            <a:avLst/>
          </a:prstGeom>
        </p:spPr>
      </p:pic>
      <p:pic>
        <p:nvPicPr>
          <p:cNvPr id="3" name="Audio Recording 2020/10/01 10:09:36" descr="Audio Recording 2020/10/01 10:09:36">
            <a:hlinkClick r:id="" action="ppaction://media"/>
            <a:extLst>
              <a:ext uri="{FF2B5EF4-FFF2-40B4-BE49-F238E27FC236}">
                <a16:creationId xmlns:a16="http://schemas.microsoft.com/office/drawing/2014/main" id="{6B4F9751-3269-B84C-AFF7-5523EDB69D3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5689600" y="3022600"/>
            <a:ext cx="812800" cy="812800"/>
          </a:xfrm>
          <a:prstGeom prst="rect">
            <a:avLst/>
          </a:prstGeom>
        </p:spPr>
      </p:pic>
      <p:pic>
        <p:nvPicPr>
          <p:cNvPr id="6" name="Audio Recording 2020/10/01 10:10:44" descr="Audio Recording 2020/10/01 10:10:44">
            <a:hlinkClick r:id="" action="ppaction://media"/>
            <a:extLst>
              <a:ext uri="{FF2B5EF4-FFF2-40B4-BE49-F238E27FC236}">
                <a16:creationId xmlns:a16="http://schemas.microsoft.com/office/drawing/2014/main" id="{0A727853-DE12-FC40-AD36-952E53C587CE}"/>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5689600" y="3022600"/>
            <a:ext cx="812800" cy="812800"/>
          </a:xfrm>
          <a:prstGeom prst="rect">
            <a:avLst/>
          </a:prstGeom>
        </p:spPr>
      </p:pic>
      <p:pic>
        <p:nvPicPr>
          <p:cNvPr id="7" name="Audio Recording 2020/10/01 10:17:51" descr="Audio Recording 2020/10/01 10:17:51">
            <a:hlinkClick r:id="" action="ppaction://media"/>
            <a:extLst>
              <a:ext uri="{FF2B5EF4-FFF2-40B4-BE49-F238E27FC236}">
                <a16:creationId xmlns:a16="http://schemas.microsoft.com/office/drawing/2014/main" id="{F8DA2A62-2706-394A-A4D3-4AE6009B2419}"/>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5689600" y="3022600"/>
            <a:ext cx="812800" cy="812800"/>
          </a:xfrm>
          <a:prstGeom prst="rect">
            <a:avLst/>
          </a:prstGeom>
        </p:spPr>
      </p:pic>
      <p:pic>
        <p:nvPicPr>
          <p:cNvPr id="8" name="Audio Recording 2020/10/01 10:19:09" descr="Audio Recording 2020/10/01 10:19:09">
            <a:hlinkClick r:id="" action="ppaction://media"/>
            <a:extLst>
              <a:ext uri="{FF2B5EF4-FFF2-40B4-BE49-F238E27FC236}">
                <a16:creationId xmlns:a16="http://schemas.microsoft.com/office/drawing/2014/main" id="{4C764065-52BB-4741-900A-9B39430E920C}"/>
              </a:ext>
            </a:extLst>
          </p:cNvPr>
          <p:cNvPicPr>
            <a:picLocks noChangeAspect="1"/>
          </p:cNvPicPr>
          <p:nvPr>
            <a:audioFile r:link="rId10"/>
            <p:extLst>
              <p:ext uri="{DAA4B4D4-6D71-4841-9C94-3DE7FCFB9230}">
                <p14:media xmlns:p14="http://schemas.microsoft.com/office/powerpoint/2010/main" r:embed="rId9"/>
              </p:ext>
            </p:extLst>
          </p:nvPr>
        </p:nvPicPr>
        <p:blipFill>
          <a:blip r:embed="rId26"/>
          <a:stretch>
            <a:fillRect/>
          </a:stretch>
        </p:blipFill>
        <p:spPr>
          <a:xfrm>
            <a:off x="5689600" y="3022600"/>
            <a:ext cx="812800" cy="812800"/>
          </a:xfrm>
          <a:prstGeom prst="rect">
            <a:avLst/>
          </a:prstGeom>
        </p:spPr>
      </p:pic>
      <p:sp>
        <p:nvSpPr>
          <p:cNvPr id="9" name="テキスト ボックス 8">
            <a:extLst>
              <a:ext uri="{FF2B5EF4-FFF2-40B4-BE49-F238E27FC236}">
                <a16:creationId xmlns:a16="http://schemas.microsoft.com/office/drawing/2014/main" id="{CEDF5BC4-D7B6-5C4D-B9C3-8DEBB511738F}"/>
              </a:ext>
            </a:extLst>
          </p:cNvPr>
          <p:cNvSpPr txBox="1"/>
          <p:nvPr/>
        </p:nvSpPr>
        <p:spPr>
          <a:xfrm>
            <a:off x="10947652" y="6263640"/>
            <a:ext cx="543739" cy="523220"/>
          </a:xfrm>
          <a:prstGeom prst="rect">
            <a:avLst/>
          </a:prstGeom>
          <a:noFill/>
        </p:spPr>
        <p:txBody>
          <a:bodyPr wrap="none" rtlCol="0">
            <a:spAutoFit/>
          </a:bodyPr>
          <a:lstStyle/>
          <a:p>
            <a:r>
              <a:rPr kumimoji="1" lang="en-US" altLang="ja-JP" sz="2800" dirty="0">
                <a:solidFill>
                  <a:srgbClr val="FF0000"/>
                </a:solidFill>
                <a:latin typeface="MS PGothic" panose="020B0600070205080204" pitchFamily="34" charset="-128"/>
                <a:ea typeface="MS PGothic" panose="020B0600070205080204" pitchFamily="34" charset="-128"/>
              </a:rPr>
              <a:t>①</a:t>
            </a:r>
            <a:endParaRPr kumimoji="1" lang="ja-JP" altLang="en-US" sz="2800">
              <a:solidFill>
                <a:srgbClr val="FF0000"/>
              </a:solidFill>
              <a:latin typeface="MS PGothic" panose="020B0600070205080204" pitchFamily="34" charset="-128"/>
              <a:ea typeface="MS PGothic" panose="020B0600070205080204" pitchFamily="34" charset="-128"/>
            </a:endParaRPr>
          </a:p>
        </p:txBody>
      </p:sp>
      <p:sp>
        <p:nvSpPr>
          <p:cNvPr id="10" name="テキスト ボックス 9">
            <a:extLst>
              <a:ext uri="{FF2B5EF4-FFF2-40B4-BE49-F238E27FC236}">
                <a16:creationId xmlns:a16="http://schemas.microsoft.com/office/drawing/2014/main" id="{3E061EA4-8B08-0446-BCEE-D2E282994471}"/>
              </a:ext>
            </a:extLst>
          </p:cNvPr>
          <p:cNvSpPr txBox="1"/>
          <p:nvPr/>
        </p:nvSpPr>
        <p:spPr>
          <a:xfrm>
            <a:off x="10951893" y="643890"/>
            <a:ext cx="543739" cy="523220"/>
          </a:xfrm>
          <a:prstGeom prst="rect">
            <a:avLst/>
          </a:prstGeom>
          <a:noFill/>
        </p:spPr>
        <p:txBody>
          <a:bodyPr wrap="none" rtlCol="0">
            <a:spAutoFit/>
          </a:bodyPr>
          <a:lstStyle/>
          <a:p>
            <a:r>
              <a:rPr kumimoji="1" lang="ja-JP" altLang="en-US" sz="2800">
                <a:solidFill>
                  <a:srgbClr val="FF0000"/>
                </a:solidFill>
                <a:latin typeface="MS PGothic" panose="020B0600070205080204" pitchFamily="34" charset="-128"/>
                <a:ea typeface="MS PGothic" panose="020B0600070205080204" pitchFamily="34" charset="-128"/>
              </a:rPr>
              <a:t>②</a:t>
            </a:r>
          </a:p>
        </p:txBody>
      </p:sp>
      <p:sp>
        <p:nvSpPr>
          <p:cNvPr id="11" name="テキスト ボックス 10">
            <a:extLst>
              <a:ext uri="{FF2B5EF4-FFF2-40B4-BE49-F238E27FC236}">
                <a16:creationId xmlns:a16="http://schemas.microsoft.com/office/drawing/2014/main" id="{8F642E14-6582-8543-A94E-682F2C1C1999}"/>
              </a:ext>
            </a:extLst>
          </p:cNvPr>
          <p:cNvSpPr txBox="1"/>
          <p:nvPr/>
        </p:nvSpPr>
        <p:spPr>
          <a:xfrm>
            <a:off x="10947651" y="3453765"/>
            <a:ext cx="543739" cy="523220"/>
          </a:xfrm>
          <a:prstGeom prst="rect">
            <a:avLst/>
          </a:prstGeom>
          <a:noFill/>
        </p:spPr>
        <p:txBody>
          <a:bodyPr wrap="none" rtlCol="0">
            <a:spAutoFit/>
          </a:bodyPr>
          <a:lstStyle/>
          <a:p>
            <a:r>
              <a:rPr kumimoji="1" lang="ja-JP" altLang="en-US" sz="2800">
                <a:solidFill>
                  <a:srgbClr val="FF0000"/>
                </a:solidFill>
                <a:latin typeface="MS PGothic" panose="020B0600070205080204" pitchFamily="34" charset="-128"/>
                <a:ea typeface="MS PGothic" panose="020B0600070205080204" pitchFamily="34" charset="-128"/>
              </a:rPr>
              <a:t>③</a:t>
            </a:r>
          </a:p>
        </p:txBody>
      </p:sp>
      <p:pic>
        <p:nvPicPr>
          <p:cNvPr id="12" name="Audio Recording 2020/10/02 9:45:08" descr="Audio Recording 2020/10/02 9:45:08">
            <a:hlinkClick r:id="" action="ppaction://media"/>
            <a:extLst>
              <a:ext uri="{FF2B5EF4-FFF2-40B4-BE49-F238E27FC236}">
                <a16:creationId xmlns:a16="http://schemas.microsoft.com/office/drawing/2014/main" id="{82640B6A-CD44-8B4C-8025-690E570C2214}"/>
              </a:ext>
            </a:extLst>
          </p:cNvPr>
          <p:cNvPicPr>
            <a:picLocks noChangeAspect="1"/>
          </p:cNvPicPr>
          <p:nvPr>
            <a:audioFile r:link="rId12"/>
            <p:extLst>
              <p:ext uri="{DAA4B4D4-6D71-4841-9C94-3DE7FCFB9230}">
                <p14:media xmlns:p14="http://schemas.microsoft.com/office/powerpoint/2010/main" r:embed="rId11"/>
              </p:ext>
            </p:extLst>
          </p:nvPr>
        </p:nvPicPr>
        <p:blipFill>
          <a:blip r:embed="rId26"/>
          <a:stretch>
            <a:fillRect/>
          </a:stretch>
        </p:blipFill>
        <p:spPr>
          <a:xfrm>
            <a:off x="5689600" y="3022600"/>
            <a:ext cx="812800" cy="812800"/>
          </a:xfrm>
          <a:prstGeom prst="rect">
            <a:avLst/>
          </a:prstGeom>
        </p:spPr>
      </p:pic>
      <p:pic>
        <p:nvPicPr>
          <p:cNvPr id="13" name="Audio Recording 2020/10/02 9:46:11" descr="Audio Recording 2020/10/02 9:46:11">
            <a:hlinkClick r:id="" action="ppaction://media"/>
            <a:extLst>
              <a:ext uri="{FF2B5EF4-FFF2-40B4-BE49-F238E27FC236}">
                <a16:creationId xmlns:a16="http://schemas.microsoft.com/office/drawing/2014/main" id="{560AFA11-F48A-7A40-B7D6-C517D9DA561C}"/>
              </a:ext>
            </a:extLst>
          </p:cNvPr>
          <p:cNvPicPr>
            <a:picLocks noChangeAspect="1"/>
          </p:cNvPicPr>
          <p:nvPr>
            <a:audioFile r:link="rId14"/>
            <p:extLst>
              <p:ext uri="{DAA4B4D4-6D71-4841-9C94-3DE7FCFB9230}">
                <p14:media xmlns:p14="http://schemas.microsoft.com/office/powerpoint/2010/main" r:embed="rId13"/>
              </p:ext>
            </p:extLst>
          </p:nvPr>
        </p:nvPicPr>
        <p:blipFill>
          <a:blip r:embed="rId26"/>
          <a:stretch>
            <a:fillRect/>
          </a:stretch>
        </p:blipFill>
        <p:spPr>
          <a:xfrm>
            <a:off x="5689600" y="3022600"/>
            <a:ext cx="812800" cy="812800"/>
          </a:xfrm>
          <a:prstGeom prst="rect">
            <a:avLst/>
          </a:prstGeom>
        </p:spPr>
      </p:pic>
      <p:pic>
        <p:nvPicPr>
          <p:cNvPr id="14" name="Audio Recording 2020/10/02 9:46:57" descr="Audio Recording 2020/10/02 9:46:57">
            <a:hlinkClick r:id="" action="ppaction://media"/>
            <a:extLst>
              <a:ext uri="{FF2B5EF4-FFF2-40B4-BE49-F238E27FC236}">
                <a16:creationId xmlns:a16="http://schemas.microsoft.com/office/drawing/2014/main" id="{42B608CC-E4B1-C241-B265-AF9152DF9A3D}"/>
              </a:ext>
            </a:extLst>
          </p:cNvPr>
          <p:cNvPicPr>
            <a:picLocks noChangeAspect="1"/>
          </p:cNvPicPr>
          <p:nvPr>
            <a:audioFile r:link="rId16"/>
            <p:extLst>
              <p:ext uri="{DAA4B4D4-6D71-4841-9C94-3DE7FCFB9230}">
                <p14:media xmlns:p14="http://schemas.microsoft.com/office/powerpoint/2010/main" r:embed="rId15"/>
              </p:ext>
            </p:extLst>
          </p:nvPr>
        </p:nvPicPr>
        <p:blipFill>
          <a:blip r:embed="rId26"/>
          <a:stretch>
            <a:fillRect/>
          </a:stretch>
        </p:blipFill>
        <p:spPr>
          <a:xfrm>
            <a:off x="5689600" y="3022600"/>
            <a:ext cx="812800" cy="812800"/>
          </a:xfrm>
          <a:prstGeom prst="rect">
            <a:avLst/>
          </a:prstGeom>
        </p:spPr>
      </p:pic>
      <p:pic>
        <p:nvPicPr>
          <p:cNvPr id="16" name="Audio Recording 2020/10/02 9:48:35" descr="Audio Recording 2020/10/02 9:48:35">
            <a:hlinkClick r:id="" action="ppaction://media"/>
            <a:extLst>
              <a:ext uri="{FF2B5EF4-FFF2-40B4-BE49-F238E27FC236}">
                <a16:creationId xmlns:a16="http://schemas.microsoft.com/office/drawing/2014/main" id="{23D96141-5024-EB40-B69C-AE4AF032943C}"/>
              </a:ext>
            </a:extLst>
          </p:cNvPr>
          <p:cNvPicPr>
            <a:picLocks noChangeAspect="1"/>
          </p:cNvPicPr>
          <p:nvPr>
            <a:audioFile r:link="rId18"/>
            <p:extLst>
              <p:ext uri="{DAA4B4D4-6D71-4841-9C94-3DE7FCFB9230}">
                <p14:media xmlns:p14="http://schemas.microsoft.com/office/powerpoint/2010/main" r:embed="rId17"/>
              </p:ext>
            </p:extLst>
          </p:nvPr>
        </p:nvPicPr>
        <p:blipFill>
          <a:blip r:embed="rId26"/>
          <a:stretch>
            <a:fillRect/>
          </a:stretch>
        </p:blipFill>
        <p:spPr>
          <a:xfrm>
            <a:off x="5689600" y="3022600"/>
            <a:ext cx="812800" cy="812800"/>
          </a:xfrm>
          <a:prstGeom prst="rect">
            <a:avLst/>
          </a:prstGeom>
        </p:spPr>
      </p:pic>
      <p:pic>
        <p:nvPicPr>
          <p:cNvPr id="17" name="Audio Recording 2020/10/02 9:52:21" descr="Audio Recording 2020/10/02 9:52:21">
            <a:hlinkClick r:id="" action="ppaction://media"/>
            <a:extLst>
              <a:ext uri="{FF2B5EF4-FFF2-40B4-BE49-F238E27FC236}">
                <a16:creationId xmlns:a16="http://schemas.microsoft.com/office/drawing/2014/main" id="{CAFB07F1-9854-7C4F-93B9-25046E931AB0}"/>
              </a:ext>
            </a:extLst>
          </p:cNvPr>
          <p:cNvPicPr>
            <a:picLocks noChangeAspect="1"/>
          </p:cNvPicPr>
          <p:nvPr>
            <a:audioFile r:link="rId20"/>
            <p:extLst>
              <p:ext uri="{DAA4B4D4-6D71-4841-9C94-3DE7FCFB9230}">
                <p14:media xmlns:p14="http://schemas.microsoft.com/office/powerpoint/2010/main" r:embed="rId19"/>
              </p:ext>
            </p:extLst>
          </p:nvPr>
        </p:nvPicPr>
        <p:blipFill>
          <a:blip r:embed="rId26"/>
          <a:stretch>
            <a:fillRect/>
          </a:stretch>
        </p:blipFill>
        <p:spPr>
          <a:xfrm>
            <a:off x="5689600" y="3022600"/>
            <a:ext cx="812800" cy="812800"/>
          </a:xfrm>
          <a:prstGeom prst="rect">
            <a:avLst/>
          </a:prstGeom>
        </p:spPr>
      </p:pic>
      <p:pic>
        <p:nvPicPr>
          <p:cNvPr id="18" name="Audio Recording 2020/10/02 10:14:56" descr="Audio Recording 2020/10/02 10:14:56">
            <a:hlinkClick r:id="" action="ppaction://media"/>
            <a:extLst>
              <a:ext uri="{FF2B5EF4-FFF2-40B4-BE49-F238E27FC236}">
                <a16:creationId xmlns:a16="http://schemas.microsoft.com/office/drawing/2014/main" id="{06EB1087-80D1-DA47-9382-AF924E8C2AEE}"/>
              </a:ext>
            </a:extLst>
          </p:cNvPr>
          <p:cNvPicPr>
            <a:picLocks noChangeAspect="1"/>
          </p:cNvPicPr>
          <p:nvPr>
            <a:audioFile r:link="rId22"/>
            <p:extLst>
              <p:ext uri="{DAA4B4D4-6D71-4841-9C94-3DE7FCFB9230}">
                <p14:media xmlns:p14="http://schemas.microsoft.com/office/powerpoint/2010/main" r:embed="rId21"/>
              </p:ext>
            </p:extLst>
          </p:nvPr>
        </p:nvPicPr>
        <p:blipFill>
          <a:blip r:embed="rId26"/>
          <a:stretch>
            <a:fillRect/>
          </a:stretch>
        </p:blipFill>
        <p:spPr>
          <a:xfrm>
            <a:off x="10678590" y="1904037"/>
            <a:ext cx="812800" cy="812800"/>
          </a:xfrm>
          <a:prstGeom prst="rect">
            <a:avLst/>
          </a:prstGeom>
        </p:spPr>
      </p:pic>
    </p:spTree>
    <p:extLst>
      <p:ext uri="{BB962C8B-B14F-4D97-AF65-F5344CB8AC3E}">
        <p14:creationId xmlns:p14="http://schemas.microsoft.com/office/powerpoint/2010/main" val="4721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audio>
              <p:cMediaNode vol="80000">
                <p:cTn id="9" fill="hold" display="0">
                  <p:stCondLst>
                    <p:cond delay="indefinite"/>
                  </p:stCondLst>
                  <p:endCondLst>
                    <p:cond evt="onStopAudio" delay="0">
                      <p:tgtEl>
                        <p:sldTgt/>
                      </p:tgtEl>
                    </p:cond>
                  </p:endCondLst>
                </p:cTn>
                <p:tgtEl>
                  <p:spTgt spid="6"/>
                </p:tgtEl>
              </p:cMediaNode>
            </p:audio>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3"/>
                </p:tgtEl>
              </p:cMediaNode>
            </p:audio>
            <p:audio>
              <p:cMediaNode vol="80000">
                <p:cTn id="14" fill="hold" display="0">
                  <p:stCondLst>
                    <p:cond delay="indefinite"/>
                  </p:stCondLst>
                  <p:endCondLst>
                    <p:cond evt="onStopAudio" delay="0">
                      <p:tgtEl>
                        <p:sldTgt/>
                      </p:tgtEl>
                    </p:cond>
                  </p:endCondLst>
                </p:cTn>
                <p:tgtEl>
                  <p:spTgt spid="14"/>
                </p:tgtEl>
              </p:cMediaNode>
            </p:audio>
            <p:audio>
              <p:cMediaNode vol="80000">
                <p:cTn id="15" fill="hold" display="0">
                  <p:stCondLst>
                    <p:cond delay="indefinite"/>
                  </p:stCondLst>
                  <p:endCondLst>
                    <p:cond evt="onStopAudio" delay="0">
                      <p:tgtEl>
                        <p:sldTgt/>
                      </p:tgtEl>
                    </p:cond>
                  </p:endCondLst>
                </p:cTn>
                <p:tgtEl>
                  <p:spTgt spid="16"/>
                </p:tgtEl>
              </p:cMediaNode>
            </p:audio>
            <p:audio>
              <p:cMediaNode vol="80000">
                <p:cTn id="16" fill="hold" display="0">
                  <p:stCondLst>
                    <p:cond delay="indefinite"/>
                  </p:stCondLst>
                  <p:endCondLst>
                    <p:cond evt="onStopAudio" delay="0">
                      <p:tgtEl>
                        <p:sldTgt/>
                      </p:tgtEl>
                    </p:cond>
                  </p:endCondLst>
                </p:cTn>
                <p:tgtEl>
                  <p:spTgt spid="17"/>
                </p:tgtEl>
              </p:cMediaNode>
            </p:audio>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78711F6-898F-EB4A-96A8-410074582E81}"/>
              </a:ext>
            </a:extLst>
          </p:cNvPr>
          <p:cNvPicPr>
            <a:picLocks noChangeAspect="1"/>
          </p:cNvPicPr>
          <p:nvPr/>
        </p:nvPicPr>
        <p:blipFill>
          <a:blip r:embed="rId5"/>
          <a:stretch>
            <a:fillRect/>
          </a:stretch>
        </p:blipFill>
        <p:spPr>
          <a:xfrm>
            <a:off x="1383890" y="0"/>
            <a:ext cx="9424219" cy="6858000"/>
          </a:xfrm>
          <a:prstGeom prst="rect">
            <a:avLst/>
          </a:prstGeom>
        </p:spPr>
      </p:pic>
      <p:sp>
        <p:nvSpPr>
          <p:cNvPr id="3" name="正方形/長方形 2">
            <a:extLst>
              <a:ext uri="{FF2B5EF4-FFF2-40B4-BE49-F238E27FC236}">
                <a16:creationId xmlns:a16="http://schemas.microsoft.com/office/drawing/2014/main" id="{64E5112D-F73C-4740-B4D7-1C191F0CAD3A}"/>
              </a:ext>
            </a:extLst>
          </p:cNvPr>
          <p:cNvSpPr/>
          <p:nvPr/>
        </p:nvSpPr>
        <p:spPr bwMode="auto">
          <a:xfrm>
            <a:off x="1266696" y="486987"/>
            <a:ext cx="9756493" cy="90154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1800" b="1">
              <a:solidFill>
                <a:prstClr val="black"/>
              </a:solidFill>
              <a:latin typeface="Arial" charset="0"/>
              <a:ea typeface="ＭＳ Ｐゴシック" charset="-128"/>
              <a:cs typeface="ＭＳ Ｐゴシック" charset="-128"/>
            </a:endParaRPr>
          </a:p>
        </p:txBody>
      </p:sp>
      <p:sp>
        <p:nvSpPr>
          <p:cNvPr id="4" name="テキスト ボックス 3">
            <a:extLst>
              <a:ext uri="{FF2B5EF4-FFF2-40B4-BE49-F238E27FC236}">
                <a16:creationId xmlns:a16="http://schemas.microsoft.com/office/drawing/2014/main" id="{EC59D7EF-64AE-4D4D-AA23-F47A50D5AE3F}"/>
              </a:ext>
            </a:extLst>
          </p:cNvPr>
          <p:cNvSpPr txBox="1"/>
          <p:nvPr/>
        </p:nvSpPr>
        <p:spPr>
          <a:xfrm>
            <a:off x="1383889" y="1532371"/>
            <a:ext cx="9424219" cy="3477875"/>
          </a:xfrm>
          <a:prstGeom prst="rect">
            <a:avLst/>
          </a:prstGeom>
          <a:solidFill>
            <a:srgbClr val="FFFFFF">
              <a:alpha val="90000"/>
            </a:srgbClr>
          </a:solidFill>
          <a:ln w="28575" cmpd="sng">
            <a:solidFill>
              <a:srgbClr val="FF0000"/>
            </a:solidFill>
          </a:ln>
        </p:spPr>
        <p:txBody>
          <a:bodyPr wrap="square" rtlCol="0">
            <a:spAutoFit/>
          </a:bodyPr>
          <a:lstStyle/>
          <a:p>
            <a:pPr defTabSz="457200" eaLnBrk="1" fontAlgn="auto" hangingPunct="1">
              <a:spcBef>
                <a:spcPts val="0"/>
              </a:spcBef>
              <a:spcAft>
                <a:spcPts val="0"/>
              </a:spcAft>
            </a:pPr>
            <a:r>
              <a:rPr lang="ja-JP" altLang="en-US" sz="2800" dirty="0">
                <a:solidFill>
                  <a:prstClr val="black"/>
                </a:solidFill>
                <a:latin typeface="Calibri"/>
                <a:ea typeface="ＭＳ Ｐゴシック"/>
                <a:cs typeface="+mn-cs"/>
              </a:rPr>
              <a:t>第一種施設：学校・病院・児童福祉施設・行政機関等は、</a:t>
            </a:r>
            <a:endParaRPr lang="en-US" altLang="ja-JP" sz="2800" dirty="0">
              <a:solidFill>
                <a:prstClr val="black"/>
              </a:solidFill>
              <a:latin typeface="Calibri"/>
              <a:ea typeface="ＭＳ Ｐゴシック"/>
              <a:cs typeface="+mn-cs"/>
            </a:endParaRPr>
          </a:p>
          <a:p>
            <a:pPr defTabSz="457200" eaLnBrk="1" fontAlgn="auto" hangingPunct="1">
              <a:spcBef>
                <a:spcPts val="0"/>
              </a:spcBef>
              <a:spcAft>
                <a:spcPts val="0"/>
              </a:spcAft>
            </a:pPr>
            <a:r>
              <a:rPr lang="ja-JP" altLang="en-US" sz="2800" dirty="0">
                <a:solidFill>
                  <a:prstClr val="black"/>
                </a:solidFill>
                <a:latin typeface="Calibri"/>
                <a:ea typeface="ＭＳ Ｐゴシック"/>
                <a:cs typeface="+mn-cs"/>
              </a:rPr>
              <a:t>　　　　　　　　</a:t>
            </a:r>
            <a:r>
              <a:rPr lang="en-US" altLang="ja-JP" sz="2800" dirty="0">
                <a:solidFill>
                  <a:prstClr val="black"/>
                </a:solidFill>
                <a:latin typeface="Calibri"/>
                <a:ea typeface="ＭＳ Ｐゴシック"/>
                <a:cs typeface="+mn-cs"/>
              </a:rPr>
              <a:t> </a:t>
            </a:r>
            <a:r>
              <a:rPr lang="ja-JP" altLang="en-US" sz="2800" dirty="0">
                <a:solidFill>
                  <a:prstClr val="black"/>
                </a:solidFill>
                <a:latin typeface="Calibri"/>
                <a:ea typeface="ＭＳ Ｐゴシック"/>
                <a:cs typeface="+mn-cs"/>
              </a:rPr>
              <a:t>原則敷地内禁煙</a:t>
            </a:r>
            <a:endParaRPr lang="en-US" altLang="ja-JP" sz="2800" dirty="0">
              <a:solidFill>
                <a:prstClr val="black"/>
              </a:solidFill>
              <a:latin typeface="Calibri"/>
              <a:ea typeface="ＭＳ Ｐゴシック"/>
              <a:cs typeface="+mn-cs"/>
            </a:endParaRPr>
          </a:p>
          <a:p>
            <a:pPr defTabSz="457200" eaLnBrk="1" fontAlgn="auto" hangingPunct="1">
              <a:spcBef>
                <a:spcPts val="0"/>
              </a:spcBef>
              <a:spcAft>
                <a:spcPts val="0"/>
              </a:spcAft>
            </a:pPr>
            <a:r>
              <a:rPr lang="ja-JP" altLang="en-US" sz="2400" dirty="0">
                <a:solidFill>
                  <a:prstClr val="black"/>
                </a:solidFill>
                <a:latin typeface="Calibri"/>
                <a:ea typeface="ＭＳ Ｐゴシック"/>
                <a:cs typeface="+mn-cs"/>
              </a:rPr>
              <a:t>（屋外で受動喫煙防止措置が取られた場所に喫煙場所を設置可）</a:t>
            </a:r>
            <a:endParaRPr lang="en-US" altLang="ja-JP" sz="2800" dirty="0">
              <a:solidFill>
                <a:prstClr val="black"/>
              </a:solidFill>
              <a:latin typeface="Calibri"/>
              <a:ea typeface="ＭＳ Ｐゴシック"/>
              <a:cs typeface="+mn-cs"/>
            </a:endParaRPr>
          </a:p>
          <a:p>
            <a:pPr defTabSz="457200" eaLnBrk="1" fontAlgn="auto" hangingPunct="1">
              <a:spcBef>
                <a:spcPts val="0"/>
              </a:spcBef>
              <a:spcAft>
                <a:spcPts val="0"/>
              </a:spcAft>
            </a:pPr>
            <a:r>
              <a:rPr lang="en-US" altLang="ja-JP" sz="2800" dirty="0">
                <a:solidFill>
                  <a:prstClr val="black"/>
                </a:solidFill>
                <a:latin typeface="Calibri"/>
                <a:ea typeface="ＭＳ Ｐゴシック"/>
                <a:cs typeface="+mn-cs"/>
              </a:rPr>
              <a:t>2019</a:t>
            </a:r>
            <a:r>
              <a:rPr lang="ja-JP" altLang="en-US" sz="2800" dirty="0">
                <a:solidFill>
                  <a:prstClr val="black"/>
                </a:solidFill>
                <a:latin typeface="Calibri"/>
                <a:ea typeface="ＭＳ Ｐゴシック"/>
                <a:cs typeface="+mn-cs"/>
              </a:rPr>
              <a:t>年</a:t>
            </a:r>
            <a:r>
              <a:rPr lang="en-US" altLang="ja-JP" sz="2800" dirty="0">
                <a:solidFill>
                  <a:prstClr val="black"/>
                </a:solidFill>
                <a:latin typeface="Calibri"/>
                <a:ea typeface="ＭＳ Ｐゴシック"/>
                <a:cs typeface="+mn-cs"/>
              </a:rPr>
              <a:t>7</a:t>
            </a:r>
            <a:r>
              <a:rPr lang="ja-JP" altLang="en-US" sz="2800" dirty="0">
                <a:solidFill>
                  <a:prstClr val="black"/>
                </a:solidFill>
                <a:latin typeface="Calibri"/>
                <a:ea typeface="ＭＳ Ｐゴシック"/>
                <a:cs typeface="+mn-cs"/>
              </a:rPr>
              <a:t>月</a:t>
            </a:r>
            <a:r>
              <a:rPr lang="en-US" altLang="ja-JP" sz="2800" dirty="0">
                <a:solidFill>
                  <a:prstClr val="black"/>
                </a:solidFill>
                <a:latin typeface="Calibri"/>
                <a:ea typeface="ＭＳ Ｐゴシック"/>
                <a:cs typeface="+mn-cs"/>
              </a:rPr>
              <a:t>1</a:t>
            </a:r>
            <a:r>
              <a:rPr lang="ja-JP" altLang="en-US" sz="2800">
                <a:solidFill>
                  <a:prstClr val="black"/>
                </a:solidFill>
                <a:latin typeface="Calibri"/>
                <a:ea typeface="ＭＳ Ｐゴシック"/>
                <a:cs typeface="+mn-cs"/>
              </a:rPr>
              <a:t>日、施行</a:t>
            </a:r>
            <a:endParaRPr lang="en-US" altLang="ja-JP" sz="2800" dirty="0">
              <a:solidFill>
                <a:prstClr val="black"/>
              </a:solidFill>
              <a:latin typeface="Calibri"/>
              <a:ea typeface="ＭＳ Ｐゴシック"/>
              <a:cs typeface="+mn-cs"/>
            </a:endParaRPr>
          </a:p>
          <a:p>
            <a:pPr defTabSz="457200" eaLnBrk="1" fontAlgn="auto" hangingPunct="1">
              <a:spcBef>
                <a:spcPts val="0"/>
              </a:spcBef>
              <a:spcAft>
                <a:spcPts val="0"/>
              </a:spcAft>
            </a:pPr>
            <a:endParaRPr lang="en-US" altLang="ja-JP" sz="2800" dirty="0">
              <a:solidFill>
                <a:prstClr val="black"/>
              </a:solidFill>
              <a:latin typeface="Calibri"/>
              <a:ea typeface="ＭＳ Ｐゴシック"/>
              <a:cs typeface="+mn-cs"/>
            </a:endParaRPr>
          </a:p>
          <a:p>
            <a:pPr defTabSz="457200" eaLnBrk="1" fontAlgn="auto" hangingPunct="1">
              <a:spcBef>
                <a:spcPts val="0"/>
              </a:spcBef>
              <a:spcAft>
                <a:spcPts val="0"/>
              </a:spcAft>
            </a:pPr>
            <a:r>
              <a:rPr lang="ja-JP" altLang="ja-JP" sz="2800" dirty="0">
                <a:solidFill>
                  <a:prstClr val="black"/>
                </a:solidFill>
                <a:latin typeface="Calibri"/>
                <a:ea typeface="ＭＳ Ｐゴシック"/>
                <a:cs typeface="+mn-cs"/>
              </a:rPr>
              <a:t>　</a:t>
            </a:r>
            <a:r>
              <a:rPr lang="ja-JP" altLang="en-US" sz="2800" dirty="0">
                <a:solidFill>
                  <a:prstClr val="black"/>
                </a:solidFill>
                <a:latin typeface="Calibri"/>
                <a:ea typeface="ＭＳ Ｐゴシック"/>
                <a:cs typeface="+mn-cs"/>
              </a:rPr>
              <a:t>　病院：精神科、緩和ケア、</a:t>
            </a:r>
            <a:r>
              <a:rPr lang="ja-JP" altLang="en-US" sz="2800">
                <a:solidFill>
                  <a:prstClr val="black"/>
                </a:solidFill>
                <a:latin typeface="Calibri"/>
                <a:ea typeface="ＭＳ Ｐゴシック"/>
                <a:cs typeface="+mn-cs"/>
              </a:rPr>
              <a:t>長期療養型、</a:t>
            </a:r>
            <a:endParaRPr lang="en-US" altLang="ja-JP" sz="2800" dirty="0">
              <a:solidFill>
                <a:prstClr val="black"/>
              </a:solidFill>
              <a:latin typeface="Calibri"/>
              <a:ea typeface="ＭＳ Ｐゴシック"/>
              <a:cs typeface="+mn-cs"/>
            </a:endParaRPr>
          </a:p>
          <a:p>
            <a:pPr defTabSz="457200"/>
            <a:r>
              <a:rPr lang="ja-JP" altLang="ja-JP" sz="2800" dirty="0">
                <a:solidFill>
                  <a:prstClr val="black"/>
                </a:solidFill>
                <a:latin typeface="Calibri"/>
                <a:ea typeface="ＭＳ Ｐゴシック"/>
                <a:cs typeface="+mn-cs"/>
              </a:rPr>
              <a:t>　</a:t>
            </a:r>
            <a:r>
              <a:rPr lang="ja-JP" altLang="en-US" sz="2800" dirty="0">
                <a:solidFill>
                  <a:prstClr val="black"/>
                </a:solidFill>
                <a:latin typeface="Calibri"/>
                <a:ea typeface="ＭＳ Ｐゴシック"/>
                <a:cs typeface="+mn-cs"/>
              </a:rPr>
              <a:t>　歯科・歯科</a:t>
            </a:r>
            <a:r>
              <a:rPr lang="ja-JP" altLang="en-US" sz="2800">
                <a:solidFill>
                  <a:prstClr val="black"/>
                </a:solidFill>
                <a:latin typeface="Calibri"/>
                <a:ea typeface="ＭＳ Ｐゴシック"/>
                <a:cs typeface="+mn-cs"/>
              </a:rPr>
              <a:t>診療所も</a:t>
            </a:r>
            <a:r>
              <a:rPr lang="ja-JP" altLang="en-US" sz="2800">
                <a:solidFill>
                  <a:prstClr val="black"/>
                </a:solidFill>
                <a:latin typeface="Calibri"/>
                <a:ea typeface="ＭＳ Ｐゴシック"/>
              </a:rPr>
              <a:t>対象。</a:t>
            </a:r>
            <a:endParaRPr lang="en-US" altLang="ja-JP" sz="2800" dirty="0">
              <a:solidFill>
                <a:prstClr val="black"/>
              </a:solidFill>
              <a:latin typeface="Calibri"/>
              <a:ea typeface="ＭＳ Ｐゴシック"/>
              <a:cs typeface="+mn-cs"/>
            </a:endParaRPr>
          </a:p>
          <a:p>
            <a:pPr defTabSz="457200" eaLnBrk="1" fontAlgn="auto" hangingPunct="1">
              <a:spcBef>
                <a:spcPts val="0"/>
              </a:spcBef>
              <a:spcAft>
                <a:spcPts val="0"/>
              </a:spcAft>
            </a:pPr>
            <a:r>
              <a:rPr lang="ja-JP" altLang="ja-JP" sz="2800" dirty="0">
                <a:solidFill>
                  <a:prstClr val="black"/>
                </a:solidFill>
                <a:latin typeface="Calibri"/>
                <a:ea typeface="ＭＳ Ｐゴシック"/>
                <a:cs typeface="+mn-cs"/>
              </a:rPr>
              <a:t>　</a:t>
            </a:r>
            <a:r>
              <a:rPr lang="ja-JP" altLang="en-US" sz="2800" dirty="0">
                <a:solidFill>
                  <a:prstClr val="black"/>
                </a:solidFill>
                <a:latin typeface="Calibri"/>
                <a:ea typeface="ＭＳ Ｐゴシック"/>
                <a:cs typeface="+mn-cs"/>
              </a:rPr>
              <a:t>　</a:t>
            </a:r>
            <a:r>
              <a:rPr lang="ja-JP" altLang="en-US" sz="2800">
                <a:solidFill>
                  <a:prstClr val="black"/>
                </a:solidFill>
                <a:latin typeface="Calibri"/>
                <a:ea typeface="ＭＳ Ｐゴシック"/>
                <a:cs typeface="+mn-cs"/>
              </a:rPr>
              <a:t>居住部分以外はすべて対象</a:t>
            </a:r>
            <a:endParaRPr lang="ja-JP" altLang="en-US" sz="2800" dirty="0">
              <a:solidFill>
                <a:prstClr val="black"/>
              </a:solidFill>
              <a:latin typeface="Calibri"/>
              <a:ea typeface="ＭＳ Ｐゴシック"/>
              <a:cs typeface="+mn-cs"/>
            </a:endParaRPr>
          </a:p>
        </p:txBody>
      </p:sp>
      <p:sp>
        <p:nvSpPr>
          <p:cNvPr id="5" name="テキスト ボックス 4">
            <a:extLst>
              <a:ext uri="{FF2B5EF4-FFF2-40B4-BE49-F238E27FC236}">
                <a16:creationId xmlns:a16="http://schemas.microsoft.com/office/drawing/2014/main" id="{08FFF2CE-1659-2B4D-A6A1-B99A4C8C997D}"/>
              </a:ext>
            </a:extLst>
          </p:cNvPr>
          <p:cNvSpPr txBox="1"/>
          <p:nvPr/>
        </p:nvSpPr>
        <p:spPr>
          <a:xfrm>
            <a:off x="3227970" y="50800"/>
            <a:ext cx="6341399" cy="388800"/>
          </a:xfrm>
          <a:prstGeom prst="rect">
            <a:avLst/>
          </a:prstGeom>
          <a:solidFill>
            <a:srgbClr val="00154D"/>
          </a:solidFill>
        </p:spPr>
        <p:txBody>
          <a:bodyPr wrap="none" rtlCol="0">
            <a:spAutoFit/>
          </a:bodyPr>
          <a:lstStyle/>
          <a:p>
            <a:r>
              <a:rPr kumimoji="1" lang="ja-JP" altLang="en-US" dirty="0">
                <a:solidFill>
                  <a:schemeClr val="bg1"/>
                </a:solidFill>
                <a:latin typeface="ＭＳ Ｐゴシック"/>
                <a:ea typeface="ＭＳ Ｐゴシック"/>
                <a:cs typeface="ＭＳ Ｐゴシック"/>
              </a:rPr>
              <a:t>改正健康増進法の体系（</a:t>
            </a:r>
            <a:r>
              <a:rPr kumimoji="1" lang="en-US" altLang="ja-JP" dirty="0">
                <a:solidFill>
                  <a:schemeClr val="bg1"/>
                </a:solidFill>
                <a:latin typeface="ＭＳ Ｐゴシック"/>
                <a:ea typeface="ＭＳ Ｐゴシック"/>
                <a:cs typeface="ＭＳ Ｐゴシック"/>
              </a:rPr>
              <a:t>2018</a:t>
            </a:r>
            <a:r>
              <a:rPr kumimoji="1" lang="ja-JP" altLang="en-US" dirty="0">
                <a:solidFill>
                  <a:schemeClr val="bg1"/>
                </a:solidFill>
                <a:latin typeface="ＭＳ Ｐゴシック"/>
                <a:ea typeface="ＭＳ Ｐゴシック"/>
                <a:cs typeface="ＭＳ Ｐゴシック"/>
              </a:rPr>
              <a:t>年</a:t>
            </a:r>
            <a:r>
              <a:rPr kumimoji="1" lang="en-US" altLang="ja-JP" dirty="0">
                <a:solidFill>
                  <a:schemeClr val="bg1"/>
                </a:solidFill>
                <a:latin typeface="ＭＳ Ｐゴシック"/>
                <a:ea typeface="ＭＳ Ｐゴシック"/>
                <a:cs typeface="ＭＳ Ｐゴシック"/>
              </a:rPr>
              <a:t>7</a:t>
            </a:r>
            <a:r>
              <a:rPr kumimoji="1" lang="ja-JP" altLang="en-US" dirty="0">
                <a:solidFill>
                  <a:schemeClr val="bg1"/>
                </a:solidFill>
                <a:latin typeface="ＭＳ Ｐゴシック"/>
                <a:ea typeface="ＭＳ Ｐゴシック"/>
                <a:cs typeface="ＭＳ Ｐゴシック"/>
              </a:rPr>
              <a:t>月</a:t>
            </a:r>
            <a:r>
              <a:rPr kumimoji="1" lang="en-US" altLang="ja-JP" dirty="0">
                <a:solidFill>
                  <a:schemeClr val="bg1"/>
                </a:solidFill>
                <a:latin typeface="ＭＳ Ｐゴシック"/>
                <a:ea typeface="ＭＳ Ｐゴシック"/>
                <a:cs typeface="ＭＳ Ｐゴシック"/>
              </a:rPr>
              <a:t>25</a:t>
            </a:r>
            <a:r>
              <a:rPr kumimoji="1" lang="ja-JP" altLang="en-US" dirty="0">
                <a:solidFill>
                  <a:schemeClr val="bg1"/>
                </a:solidFill>
                <a:latin typeface="ＭＳ Ｐゴシック"/>
                <a:ea typeface="ＭＳ Ｐゴシック"/>
                <a:cs typeface="ＭＳ Ｐゴシック"/>
              </a:rPr>
              <a:t>日公布）</a:t>
            </a:r>
          </a:p>
        </p:txBody>
      </p:sp>
      <p:pic>
        <p:nvPicPr>
          <p:cNvPr id="6" name="Audio Recording 2020/10/01 10:11:03" descr="Audio Recording 2020/10/01 10:11:03">
            <a:hlinkClick r:id="" action="ppaction://media"/>
            <a:extLst>
              <a:ext uri="{FF2B5EF4-FFF2-40B4-BE49-F238E27FC236}">
                <a16:creationId xmlns:a16="http://schemas.microsoft.com/office/drawing/2014/main" id="{E00266F3-8460-E64B-8EFD-9123A4DC0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7385" y="2458508"/>
            <a:ext cx="812800" cy="812800"/>
          </a:xfrm>
          <a:prstGeom prst="rect">
            <a:avLst/>
          </a:prstGeom>
        </p:spPr>
      </p:pic>
    </p:spTree>
    <p:extLst>
      <p:ext uri="{BB962C8B-B14F-4D97-AF65-F5344CB8AC3E}">
        <p14:creationId xmlns:p14="http://schemas.microsoft.com/office/powerpoint/2010/main" val="88469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9F3E98C-47E8-6B42-9E99-169E51E94E96}"/>
              </a:ext>
            </a:extLst>
          </p:cNvPr>
          <p:cNvPicPr>
            <a:picLocks noChangeAspect="1"/>
          </p:cNvPicPr>
          <p:nvPr/>
        </p:nvPicPr>
        <p:blipFill>
          <a:blip r:embed="rId9"/>
          <a:stretch>
            <a:fillRect/>
          </a:stretch>
        </p:blipFill>
        <p:spPr>
          <a:xfrm>
            <a:off x="787945" y="447372"/>
            <a:ext cx="10235571" cy="5721684"/>
          </a:xfrm>
          <a:prstGeom prst="rect">
            <a:avLst/>
          </a:prstGeom>
          <a:ln>
            <a:solidFill>
              <a:schemeClr val="tx1"/>
            </a:solidFill>
          </a:ln>
        </p:spPr>
      </p:pic>
      <p:cxnSp>
        <p:nvCxnSpPr>
          <p:cNvPr id="3" name="直線コネクタ 2">
            <a:extLst>
              <a:ext uri="{FF2B5EF4-FFF2-40B4-BE49-F238E27FC236}">
                <a16:creationId xmlns:a16="http://schemas.microsoft.com/office/drawing/2014/main" id="{EDD97101-4BC2-794C-92F5-02CEE3B1E7E6}"/>
              </a:ext>
            </a:extLst>
          </p:cNvPr>
          <p:cNvCxnSpPr/>
          <p:nvPr/>
        </p:nvCxnSpPr>
        <p:spPr>
          <a:xfrm>
            <a:off x="1295940" y="5202519"/>
            <a:ext cx="9423401"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 name="直線コネクタ 3">
            <a:extLst>
              <a:ext uri="{FF2B5EF4-FFF2-40B4-BE49-F238E27FC236}">
                <a16:creationId xmlns:a16="http://schemas.microsoft.com/office/drawing/2014/main" id="{8D7A0DF4-5414-8748-A016-F5DDFDE019C1}"/>
              </a:ext>
            </a:extLst>
          </p:cNvPr>
          <p:cNvCxnSpPr/>
          <p:nvPr/>
        </p:nvCxnSpPr>
        <p:spPr>
          <a:xfrm>
            <a:off x="1080041" y="5621619"/>
            <a:ext cx="963930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F2A4C234-9007-F246-82BD-EA5DEF1A7677}"/>
              </a:ext>
            </a:extLst>
          </p:cNvPr>
          <p:cNvCxnSpPr/>
          <p:nvPr/>
        </p:nvCxnSpPr>
        <p:spPr>
          <a:xfrm>
            <a:off x="1080041" y="6078819"/>
            <a:ext cx="481330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60644F3A-213D-4A41-9818-E3D8FD25CF50}"/>
              </a:ext>
            </a:extLst>
          </p:cNvPr>
          <p:cNvSpPr txBox="1"/>
          <p:nvPr/>
        </p:nvSpPr>
        <p:spPr>
          <a:xfrm>
            <a:off x="2938687" y="1557622"/>
            <a:ext cx="5724644" cy="646331"/>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prstClr val="black"/>
                </a:solidFill>
                <a:effectLst/>
                <a:uLnTx/>
                <a:uFillTx/>
                <a:latin typeface="Calibri"/>
                <a:ea typeface="ＭＳ Ｐゴシック"/>
                <a:cs typeface="+mn-cs"/>
                <a:sym typeface="Calibri"/>
              </a:rPr>
              <a:t>長崎大学禁煙実践基本方針</a:t>
            </a:r>
          </a:p>
        </p:txBody>
      </p:sp>
      <p:sp>
        <p:nvSpPr>
          <p:cNvPr id="7" name="テキスト ボックス 6">
            <a:extLst>
              <a:ext uri="{FF2B5EF4-FFF2-40B4-BE49-F238E27FC236}">
                <a16:creationId xmlns:a16="http://schemas.microsoft.com/office/drawing/2014/main" id="{CDA8C726-54A3-5D4E-BD24-E2AE1A758868}"/>
              </a:ext>
            </a:extLst>
          </p:cNvPr>
          <p:cNvSpPr txBox="1"/>
          <p:nvPr/>
        </p:nvSpPr>
        <p:spPr>
          <a:xfrm>
            <a:off x="7637705" y="879420"/>
            <a:ext cx="3308919" cy="461665"/>
          </a:xfrm>
          <a:prstGeom prst="rect">
            <a:avLst/>
          </a:prstGeom>
          <a:solidFill>
            <a:srgbClr val="FFFFFF"/>
          </a:solid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1" lang="ja-JP" altLang="en-US" sz="2400" b="0" i="0" u="none" strike="noStrike" kern="0" cap="none" spc="0" normalizeH="0" baseline="0" noProof="0">
                <a:ln>
                  <a:noFill/>
                </a:ln>
                <a:solidFill>
                  <a:srgbClr val="000000"/>
                </a:solidFill>
                <a:effectLst/>
                <a:uLnTx/>
                <a:uFillTx/>
                <a:latin typeface="Calibri"/>
                <a:cs typeface="Calibri"/>
                <a:sym typeface="Calibri"/>
              </a:rPr>
              <a:t>平成</a:t>
            </a:r>
            <a:r>
              <a:rPr kumimoji="1" lang="en-US" altLang="ja-JP" sz="2400" b="0" i="0" u="none" strike="noStrike" kern="0" cap="none" spc="0" normalizeH="0" baseline="0" noProof="0" dirty="0">
                <a:ln>
                  <a:noFill/>
                </a:ln>
                <a:solidFill>
                  <a:srgbClr val="000000"/>
                </a:solidFill>
                <a:effectLst/>
                <a:uLnTx/>
                <a:uFillTx/>
                <a:latin typeface="Calibri"/>
                <a:cs typeface="Calibri"/>
                <a:sym typeface="Calibri"/>
              </a:rPr>
              <a:t>30(2018)</a:t>
            </a:r>
            <a:r>
              <a:rPr kumimoji="1" lang="ja-JP" altLang="en-US" sz="2400" b="0" i="0" u="none" strike="noStrike" kern="0" cap="none" spc="0" normalizeH="0" baseline="0" noProof="0">
                <a:ln>
                  <a:noFill/>
                </a:ln>
                <a:solidFill>
                  <a:srgbClr val="000000"/>
                </a:solidFill>
                <a:effectLst/>
                <a:uLnTx/>
                <a:uFillTx/>
                <a:latin typeface="Calibri"/>
                <a:cs typeface="Calibri"/>
                <a:sym typeface="Calibri"/>
              </a:rPr>
              <a:t>年</a:t>
            </a:r>
            <a:r>
              <a:rPr kumimoji="1" lang="en-US" altLang="ja-JP" sz="2400" b="0" i="0" u="none" strike="noStrike" kern="0" cap="none" spc="0" normalizeH="0" baseline="0" noProof="0" dirty="0">
                <a:ln>
                  <a:noFill/>
                </a:ln>
                <a:solidFill>
                  <a:srgbClr val="000000"/>
                </a:solidFill>
                <a:effectLst/>
                <a:uLnTx/>
                <a:uFillTx/>
                <a:latin typeface="Calibri"/>
                <a:cs typeface="Calibri"/>
                <a:sym typeface="Calibri"/>
              </a:rPr>
              <a:t>11</a:t>
            </a:r>
            <a:r>
              <a:rPr kumimoji="1" lang="ja-JP" altLang="en-US" sz="2400" b="0" i="0" u="none" strike="noStrike" kern="0" cap="none" spc="0" normalizeH="0" baseline="0" noProof="0" dirty="0">
                <a:ln>
                  <a:noFill/>
                </a:ln>
                <a:solidFill>
                  <a:srgbClr val="000000"/>
                </a:solidFill>
                <a:effectLst/>
                <a:uLnTx/>
                <a:uFillTx/>
                <a:latin typeface="Calibri"/>
                <a:cs typeface="Calibri"/>
                <a:sym typeface="Calibri"/>
              </a:rPr>
              <a:t>月</a:t>
            </a:r>
            <a:r>
              <a:rPr kumimoji="1" lang="en-US" altLang="ja-JP" sz="2400" b="0" i="0" u="none" strike="noStrike" kern="0" cap="none" spc="0" normalizeH="0" baseline="0" noProof="0" dirty="0">
                <a:ln>
                  <a:noFill/>
                </a:ln>
                <a:solidFill>
                  <a:srgbClr val="000000"/>
                </a:solidFill>
                <a:effectLst/>
                <a:uLnTx/>
                <a:uFillTx/>
                <a:latin typeface="Calibri"/>
                <a:cs typeface="Calibri"/>
                <a:sym typeface="Calibri"/>
              </a:rPr>
              <a:t>6</a:t>
            </a:r>
            <a:r>
              <a:rPr kumimoji="1" lang="ja-JP" altLang="en-US" sz="2400" b="0" i="0" u="none" strike="noStrike" kern="0" cap="none" spc="0" normalizeH="0" baseline="0" noProof="0" dirty="0">
                <a:ln>
                  <a:noFill/>
                </a:ln>
                <a:solidFill>
                  <a:srgbClr val="000000"/>
                </a:solidFill>
                <a:effectLst/>
                <a:uLnTx/>
                <a:uFillTx/>
                <a:latin typeface="Calibri"/>
                <a:cs typeface="Calibri"/>
                <a:sym typeface="Calibri"/>
              </a:rPr>
              <a:t>日</a:t>
            </a:r>
          </a:p>
        </p:txBody>
      </p:sp>
      <p:pic>
        <p:nvPicPr>
          <p:cNvPr id="8" name="Audio Recording 2020/10/01 10:11:30" descr="Audio Recording 2020/10/01 10:11:30">
            <a:hlinkClick r:id="" action="ppaction://media"/>
            <a:extLst>
              <a:ext uri="{FF2B5EF4-FFF2-40B4-BE49-F238E27FC236}">
                <a16:creationId xmlns:a16="http://schemas.microsoft.com/office/drawing/2014/main" id="{6630DFAE-0EDD-8240-81A6-A225258E30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022600"/>
            <a:ext cx="812800" cy="812800"/>
          </a:xfrm>
          <a:prstGeom prst="rect">
            <a:avLst/>
          </a:prstGeom>
        </p:spPr>
      </p:pic>
      <p:pic>
        <p:nvPicPr>
          <p:cNvPr id="9" name="Audio Recording 2020/10/02 10:18:16" descr="Audio Recording 2020/10/02 10:18:16">
            <a:hlinkClick r:id="" action="ppaction://media"/>
            <a:extLst>
              <a:ext uri="{FF2B5EF4-FFF2-40B4-BE49-F238E27FC236}">
                <a16:creationId xmlns:a16="http://schemas.microsoft.com/office/drawing/2014/main" id="{AD1DE302-F987-AA46-BCC6-632C5DCAD8B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9600" y="3022600"/>
            <a:ext cx="812800" cy="812800"/>
          </a:xfrm>
          <a:prstGeom prst="rect">
            <a:avLst/>
          </a:prstGeom>
        </p:spPr>
      </p:pic>
      <p:pic>
        <p:nvPicPr>
          <p:cNvPr id="10" name="Audio Recording 2020/10/02 10:21:07" descr="Audio Recording 2020/10/02 10:21:07">
            <a:hlinkClick r:id="" action="ppaction://media"/>
            <a:extLst>
              <a:ext uri="{FF2B5EF4-FFF2-40B4-BE49-F238E27FC236}">
                <a16:creationId xmlns:a16="http://schemas.microsoft.com/office/drawing/2014/main" id="{5E7FFEF6-5C34-C149-8D73-2E39088E0D45}"/>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164277" y="1116833"/>
            <a:ext cx="812800" cy="812800"/>
          </a:xfrm>
          <a:prstGeom prst="rect">
            <a:avLst/>
          </a:prstGeom>
        </p:spPr>
      </p:pic>
      <p:cxnSp>
        <p:nvCxnSpPr>
          <p:cNvPr id="11" name="直線コネクタ 10">
            <a:extLst>
              <a:ext uri="{FF2B5EF4-FFF2-40B4-BE49-F238E27FC236}">
                <a16:creationId xmlns:a16="http://schemas.microsoft.com/office/drawing/2014/main" id="{80F5905B-D275-DB4D-9E5F-0AA2804A3595}"/>
              </a:ext>
            </a:extLst>
          </p:cNvPr>
          <p:cNvCxnSpPr>
            <a:cxnSpLocks/>
          </p:cNvCxnSpPr>
          <p:nvPr/>
        </p:nvCxnSpPr>
        <p:spPr>
          <a:xfrm>
            <a:off x="6295292" y="2901865"/>
            <a:ext cx="4064541"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82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audio>
              <p:cMediaNode vol="80000">
                <p:cTn id="8" fill="hold" display="0">
                  <p:stCondLst>
                    <p:cond delay="indefinite"/>
                  </p:stCondLst>
                  <p:endCondLst>
                    <p:cond evt="onStopAudio" delay="0">
                      <p:tgtEl>
                        <p:sldTgt/>
                      </p:tgtEl>
                    </p:cond>
                  </p:endCondLst>
                </p:cTn>
                <p:tgtEl>
                  <p:spTgt spid="9"/>
                </p:tgtEl>
              </p:cMediaNode>
            </p:audio>
            <p:audio>
              <p:cMediaNode vol="80000">
                <p:cTn id="9"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E600510-00CE-EE4E-B4ED-DFBEBC3F9F8F}"/>
              </a:ext>
            </a:extLst>
          </p:cNvPr>
          <p:cNvPicPr>
            <a:picLocks noChangeAspect="1"/>
          </p:cNvPicPr>
          <p:nvPr/>
        </p:nvPicPr>
        <p:blipFill>
          <a:blip r:embed="rId7"/>
          <a:stretch>
            <a:fillRect/>
          </a:stretch>
        </p:blipFill>
        <p:spPr>
          <a:xfrm>
            <a:off x="1030523" y="480892"/>
            <a:ext cx="10130954" cy="5896215"/>
          </a:xfrm>
          <a:prstGeom prst="rect">
            <a:avLst/>
          </a:prstGeom>
          <a:ln>
            <a:solidFill>
              <a:srgbClr val="000000"/>
            </a:solidFill>
          </a:ln>
        </p:spPr>
      </p:pic>
      <p:cxnSp>
        <p:nvCxnSpPr>
          <p:cNvPr id="3" name="直線コネクタ 2">
            <a:extLst>
              <a:ext uri="{FF2B5EF4-FFF2-40B4-BE49-F238E27FC236}">
                <a16:creationId xmlns:a16="http://schemas.microsoft.com/office/drawing/2014/main" id="{E514B4C9-FBFB-D54B-8CA3-86F34E4F7BA8}"/>
              </a:ext>
            </a:extLst>
          </p:cNvPr>
          <p:cNvCxnSpPr/>
          <p:nvPr/>
        </p:nvCxnSpPr>
        <p:spPr>
          <a:xfrm>
            <a:off x="1623368" y="2368263"/>
            <a:ext cx="9307636" cy="3572"/>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68E4660D-5E17-0948-92B4-448CFD13D8DC}"/>
              </a:ext>
            </a:extLst>
          </p:cNvPr>
          <p:cNvSpPr txBox="1"/>
          <p:nvPr/>
        </p:nvSpPr>
        <p:spPr>
          <a:xfrm>
            <a:off x="2362052" y="2507139"/>
            <a:ext cx="7080785" cy="584776"/>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rPr>
              <a:t>敷地内の車内</a:t>
            </a:r>
            <a:r>
              <a:rPr kumimoji="0" lang="ja-JP" altLang="en-US"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rPr>
              <a:t>＆</a:t>
            </a:r>
            <a:r>
              <a:rPr kumimoji="1" lang="ja-JP" altLang="en-US"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rPr>
              <a:t>敷地周辺の喫煙も禁止</a:t>
            </a:r>
          </a:p>
        </p:txBody>
      </p:sp>
      <p:pic>
        <p:nvPicPr>
          <p:cNvPr id="5" name="Audio Recording 2020/10/01 10:11:49" descr="Audio Recording 2020/10/01 10:11:49">
            <a:hlinkClick r:id="" action="ppaction://media"/>
            <a:extLst>
              <a:ext uri="{FF2B5EF4-FFF2-40B4-BE49-F238E27FC236}">
                <a16:creationId xmlns:a16="http://schemas.microsoft.com/office/drawing/2014/main" id="{256929DA-38D5-6B40-A6CF-8CB02A95BE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pic>
        <p:nvPicPr>
          <p:cNvPr id="6" name="Audio Recording 2020/10/01 10:21:27" descr="Audio Recording 2020/10/01 10:21:27">
            <a:hlinkClick r:id="" action="ppaction://media"/>
            <a:extLst>
              <a:ext uri="{FF2B5EF4-FFF2-40B4-BE49-F238E27FC236}">
                <a16:creationId xmlns:a16="http://schemas.microsoft.com/office/drawing/2014/main" id="{5C8DC419-E358-7043-9973-6E46C4C3F5C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792677" y="611778"/>
            <a:ext cx="812800" cy="812800"/>
          </a:xfrm>
          <a:prstGeom prst="rect">
            <a:avLst/>
          </a:prstGeom>
        </p:spPr>
      </p:pic>
    </p:spTree>
    <p:extLst>
      <p:ext uri="{BB962C8B-B14F-4D97-AF65-F5344CB8AC3E}">
        <p14:creationId xmlns:p14="http://schemas.microsoft.com/office/powerpoint/2010/main" val="324086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audio>
              <p:cMediaNode vol="80000">
                <p:cTn id="8"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773C212-EE6F-324D-8BFC-2FCDAC9A7469}"/>
              </a:ext>
            </a:extLst>
          </p:cNvPr>
          <p:cNvPicPr>
            <a:picLocks noChangeAspect="1"/>
          </p:cNvPicPr>
          <p:nvPr/>
        </p:nvPicPr>
        <p:blipFill>
          <a:blip r:embed="rId5"/>
          <a:stretch>
            <a:fillRect/>
          </a:stretch>
        </p:blipFill>
        <p:spPr>
          <a:xfrm>
            <a:off x="945954" y="473771"/>
            <a:ext cx="9998323" cy="4729207"/>
          </a:xfrm>
          <a:prstGeom prst="rect">
            <a:avLst/>
          </a:prstGeom>
          <a:ln>
            <a:solidFill>
              <a:srgbClr val="000000"/>
            </a:solidFill>
          </a:ln>
        </p:spPr>
      </p:pic>
      <p:sp>
        <p:nvSpPr>
          <p:cNvPr id="3" name="テキスト ボックス 2">
            <a:extLst>
              <a:ext uri="{FF2B5EF4-FFF2-40B4-BE49-F238E27FC236}">
                <a16:creationId xmlns:a16="http://schemas.microsoft.com/office/drawing/2014/main" id="{9A7B908D-3503-2345-B885-0AD95A18B5C3}"/>
              </a:ext>
            </a:extLst>
          </p:cNvPr>
          <p:cNvSpPr txBox="1"/>
          <p:nvPr/>
        </p:nvSpPr>
        <p:spPr>
          <a:xfrm>
            <a:off x="1207039" y="5322389"/>
            <a:ext cx="932959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prstClr val="black"/>
                </a:solidFill>
                <a:effectLst/>
                <a:uLnTx/>
                <a:uFillTx/>
                <a:latin typeface="Calibri"/>
                <a:ea typeface="ＭＳ Ｐゴシック"/>
                <a:cs typeface="+mn-cs"/>
                <a:sym typeface="Calibri"/>
              </a:rPr>
              <a:t>持っているから吸いたくなる。</a:t>
            </a:r>
            <a:endParaRPr kumimoji="0" lang="en-US" altLang="ja-JP" sz="3600" b="0" i="0" u="none" strike="noStrike" kern="0" cap="none" spc="0" normalizeH="0" baseline="0" noProof="0" dirty="0">
              <a:ln>
                <a:noFill/>
              </a:ln>
              <a:solidFill>
                <a:prstClr val="black"/>
              </a:solidFill>
              <a:effectLst/>
              <a:uLnTx/>
              <a:uFillTx/>
              <a:latin typeface="Calibri"/>
              <a:ea typeface="ＭＳ Ｐゴシック"/>
              <a:cs typeface="+mn-cs"/>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prstClr val="black"/>
                </a:solidFill>
                <a:effectLst/>
                <a:uLnTx/>
                <a:uFillTx/>
                <a:latin typeface="Calibri"/>
                <a:ea typeface="ＭＳ Ｐゴシック"/>
                <a:cs typeface="+mn-cs"/>
                <a:sym typeface="Calibri"/>
              </a:rPr>
              <a:t>持ってこなければ、帰宅まで我慢</a:t>
            </a:r>
            <a:r>
              <a:rPr kumimoji="0" lang="en-US" altLang="ja-JP" sz="3600" b="0" i="0" u="none" strike="noStrike" kern="0" cap="none" spc="0" normalizeH="0" baseline="0" noProof="0" dirty="0">
                <a:ln>
                  <a:noFill/>
                </a:ln>
                <a:solidFill>
                  <a:prstClr val="black"/>
                </a:solidFill>
                <a:effectLst/>
                <a:uLnTx/>
                <a:uFillTx/>
                <a:latin typeface="Calibri"/>
                <a:ea typeface="ＭＳ Ｐゴシック"/>
                <a:cs typeface="+mn-cs"/>
                <a:sym typeface="Calibri"/>
              </a:rPr>
              <a:t>⇒</a:t>
            </a:r>
            <a:r>
              <a:rPr kumimoji="0" lang="ja-JP" altLang="en-US" sz="3600" b="0" i="0" u="none" strike="noStrike" kern="0" cap="none" spc="0" normalizeH="0" baseline="0" noProof="0" dirty="0">
                <a:ln>
                  <a:noFill/>
                </a:ln>
                <a:solidFill>
                  <a:prstClr val="black"/>
                </a:solidFill>
                <a:effectLst/>
                <a:uLnTx/>
                <a:uFillTx/>
                <a:latin typeface="Calibri"/>
                <a:ea typeface="ＭＳ Ｐゴシック"/>
                <a:cs typeface="+mn-cs"/>
                <a:sym typeface="Calibri"/>
              </a:rPr>
              <a:t>禁煙企図へ</a:t>
            </a:r>
          </a:p>
        </p:txBody>
      </p:sp>
      <p:cxnSp>
        <p:nvCxnSpPr>
          <p:cNvPr id="4" name="直線コネクタ 3">
            <a:extLst>
              <a:ext uri="{FF2B5EF4-FFF2-40B4-BE49-F238E27FC236}">
                <a16:creationId xmlns:a16="http://schemas.microsoft.com/office/drawing/2014/main" id="{40762965-6F42-C54E-B8A9-502FF8C34F1B}"/>
              </a:ext>
            </a:extLst>
          </p:cNvPr>
          <p:cNvCxnSpPr/>
          <p:nvPr/>
        </p:nvCxnSpPr>
        <p:spPr>
          <a:xfrm>
            <a:off x="1466944" y="1401033"/>
            <a:ext cx="9289032"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5FC307F5-58D2-2547-8737-D73420328236}"/>
              </a:ext>
            </a:extLst>
          </p:cNvPr>
          <p:cNvCxnSpPr/>
          <p:nvPr/>
        </p:nvCxnSpPr>
        <p:spPr>
          <a:xfrm>
            <a:off x="1322928" y="1833081"/>
            <a:ext cx="180020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10ED845F-A1A2-2148-A6CB-A770547BCA68}"/>
              </a:ext>
            </a:extLst>
          </p:cNvPr>
          <p:cNvSpPr txBox="1"/>
          <p:nvPr/>
        </p:nvSpPr>
        <p:spPr>
          <a:xfrm>
            <a:off x="3339152" y="1473041"/>
            <a:ext cx="6638356" cy="1077218"/>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1" lang="en-US" altLang="ja-JP"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rPr>
              <a:t>2020</a:t>
            </a:r>
            <a:r>
              <a:rPr kumimoji="1" lang="ja-JP" altLang="en-US"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rPr>
              <a:t>年</a:t>
            </a:r>
            <a:r>
              <a:rPr kumimoji="1" lang="en-US" altLang="ja-JP"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rPr>
              <a:t>4</a:t>
            </a:r>
            <a:r>
              <a:rPr kumimoji="1" lang="ja-JP" altLang="en-US"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rPr>
              <a:t>月以降、敷地内へのタバコの</a:t>
            </a:r>
            <a:endParaRPr kumimoji="1" lang="en-US" altLang="ja-JP"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rgbClr val="FF0000"/>
                </a:solidFill>
                <a:effectLst/>
                <a:uLnTx/>
                <a:uFillTx/>
                <a:latin typeface="ＭＳ Ｐゴシック"/>
                <a:ea typeface="ＭＳ Ｐゴシック"/>
                <a:cs typeface="ＭＳ Ｐゴシック"/>
                <a:sym typeface="Calibri"/>
              </a:rPr>
              <a:t>持ち込み・所持の禁止を目標とする</a:t>
            </a:r>
          </a:p>
        </p:txBody>
      </p:sp>
      <p:pic>
        <p:nvPicPr>
          <p:cNvPr id="7" name="Audio Recording 2020/10/01 10:12:19" descr="Audio Recording 2020/10/01 10:12:19">
            <a:hlinkClick r:id="" action="ppaction://media"/>
            <a:extLst>
              <a:ext uri="{FF2B5EF4-FFF2-40B4-BE49-F238E27FC236}">
                <a16:creationId xmlns:a16="http://schemas.microsoft.com/office/drawing/2014/main" id="{E28F7A2D-B865-074A-8DB1-4E6A323F07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261" y="1737459"/>
            <a:ext cx="812800" cy="812800"/>
          </a:xfrm>
          <a:prstGeom prst="rect">
            <a:avLst/>
          </a:prstGeom>
        </p:spPr>
      </p:pic>
    </p:spTree>
    <p:extLst>
      <p:ext uri="{BB962C8B-B14F-4D97-AF65-F5344CB8AC3E}">
        <p14:creationId xmlns:p14="http://schemas.microsoft.com/office/powerpoint/2010/main" val="11604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CB90C31-ED06-8340-AB62-93C2AA57D694}"/>
              </a:ext>
            </a:extLst>
          </p:cNvPr>
          <p:cNvPicPr>
            <a:picLocks noChangeAspect="1"/>
          </p:cNvPicPr>
          <p:nvPr/>
        </p:nvPicPr>
        <p:blipFill>
          <a:blip r:embed="rId7"/>
          <a:stretch>
            <a:fillRect/>
          </a:stretch>
        </p:blipFill>
        <p:spPr>
          <a:xfrm>
            <a:off x="35847" y="589875"/>
            <a:ext cx="6935457" cy="5201593"/>
          </a:xfrm>
          <a:prstGeom prst="rect">
            <a:avLst/>
          </a:prstGeom>
          <a:ln>
            <a:solidFill>
              <a:schemeClr val="tx1"/>
            </a:solidFill>
          </a:ln>
        </p:spPr>
      </p:pic>
      <p:sp>
        <p:nvSpPr>
          <p:cNvPr id="4" name="テキスト ボックス 3">
            <a:extLst>
              <a:ext uri="{FF2B5EF4-FFF2-40B4-BE49-F238E27FC236}">
                <a16:creationId xmlns:a16="http://schemas.microsoft.com/office/drawing/2014/main" id="{A22BD9A6-E2C1-1143-B3E7-1537853C0D90}"/>
              </a:ext>
            </a:extLst>
          </p:cNvPr>
          <p:cNvSpPr txBox="1"/>
          <p:nvPr/>
        </p:nvSpPr>
        <p:spPr>
          <a:xfrm>
            <a:off x="4561393" y="1485761"/>
            <a:ext cx="1635675" cy="369332"/>
          </a:xfrm>
          <a:prstGeom prst="rect">
            <a:avLst/>
          </a:prstGeom>
          <a:solidFill>
            <a:srgbClr val="FFFFFF"/>
          </a:solidFill>
        </p:spPr>
        <p:txBody>
          <a:bodyPr wrap="squar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1" lang="ja-JP" altLang="en-US" sz="1800" b="0" i="0" u="none" strike="noStrike" kern="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Calibri"/>
                <a:sym typeface="Calibri"/>
              </a:rPr>
              <a:t>長崎大学正門</a:t>
            </a:r>
            <a:endParaRPr kumimoji="1" lang="ja-JP" altLang="en-US" sz="1800" b="0" i="0" u="none" strike="noStrike" kern="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Calibri"/>
              <a:sym typeface="Calibri"/>
            </a:endParaRPr>
          </a:p>
        </p:txBody>
      </p:sp>
      <p:cxnSp>
        <p:nvCxnSpPr>
          <p:cNvPr id="5" name="直線矢印コネクタ 4">
            <a:extLst>
              <a:ext uri="{FF2B5EF4-FFF2-40B4-BE49-F238E27FC236}">
                <a16:creationId xmlns:a16="http://schemas.microsoft.com/office/drawing/2014/main" id="{AB216EAC-21B9-A840-B921-962CBB68E995}"/>
              </a:ext>
            </a:extLst>
          </p:cNvPr>
          <p:cNvCxnSpPr/>
          <p:nvPr/>
        </p:nvCxnSpPr>
        <p:spPr bwMode="auto">
          <a:xfrm>
            <a:off x="5813237" y="1883850"/>
            <a:ext cx="55822" cy="59368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
        <p:nvSpPr>
          <p:cNvPr id="6" name="円/楕円 5">
            <a:extLst>
              <a:ext uri="{FF2B5EF4-FFF2-40B4-BE49-F238E27FC236}">
                <a16:creationId xmlns:a16="http://schemas.microsoft.com/office/drawing/2014/main" id="{EC671FDE-D3A4-454D-A93D-C65ECFAB32B5}"/>
              </a:ext>
            </a:extLst>
          </p:cNvPr>
          <p:cNvSpPr/>
          <p:nvPr/>
        </p:nvSpPr>
        <p:spPr bwMode="auto">
          <a:xfrm>
            <a:off x="129702" y="3820459"/>
            <a:ext cx="1590935" cy="2447666"/>
          </a:xfrm>
          <a:prstGeom prst="ellipse">
            <a:avLst/>
          </a:prstGeom>
          <a:noFill/>
          <a:ln w="57150" cap="flat" cmpd="sng" algn="ctr">
            <a:solidFill>
              <a:srgbClr val="000DC7"/>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0" cap="none" spc="0" normalizeH="0" baseline="0" noProof="0">
              <a:ln>
                <a:noFill/>
              </a:ln>
              <a:solidFill>
                <a:srgbClr val="000000"/>
              </a:solidFill>
              <a:effectLst/>
              <a:highlight>
                <a:srgbClr val="FF0000"/>
              </a:highlight>
              <a:uLnTx/>
              <a:uFillTx/>
              <a:latin typeface="MS PGothic" panose="020B0600070205080204" pitchFamily="34" charset="-128"/>
              <a:ea typeface="MS PGothic" panose="020B0600070205080204" pitchFamily="34" charset="-128"/>
              <a:cs typeface="Calibri"/>
              <a:sym typeface="Calibri"/>
            </a:endParaRPr>
          </a:p>
        </p:txBody>
      </p:sp>
      <p:sp>
        <p:nvSpPr>
          <p:cNvPr id="7" name="テキスト ボックス 6">
            <a:extLst>
              <a:ext uri="{FF2B5EF4-FFF2-40B4-BE49-F238E27FC236}">
                <a16:creationId xmlns:a16="http://schemas.microsoft.com/office/drawing/2014/main" id="{CDC5C651-445B-4144-8F0C-4C104607908A}"/>
              </a:ext>
            </a:extLst>
          </p:cNvPr>
          <p:cNvSpPr txBox="1"/>
          <p:nvPr/>
        </p:nvSpPr>
        <p:spPr>
          <a:xfrm>
            <a:off x="282102" y="126460"/>
            <a:ext cx="8238153" cy="369332"/>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長崎大学、</a:t>
            </a:r>
            <a:r>
              <a:rPr kumimoji="1" lang="en-US" altLang="ja-JP" dirty="0">
                <a:latin typeface="MS PGothic" panose="020B0600070205080204" pitchFamily="34" charset="-128"/>
                <a:ea typeface="MS PGothic" panose="020B0600070205080204" pitchFamily="34" charset="-128"/>
              </a:rPr>
              <a:t>2019</a:t>
            </a:r>
            <a:r>
              <a:rPr kumimoji="1" lang="ja-JP" altLang="en-US">
                <a:latin typeface="MS PGothic" panose="020B0600070205080204" pitchFamily="34" charset="-128"/>
                <a:ea typeface="MS PGothic" panose="020B0600070205080204" pitchFamily="34" charset="-128"/>
              </a:rPr>
              <a:t>年</a:t>
            </a:r>
            <a:r>
              <a:rPr kumimoji="1" lang="en-US" altLang="ja-JP" dirty="0">
                <a:latin typeface="MS PGothic" panose="020B0600070205080204" pitchFamily="34" charset="-128"/>
                <a:ea typeface="MS PGothic" panose="020B0600070205080204" pitchFamily="34" charset="-128"/>
              </a:rPr>
              <a:t>8</a:t>
            </a:r>
            <a:r>
              <a:rPr kumimoji="1" lang="ja-JP" altLang="en-US">
                <a:latin typeface="MS PGothic" panose="020B0600070205080204" pitchFamily="34" charset="-128"/>
                <a:ea typeface="MS PGothic" panose="020B0600070205080204" pitchFamily="34" charset="-128"/>
              </a:rPr>
              <a:t>月の敷地内禁煙にむけて、正門前のコンビニの灰皿撤去を要請</a:t>
            </a:r>
          </a:p>
        </p:txBody>
      </p:sp>
      <p:pic>
        <p:nvPicPr>
          <p:cNvPr id="8" name="図 7">
            <a:extLst>
              <a:ext uri="{FF2B5EF4-FFF2-40B4-BE49-F238E27FC236}">
                <a16:creationId xmlns:a16="http://schemas.microsoft.com/office/drawing/2014/main" id="{F0DE0299-B3BC-DA45-A55D-B101420293B9}"/>
              </a:ext>
            </a:extLst>
          </p:cNvPr>
          <p:cNvPicPr>
            <a:picLocks noChangeAspect="1"/>
          </p:cNvPicPr>
          <p:nvPr/>
        </p:nvPicPr>
        <p:blipFill>
          <a:blip r:embed="rId8"/>
          <a:stretch>
            <a:fillRect/>
          </a:stretch>
        </p:blipFill>
        <p:spPr>
          <a:xfrm>
            <a:off x="6322943" y="1481300"/>
            <a:ext cx="4030510" cy="5376700"/>
          </a:xfrm>
          <a:prstGeom prst="rect">
            <a:avLst/>
          </a:prstGeom>
          <a:ln w="38100" cmpd="sng">
            <a:solidFill>
              <a:srgbClr val="FF0000"/>
            </a:solidFill>
          </a:ln>
        </p:spPr>
      </p:pic>
      <p:pic>
        <p:nvPicPr>
          <p:cNvPr id="9" name="図 8">
            <a:extLst>
              <a:ext uri="{FF2B5EF4-FFF2-40B4-BE49-F238E27FC236}">
                <a16:creationId xmlns:a16="http://schemas.microsoft.com/office/drawing/2014/main" id="{95A037FB-1879-CF45-A630-A33FA4ACF6AE}"/>
              </a:ext>
            </a:extLst>
          </p:cNvPr>
          <p:cNvPicPr>
            <a:picLocks noChangeAspect="1"/>
          </p:cNvPicPr>
          <p:nvPr/>
        </p:nvPicPr>
        <p:blipFill>
          <a:blip r:embed="rId9"/>
          <a:stretch>
            <a:fillRect/>
          </a:stretch>
        </p:blipFill>
        <p:spPr>
          <a:xfrm>
            <a:off x="9201551" y="126460"/>
            <a:ext cx="2901729" cy="2966936"/>
          </a:xfrm>
          <a:prstGeom prst="rect">
            <a:avLst/>
          </a:prstGeom>
          <a:ln w="38100" cmpd="sng">
            <a:solidFill>
              <a:srgbClr val="FF0000"/>
            </a:solidFill>
          </a:ln>
        </p:spPr>
      </p:pic>
      <p:cxnSp>
        <p:nvCxnSpPr>
          <p:cNvPr id="10" name="直線矢印コネクタ 9">
            <a:extLst>
              <a:ext uri="{FF2B5EF4-FFF2-40B4-BE49-F238E27FC236}">
                <a16:creationId xmlns:a16="http://schemas.microsoft.com/office/drawing/2014/main" id="{34EE8A42-F966-9B4F-B6E4-75E5D0FFF0B0}"/>
              </a:ext>
            </a:extLst>
          </p:cNvPr>
          <p:cNvCxnSpPr>
            <a:cxnSpLocks/>
            <a:stCxn id="6" idx="6"/>
          </p:cNvCxnSpPr>
          <p:nvPr/>
        </p:nvCxnSpPr>
        <p:spPr>
          <a:xfrm>
            <a:off x="1720637" y="5044292"/>
            <a:ext cx="5570323" cy="747176"/>
          </a:xfrm>
          <a:prstGeom prst="straightConnector1">
            <a:avLst/>
          </a:prstGeom>
          <a:ln w="41275">
            <a:solidFill>
              <a:srgbClr val="000DC7"/>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01E33018-C5B3-AE4C-82D5-BAE45FE3DCC2}"/>
              </a:ext>
            </a:extLst>
          </p:cNvPr>
          <p:cNvSpPr txBox="1"/>
          <p:nvPr/>
        </p:nvSpPr>
        <p:spPr>
          <a:xfrm>
            <a:off x="10333005" y="3190671"/>
            <a:ext cx="1685077" cy="646331"/>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2020</a:t>
            </a:r>
            <a:r>
              <a:rPr kumimoji="1" lang="ja-JP" altLang="en-US">
                <a:latin typeface="MS PGothic" panose="020B0600070205080204" pitchFamily="34" charset="-128"/>
                <a:ea typeface="MS PGothic" panose="020B0600070205080204" pitchFamily="34" charset="-128"/>
              </a:rPr>
              <a:t>年</a:t>
            </a:r>
            <a:r>
              <a:rPr kumimoji="1" lang="en-US" altLang="ja-JP" dirty="0">
                <a:latin typeface="MS PGothic" panose="020B0600070205080204" pitchFamily="34" charset="-128"/>
                <a:ea typeface="MS PGothic" panose="020B0600070205080204" pitchFamily="34" charset="-128"/>
              </a:rPr>
              <a:t>1</a:t>
            </a:r>
            <a:r>
              <a:rPr kumimoji="1" lang="ja-JP" altLang="en-US">
                <a:latin typeface="MS PGothic" panose="020B0600070205080204" pitchFamily="34" charset="-128"/>
                <a:ea typeface="MS PGothic" panose="020B0600070205080204" pitchFamily="34" charset="-128"/>
              </a:rPr>
              <a:t>月</a:t>
            </a:r>
            <a:r>
              <a:rPr kumimoji="1" lang="en-US" altLang="ja-JP" dirty="0">
                <a:latin typeface="MS PGothic" panose="020B0600070205080204" pitchFamily="34" charset="-128"/>
                <a:ea typeface="MS PGothic" panose="020B0600070205080204" pitchFamily="34" charset="-128"/>
              </a:rPr>
              <a:t>13</a:t>
            </a:r>
            <a:r>
              <a:rPr kumimoji="1" lang="ja-JP" altLang="en-US">
                <a:latin typeface="MS PGothic" panose="020B0600070205080204" pitchFamily="34" charset="-128"/>
                <a:ea typeface="MS PGothic" panose="020B0600070205080204" pitchFamily="34" charset="-128"/>
              </a:rPr>
              <a:t>日</a:t>
            </a:r>
            <a:endParaRPr kumimoji="1" lang="en-US" altLang="ja-JP"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灰皿撤去</a:t>
            </a:r>
            <a:endParaRPr kumimoji="1" lang="ja-JP" altLang="en-US">
              <a:latin typeface="MS PGothic" panose="020B0600070205080204" pitchFamily="34" charset="-128"/>
              <a:ea typeface="MS PGothic" panose="020B0600070205080204" pitchFamily="34" charset="-128"/>
            </a:endParaRPr>
          </a:p>
        </p:txBody>
      </p:sp>
      <p:pic>
        <p:nvPicPr>
          <p:cNvPr id="13" name="Audio Recording 2020/10/01 10:13:08" descr="Audio Recording 2020/10/01 10:13:08">
            <a:hlinkClick r:id="" action="ppaction://media"/>
            <a:extLst>
              <a:ext uri="{FF2B5EF4-FFF2-40B4-BE49-F238E27FC236}">
                <a16:creationId xmlns:a16="http://schemas.microsoft.com/office/drawing/2014/main" id="{1916D215-BB3C-5245-8C75-62553CF804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022600"/>
            <a:ext cx="812800" cy="812800"/>
          </a:xfrm>
          <a:prstGeom prst="rect">
            <a:avLst/>
          </a:prstGeom>
        </p:spPr>
      </p:pic>
      <p:pic>
        <p:nvPicPr>
          <p:cNvPr id="14" name="Audio Recording 2020/10/01 10:23:12" descr="Audio Recording 2020/10/01 10:23:12">
            <a:hlinkClick r:id="" action="ppaction://media"/>
            <a:extLst>
              <a:ext uri="{FF2B5EF4-FFF2-40B4-BE49-F238E27FC236}">
                <a16:creationId xmlns:a16="http://schemas.microsoft.com/office/drawing/2014/main" id="{FBFBA2FF-0C1D-954B-9034-EB50D7D4687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16848" y="397480"/>
            <a:ext cx="812800" cy="812800"/>
          </a:xfrm>
          <a:prstGeom prst="rect">
            <a:avLst/>
          </a:prstGeom>
        </p:spPr>
      </p:pic>
    </p:spTree>
    <p:extLst>
      <p:ext uri="{BB962C8B-B14F-4D97-AF65-F5344CB8AC3E}">
        <p14:creationId xmlns:p14="http://schemas.microsoft.com/office/powerpoint/2010/main" val="2737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audio>
              <p:cMediaNode vol="80000">
                <p:cTn id="8"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AE49898-20D4-AF4F-ADAA-DACFE9920469}"/>
              </a:ext>
            </a:extLst>
          </p:cNvPr>
          <p:cNvPicPr>
            <a:picLocks noChangeAspect="1"/>
          </p:cNvPicPr>
          <p:nvPr/>
        </p:nvPicPr>
        <p:blipFill>
          <a:blip r:embed="rId7"/>
          <a:stretch>
            <a:fillRect/>
          </a:stretch>
        </p:blipFill>
        <p:spPr>
          <a:xfrm>
            <a:off x="1479415" y="0"/>
            <a:ext cx="9424219" cy="6858000"/>
          </a:xfrm>
          <a:prstGeom prst="rect">
            <a:avLst/>
          </a:prstGeom>
        </p:spPr>
      </p:pic>
      <p:sp>
        <p:nvSpPr>
          <p:cNvPr id="3" name="テキスト ボックス 2">
            <a:extLst>
              <a:ext uri="{FF2B5EF4-FFF2-40B4-BE49-F238E27FC236}">
                <a16:creationId xmlns:a16="http://schemas.microsoft.com/office/drawing/2014/main" id="{F308ACD4-B2B2-6A44-A515-19AB3F42E364}"/>
              </a:ext>
            </a:extLst>
          </p:cNvPr>
          <p:cNvSpPr txBox="1"/>
          <p:nvPr/>
        </p:nvSpPr>
        <p:spPr>
          <a:xfrm>
            <a:off x="480447" y="3243894"/>
            <a:ext cx="9545083" cy="1631216"/>
          </a:xfrm>
          <a:prstGeom prst="rect">
            <a:avLst/>
          </a:prstGeom>
          <a:solidFill>
            <a:srgbClr val="FFFFFF"/>
          </a:solidFill>
          <a:ln w="57150" cmpd="sng">
            <a:solidFill>
              <a:srgbClr val="00FF00"/>
            </a:solidFill>
          </a:ln>
        </p:spPr>
        <p:txBody>
          <a:bodyPr wrap="square" rtlCol="0">
            <a:spAutoFit/>
          </a:bodyPr>
          <a:lstStyle/>
          <a:p>
            <a:r>
              <a:rPr kumimoji="1" lang="ja-JP" altLang="en-US" sz="2800" dirty="0"/>
              <a:t>屋外</a:t>
            </a:r>
            <a:r>
              <a:rPr lang="ja-JP" altLang="en-US" sz="2800" dirty="0"/>
              <a:t>や家庭など：喫煙を行う場合は周囲の状況に配慮</a:t>
            </a:r>
            <a:endParaRPr lang="en-US" altLang="ja-JP" sz="2800" dirty="0"/>
          </a:p>
          <a:p>
            <a:r>
              <a:rPr lang="ja-JP" altLang="en-US" sz="2800" dirty="0"/>
              <a:t>できるだけ周囲に人が居ない場所で喫煙をするよう配慮。</a:t>
            </a:r>
            <a:endParaRPr lang="en-US" altLang="ja-JP" sz="2800" dirty="0"/>
          </a:p>
          <a:p>
            <a:r>
              <a:rPr lang="ja-JP" altLang="en-US" sz="2000" dirty="0"/>
              <a:t>子どもや患者など、特に配慮が必要な人が集まる場所や近くにいる場所など</a:t>
            </a:r>
            <a:endParaRPr lang="en-US" altLang="ja-JP" sz="2000" dirty="0"/>
          </a:p>
          <a:p>
            <a:r>
              <a:rPr lang="ja-JP" altLang="en-US" sz="2000" dirty="0"/>
              <a:t>では喫煙をしないよう配慮</a:t>
            </a:r>
            <a:r>
              <a:rPr lang="en-US" altLang="ja-JP" sz="2000" dirty="0"/>
              <a:t>⇒</a:t>
            </a:r>
            <a:r>
              <a:rPr lang="en-US" altLang="ja-JP" sz="2400" dirty="0">
                <a:solidFill>
                  <a:srgbClr val="FF0000"/>
                </a:solidFill>
              </a:rPr>
              <a:t>2019</a:t>
            </a:r>
            <a:r>
              <a:rPr lang="ja-JP" altLang="en-US" sz="2400" dirty="0">
                <a:solidFill>
                  <a:srgbClr val="FF0000"/>
                </a:solidFill>
              </a:rPr>
              <a:t>年</a:t>
            </a:r>
            <a:r>
              <a:rPr lang="en-US" altLang="ja-JP" sz="2400" dirty="0">
                <a:solidFill>
                  <a:srgbClr val="FF0000"/>
                </a:solidFill>
              </a:rPr>
              <a:t>1</a:t>
            </a:r>
            <a:r>
              <a:rPr lang="ja-JP" altLang="en-US" sz="2400" dirty="0">
                <a:solidFill>
                  <a:srgbClr val="FF0000"/>
                </a:solidFill>
              </a:rPr>
              <a:t>月</a:t>
            </a:r>
            <a:r>
              <a:rPr lang="en-US" altLang="ja-JP" sz="2400" dirty="0">
                <a:solidFill>
                  <a:srgbClr val="FF0000"/>
                </a:solidFill>
              </a:rPr>
              <a:t>24</a:t>
            </a:r>
            <a:r>
              <a:rPr lang="ja-JP" altLang="en-US" sz="2400" dirty="0">
                <a:solidFill>
                  <a:srgbClr val="FF0000"/>
                </a:solidFill>
              </a:rPr>
              <a:t>日施行</a:t>
            </a:r>
            <a:endParaRPr kumimoji="1" lang="ja-JP" altLang="en-US" sz="3200" dirty="0">
              <a:solidFill>
                <a:srgbClr val="FF0000"/>
              </a:solidFill>
            </a:endParaRPr>
          </a:p>
        </p:txBody>
      </p:sp>
      <p:sp>
        <p:nvSpPr>
          <p:cNvPr id="4" name="正方形/長方形 3">
            <a:extLst>
              <a:ext uri="{FF2B5EF4-FFF2-40B4-BE49-F238E27FC236}">
                <a16:creationId xmlns:a16="http://schemas.microsoft.com/office/drawing/2014/main" id="{44A822D2-F888-AB4E-85DF-177594D3C429}"/>
              </a:ext>
            </a:extLst>
          </p:cNvPr>
          <p:cNvSpPr/>
          <p:nvPr/>
        </p:nvSpPr>
        <p:spPr>
          <a:xfrm>
            <a:off x="1367232" y="6223000"/>
            <a:ext cx="9789583" cy="635000"/>
          </a:xfrm>
          <a:prstGeom prst="rect">
            <a:avLst/>
          </a:prstGeom>
          <a:noFill/>
          <a:ln w="5715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B12AA401-7B38-E74E-BD6B-16EC02C42E22}"/>
              </a:ext>
            </a:extLst>
          </p:cNvPr>
          <p:cNvCxnSpPr/>
          <p:nvPr/>
        </p:nvCxnSpPr>
        <p:spPr>
          <a:xfrm flipH="1" flipV="1">
            <a:off x="7431481" y="4813554"/>
            <a:ext cx="10583" cy="1409446"/>
          </a:xfrm>
          <a:prstGeom prst="straightConnector1">
            <a:avLst/>
          </a:prstGeom>
          <a:ln w="76200" cmpd="sng">
            <a:solidFill>
              <a:srgbClr val="00FF00"/>
            </a:solidFill>
            <a:tailEnd type="arrow"/>
          </a:ln>
          <a:effectLst/>
        </p:spPr>
        <p:style>
          <a:lnRef idx="2">
            <a:schemeClr val="accent1"/>
          </a:lnRef>
          <a:fillRef idx="0">
            <a:schemeClr val="accent1"/>
          </a:fillRef>
          <a:effectRef idx="1">
            <a:schemeClr val="accent1"/>
          </a:effectRef>
          <a:fontRef idx="minor">
            <a:schemeClr val="tx1"/>
          </a:fontRef>
        </p:style>
      </p:cxnSp>
      <p:pic>
        <p:nvPicPr>
          <p:cNvPr id="6" name="Audio Recording 2020/10/01 10:14:00" descr="Audio Recording 2020/10/01 10:14:00">
            <a:hlinkClick r:id="" action="ppaction://media"/>
            <a:extLst>
              <a:ext uri="{FF2B5EF4-FFF2-40B4-BE49-F238E27FC236}">
                <a16:creationId xmlns:a16="http://schemas.microsoft.com/office/drawing/2014/main" id="{85E0258B-141A-1C4D-9D25-CC5E53B53D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pic>
        <p:nvPicPr>
          <p:cNvPr id="7" name="Audio Recording 2020/10/01 10:24:27" descr="Audio Recording 2020/10/01 10:24:27">
            <a:hlinkClick r:id="" action="ppaction://media"/>
            <a:extLst>
              <a:ext uri="{FF2B5EF4-FFF2-40B4-BE49-F238E27FC236}">
                <a16:creationId xmlns:a16="http://schemas.microsoft.com/office/drawing/2014/main" id="{E9496AF2-8EF0-B54D-BA5E-924887BA174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623825" y="1674446"/>
            <a:ext cx="812800" cy="812800"/>
          </a:xfrm>
          <a:prstGeom prst="rect">
            <a:avLst/>
          </a:prstGeom>
        </p:spPr>
      </p:pic>
    </p:spTree>
    <p:extLst>
      <p:ext uri="{BB962C8B-B14F-4D97-AF65-F5344CB8AC3E}">
        <p14:creationId xmlns:p14="http://schemas.microsoft.com/office/powerpoint/2010/main" val="106256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audio>
              <p:cMediaNode vol="80000">
                <p:cTn id="8"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4223</TotalTime>
  <Words>1398</Words>
  <Application>Microsoft Macintosh PowerPoint</Application>
  <PresentationFormat>ワイド画面</PresentationFormat>
  <Paragraphs>150</Paragraphs>
  <Slides>20</Slides>
  <Notes>20</Notes>
  <HiddenSlides>0</HiddenSlides>
  <MMClips>41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ＭＳ Ｐゴシック</vt:lpstr>
      <vt:lpstr>ＭＳ Ｐゴシック</vt:lpstr>
      <vt:lpstr>游ゴシック</vt:lpstr>
      <vt:lpstr>游ゴシック Light</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yamatouoeh@outlook.jp</dc:creator>
  <cp:lastModifiedBy>yamatouoeh@outlook.jp</cp:lastModifiedBy>
  <cp:revision>45</cp:revision>
  <cp:lastPrinted>2020-10-02T02:29:30Z</cp:lastPrinted>
  <dcterms:created xsi:type="dcterms:W3CDTF">2020-09-28T04:14:41Z</dcterms:created>
  <dcterms:modified xsi:type="dcterms:W3CDTF">2020-10-22T02:17:37Z</dcterms:modified>
</cp:coreProperties>
</file>