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312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313" r:id="rId11"/>
    <p:sldId id="314" r:id="rId12"/>
    <p:sldId id="315" r:id="rId13"/>
  </p:sldIdLst>
  <p:sldSz cx="10287000" cy="6858000" type="35mm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20" y="-54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83AF4-46D3-C348-B464-C7357C6A0055}" type="datetimeFigureOut">
              <a:rPr kumimoji="1" lang="ja-JP" altLang="en-US" smtClean="0"/>
              <a:t>20/04/09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D5A5-0704-0943-849D-15D4DA2B23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61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1B2-D415-6448-BAFD-010A6D4BFAFE}" type="datetimeFigureOut">
              <a:rPr kumimoji="1" lang="ja-JP" altLang="en-US" smtClean="0"/>
              <a:t>20/04/09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4B0D-D22C-584D-B014-ED250C2D5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53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1B2-D415-6448-BAFD-010A6D4BFAFE}" type="datetimeFigureOut">
              <a:rPr kumimoji="1" lang="ja-JP" altLang="en-US" smtClean="0"/>
              <a:t>20/04/09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4B0D-D22C-584D-B014-ED250C2D5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20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1B2-D415-6448-BAFD-010A6D4BFAFE}" type="datetimeFigureOut">
              <a:rPr kumimoji="1" lang="ja-JP" altLang="en-US" smtClean="0"/>
              <a:t>20/04/09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4B0D-D22C-584D-B014-ED250C2D5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846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59"/>
            <a:ext cx="874395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2959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889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6934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07979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312881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84792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990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7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7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5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5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186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2706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792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32" y="273084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711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1B2-D415-6448-BAFD-010A6D4BFAFE}" type="datetimeFigureOut">
              <a:rPr kumimoji="1" lang="ja-JP" altLang="en-US" smtClean="0"/>
              <a:t>20/04/09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4B0D-D22C-584D-B014-ED250C2D5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985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35518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5246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56457" y="609600"/>
            <a:ext cx="1947863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312877" y="609600"/>
            <a:ext cx="5691187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2279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1312864" y="1981200"/>
            <a:ext cx="779145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436084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mediaAndTx" preserve="1">
  <p:cSld name="タイトル、メディア クリップ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メディア プレースホルダ 2"/>
          <p:cNvSpPr>
            <a:spLocks noGrp="1"/>
          </p:cNvSpPr>
          <p:nvPr>
            <p:ph type="media" sz="half" idx="1"/>
          </p:nvPr>
        </p:nvSpPr>
        <p:spPr>
          <a:xfrm>
            <a:off x="1312881" y="1981200"/>
            <a:ext cx="3819525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284792" y="1981200"/>
            <a:ext cx="3819525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562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1B2-D415-6448-BAFD-010A6D4BFAFE}" type="datetimeFigureOut">
              <a:rPr kumimoji="1" lang="ja-JP" altLang="en-US" smtClean="0"/>
              <a:t>20/04/09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4B0D-D22C-584D-B014-ED250C2D5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6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1B2-D415-6448-BAFD-010A6D4BFAFE}" type="datetimeFigureOut">
              <a:rPr kumimoji="1" lang="ja-JP" altLang="en-US" smtClean="0"/>
              <a:t>20/04/09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4B0D-D22C-584D-B014-ED250C2D5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5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1B2-D415-6448-BAFD-010A6D4BFAFE}" type="datetimeFigureOut">
              <a:rPr kumimoji="1" lang="ja-JP" altLang="en-US" smtClean="0"/>
              <a:t>20/04/09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4B0D-D22C-584D-B014-ED250C2D5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2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1B2-D415-6448-BAFD-010A6D4BFAFE}" type="datetimeFigureOut">
              <a:rPr kumimoji="1" lang="ja-JP" altLang="en-US" smtClean="0"/>
              <a:t>20/04/09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4B0D-D22C-584D-B014-ED250C2D5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1B2-D415-6448-BAFD-010A6D4BFAFE}" type="datetimeFigureOut">
              <a:rPr kumimoji="1" lang="ja-JP" altLang="en-US" smtClean="0"/>
              <a:t>20/04/09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4B0D-D22C-584D-B014-ED250C2D5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83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1B2-D415-6448-BAFD-010A6D4BFAFE}" type="datetimeFigureOut">
              <a:rPr kumimoji="1" lang="ja-JP" altLang="en-US" smtClean="0"/>
              <a:t>20/04/09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4B0D-D22C-584D-B014-ED250C2D5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61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1B2-D415-6448-BAFD-010A6D4BFAFE}" type="datetimeFigureOut">
              <a:rPr kumimoji="1" lang="ja-JP" altLang="en-US" smtClean="0"/>
              <a:t>20/04/09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4B0D-D22C-584D-B014-ED250C2D5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08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D1B2-D415-6448-BAFD-010A6D4BFAFE}" type="datetimeFigureOut">
              <a:rPr kumimoji="1" lang="ja-JP" altLang="en-US" smtClean="0"/>
              <a:t>20/04/09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04B0D-D22C-584D-B014-ED250C2D5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04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864" y="1981200"/>
            <a:ext cx="7791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39850" y="609600"/>
            <a:ext cx="77152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0"/>
            <a:ext cx="1222376" cy="6845300"/>
            <a:chOff x="0" y="0"/>
            <a:chExt cx="770" cy="4312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770" cy="4312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</a:endParaRPr>
            </a:p>
          </p:txBody>
        </p:sp>
        <p:grpSp>
          <p:nvGrpSpPr>
            <p:cNvPr id="22534" name="Group 6"/>
            <p:cNvGrpSpPr>
              <a:grpSpLocks/>
            </p:cNvGrpSpPr>
            <p:nvPr/>
          </p:nvGrpSpPr>
          <p:grpSpPr bwMode="auto">
            <a:xfrm>
              <a:off x="54" y="102"/>
              <a:ext cx="108" cy="4122"/>
              <a:chOff x="54" y="102"/>
              <a:chExt cx="108" cy="4122"/>
            </a:xfrm>
          </p:grpSpPr>
          <p:sp>
            <p:nvSpPr>
              <p:cNvPr id="22535" name="Rectangle 7"/>
              <p:cNvSpPr>
                <a:spLocks noChangeArrowheads="1"/>
              </p:cNvSpPr>
              <p:nvPr/>
            </p:nvSpPr>
            <p:spPr bwMode="auto">
              <a:xfrm>
                <a:off x="54" y="110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36" name="Rectangle 8"/>
              <p:cNvSpPr>
                <a:spLocks noChangeArrowheads="1"/>
              </p:cNvSpPr>
              <p:nvPr/>
            </p:nvSpPr>
            <p:spPr bwMode="auto">
              <a:xfrm>
                <a:off x="54" y="124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37" name="Rectangle 9"/>
              <p:cNvSpPr>
                <a:spLocks noChangeArrowheads="1"/>
              </p:cNvSpPr>
              <p:nvPr/>
            </p:nvSpPr>
            <p:spPr bwMode="auto">
              <a:xfrm>
                <a:off x="54" y="139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38" name="Rectangle 10"/>
              <p:cNvSpPr>
                <a:spLocks noChangeArrowheads="1"/>
              </p:cNvSpPr>
              <p:nvPr/>
            </p:nvSpPr>
            <p:spPr bwMode="auto">
              <a:xfrm>
                <a:off x="54" y="153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39" name="Rectangle 11"/>
              <p:cNvSpPr>
                <a:spLocks noChangeArrowheads="1"/>
              </p:cNvSpPr>
              <p:nvPr/>
            </p:nvSpPr>
            <p:spPr bwMode="auto">
              <a:xfrm>
                <a:off x="54" y="1680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40" name="Rectangle 12"/>
              <p:cNvSpPr>
                <a:spLocks noChangeArrowheads="1"/>
              </p:cNvSpPr>
              <p:nvPr/>
            </p:nvSpPr>
            <p:spPr bwMode="auto">
              <a:xfrm>
                <a:off x="54" y="182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41" name="Rectangle 13"/>
              <p:cNvSpPr>
                <a:spLocks noChangeArrowheads="1"/>
              </p:cNvSpPr>
              <p:nvPr/>
            </p:nvSpPr>
            <p:spPr bwMode="auto">
              <a:xfrm>
                <a:off x="54" y="196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42" name="Rectangle 14"/>
              <p:cNvSpPr>
                <a:spLocks noChangeArrowheads="1"/>
              </p:cNvSpPr>
              <p:nvPr/>
            </p:nvSpPr>
            <p:spPr bwMode="auto">
              <a:xfrm>
                <a:off x="54" y="211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43" name="Rectangle 15"/>
              <p:cNvSpPr>
                <a:spLocks noChangeArrowheads="1"/>
              </p:cNvSpPr>
              <p:nvPr/>
            </p:nvSpPr>
            <p:spPr bwMode="auto">
              <a:xfrm>
                <a:off x="54" y="225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44" name="Rectangle 16"/>
              <p:cNvSpPr>
                <a:spLocks noChangeArrowheads="1"/>
              </p:cNvSpPr>
              <p:nvPr/>
            </p:nvSpPr>
            <p:spPr bwMode="auto">
              <a:xfrm>
                <a:off x="54" y="2400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45" name="Rectangle 17"/>
              <p:cNvSpPr>
                <a:spLocks noChangeArrowheads="1"/>
              </p:cNvSpPr>
              <p:nvPr/>
            </p:nvSpPr>
            <p:spPr bwMode="auto">
              <a:xfrm>
                <a:off x="54" y="254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46" name="Rectangle 18"/>
              <p:cNvSpPr>
                <a:spLocks noChangeArrowheads="1"/>
              </p:cNvSpPr>
              <p:nvPr/>
            </p:nvSpPr>
            <p:spPr bwMode="auto">
              <a:xfrm>
                <a:off x="54" y="268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47" name="Rectangle 19"/>
              <p:cNvSpPr>
                <a:spLocks noChangeArrowheads="1"/>
              </p:cNvSpPr>
              <p:nvPr/>
            </p:nvSpPr>
            <p:spPr bwMode="auto">
              <a:xfrm>
                <a:off x="54" y="283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48" name="Rectangle 20"/>
              <p:cNvSpPr>
                <a:spLocks noChangeArrowheads="1"/>
              </p:cNvSpPr>
              <p:nvPr/>
            </p:nvSpPr>
            <p:spPr bwMode="auto">
              <a:xfrm>
                <a:off x="54" y="297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49" name="Rectangle 21"/>
              <p:cNvSpPr>
                <a:spLocks noChangeArrowheads="1"/>
              </p:cNvSpPr>
              <p:nvPr/>
            </p:nvSpPr>
            <p:spPr bwMode="auto">
              <a:xfrm>
                <a:off x="54" y="3120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50" name="Rectangle 22"/>
              <p:cNvSpPr>
                <a:spLocks noChangeArrowheads="1"/>
              </p:cNvSpPr>
              <p:nvPr/>
            </p:nvSpPr>
            <p:spPr bwMode="auto">
              <a:xfrm>
                <a:off x="54" y="326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51" name="Rectangle 23"/>
              <p:cNvSpPr>
                <a:spLocks noChangeArrowheads="1"/>
              </p:cNvSpPr>
              <p:nvPr/>
            </p:nvSpPr>
            <p:spPr bwMode="auto">
              <a:xfrm>
                <a:off x="54" y="340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52" name="Rectangle 24"/>
              <p:cNvSpPr>
                <a:spLocks noChangeArrowheads="1"/>
              </p:cNvSpPr>
              <p:nvPr/>
            </p:nvSpPr>
            <p:spPr bwMode="auto">
              <a:xfrm>
                <a:off x="54" y="355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53" name="Rectangle 25"/>
              <p:cNvSpPr>
                <a:spLocks noChangeArrowheads="1"/>
              </p:cNvSpPr>
              <p:nvPr/>
            </p:nvSpPr>
            <p:spPr bwMode="auto">
              <a:xfrm>
                <a:off x="54" y="369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54" name="Rectangle 26"/>
              <p:cNvSpPr>
                <a:spLocks noChangeArrowheads="1"/>
              </p:cNvSpPr>
              <p:nvPr/>
            </p:nvSpPr>
            <p:spPr bwMode="auto">
              <a:xfrm>
                <a:off x="54" y="3840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55" name="Rectangle 27"/>
              <p:cNvSpPr>
                <a:spLocks noChangeArrowheads="1"/>
              </p:cNvSpPr>
              <p:nvPr/>
            </p:nvSpPr>
            <p:spPr bwMode="auto">
              <a:xfrm>
                <a:off x="54" y="398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56" name="Rectangle 28"/>
              <p:cNvSpPr>
                <a:spLocks noChangeArrowheads="1"/>
              </p:cNvSpPr>
              <p:nvPr/>
            </p:nvSpPr>
            <p:spPr bwMode="auto">
              <a:xfrm>
                <a:off x="54" y="412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57" name="Rectangle 29"/>
              <p:cNvSpPr>
                <a:spLocks noChangeArrowheads="1"/>
              </p:cNvSpPr>
              <p:nvPr/>
            </p:nvSpPr>
            <p:spPr bwMode="auto">
              <a:xfrm>
                <a:off x="54" y="10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58" name="Rectangle 30"/>
              <p:cNvSpPr>
                <a:spLocks noChangeArrowheads="1"/>
              </p:cNvSpPr>
              <p:nvPr/>
            </p:nvSpPr>
            <p:spPr bwMode="auto">
              <a:xfrm>
                <a:off x="54" y="24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59" name="Rectangle 31"/>
              <p:cNvSpPr>
                <a:spLocks noChangeArrowheads="1"/>
              </p:cNvSpPr>
              <p:nvPr/>
            </p:nvSpPr>
            <p:spPr bwMode="auto">
              <a:xfrm>
                <a:off x="54" y="390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60" name="Rectangle 32"/>
              <p:cNvSpPr>
                <a:spLocks noChangeArrowheads="1"/>
              </p:cNvSpPr>
              <p:nvPr/>
            </p:nvSpPr>
            <p:spPr bwMode="auto">
              <a:xfrm>
                <a:off x="54" y="53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61" name="Rectangle 33"/>
              <p:cNvSpPr>
                <a:spLocks noChangeArrowheads="1"/>
              </p:cNvSpPr>
              <p:nvPr/>
            </p:nvSpPr>
            <p:spPr bwMode="auto">
              <a:xfrm>
                <a:off x="54" y="67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62" name="Rectangle 34"/>
              <p:cNvSpPr>
                <a:spLocks noChangeArrowheads="1"/>
              </p:cNvSpPr>
              <p:nvPr/>
            </p:nvSpPr>
            <p:spPr bwMode="auto">
              <a:xfrm>
                <a:off x="54" y="82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22563" name="Rectangle 35"/>
              <p:cNvSpPr>
                <a:spLocks noChangeArrowheads="1"/>
              </p:cNvSpPr>
              <p:nvPr/>
            </p:nvSpPr>
            <p:spPr bwMode="auto">
              <a:xfrm>
                <a:off x="54" y="96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32218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ゴシック"/>
          <a:ea typeface="ＭＳ ゴシック"/>
          <a:cs typeface="ＭＳ ゴシック"/>
        </a:defRPr>
      </a:lvl1pPr>
      <a:lvl2pPr algn="l" rtl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Osaka" charset="-128"/>
          <a:cs typeface="Osaka" charset="-128"/>
        </a:defRPr>
      </a:lvl2pPr>
      <a:lvl3pPr algn="l" rtl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Osaka" charset="-128"/>
          <a:cs typeface="Osaka" charset="-128"/>
        </a:defRPr>
      </a:lvl3pPr>
      <a:lvl4pPr algn="l" rtl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Osaka" charset="-128"/>
          <a:cs typeface="Osaka" charset="-128"/>
        </a:defRPr>
      </a:lvl4pPr>
      <a:lvl5pPr algn="l" rtl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Osaka" charset="-128"/>
          <a:cs typeface="Osaka" charset="-128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Osaka" charset="-128"/>
          <a:cs typeface="Osaka" charset="-128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Osaka" charset="-128"/>
          <a:cs typeface="Osaka" charset="-128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Osaka" charset="-128"/>
          <a:cs typeface="Osaka" charset="-128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Osaka" charset="-128"/>
          <a:cs typeface="Osaka" charset="-128"/>
        </a:defRPr>
      </a:lvl9pPr>
    </p:titleStyle>
    <p:bodyStyle>
      <a:lvl1pPr marL="342900" indent="-342900" algn="l" rtl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ゴシック"/>
          <a:ea typeface="ＭＳ ゴシック"/>
          <a:cs typeface="ＭＳ ゴシック"/>
        </a:defRPr>
      </a:lvl1pPr>
      <a:lvl2pPr marL="742950" indent="-285750" algn="l" rtl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charset="0"/>
        <a:buChar char="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ゴシック"/>
          <a:ea typeface="ＭＳ ゴシック"/>
          <a:cs typeface="ＭＳ ゴシック"/>
        </a:defRPr>
      </a:lvl2pPr>
      <a:lvl3pPr marL="1143000" indent="-228600" algn="l" rtl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0"/>
        <a:buChar char="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ゴシック"/>
          <a:ea typeface="ＭＳ ゴシック"/>
          <a:cs typeface="ＭＳ ゴシック"/>
        </a:defRPr>
      </a:lvl3pPr>
      <a:lvl4pPr marL="1600200" indent="-228600" algn="l" rtl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charset="0"/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ゴシック"/>
          <a:ea typeface="ＭＳ ゴシック"/>
          <a:cs typeface="ＭＳ ゴシック"/>
        </a:defRPr>
      </a:lvl4pPr>
      <a:lvl5pPr marL="2057400" indent="-228600" algn="l" rtl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ゴシック"/>
          <a:ea typeface="ＭＳ ゴシック"/>
          <a:cs typeface="ＭＳ ゴシック"/>
        </a:defRPr>
      </a:lvl5pPr>
      <a:lvl6pPr marL="2514600" indent="-228600" algn="l" rtl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hyperlink" Target="https://www3.nhk.or.jp/lnews/fukui/20200407/3050004398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2100" y="170934"/>
            <a:ext cx="99293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喫煙室</a:t>
            </a:r>
            <a:r>
              <a:rPr kumimoji="1" lang="ja-JP" altLang="en-US" sz="3200" dirty="0" smtClean="0"/>
              <a:t>は</a:t>
            </a:r>
            <a:r>
              <a:rPr kumimoji="1" lang="ja-JP" altLang="en-US" sz="3200" dirty="0" smtClean="0"/>
              <a:t>典型的な</a:t>
            </a:r>
            <a:r>
              <a:rPr kumimoji="1" lang="ja-JP" altLang="en-US" sz="3200" dirty="0" smtClean="0"/>
              <a:t>３</a:t>
            </a:r>
            <a:r>
              <a:rPr kumimoji="1" lang="ja-JP" altLang="en-US" sz="3200" dirty="0" smtClean="0"/>
              <a:t>密（密閉・</a:t>
            </a:r>
            <a:r>
              <a:rPr lang="ja-JP" altLang="en-US" sz="3200" dirty="0" smtClean="0"/>
              <a:t>密集・</a:t>
            </a:r>
            <a:r>
              <a:rPr kumimoji="1" lang="ja-JP" altLang="en-US" sz="3200" dirty="0" smtClean="0"/>
              <a:t>密着</a:t>
            </a:r>
            <a:r>
              <a:rPr kumimoji="1" lang="ja-JP" altLang="en-US" sz="3200" dirty="0" smtClean="0"/>
              <a:t>）：</a:t>
            </a:r>
            <a:r>
              <a:rPr kumimoji="1" lang="ja-JP" altLang="en-US" sz="3200" dirty="0" smtClean="0"/>
              <a:t>直ちに閉鎖を</a:t>
            </a:r>
            <a:endParaRPr kumimoji="1" lang="ja-JP" altLang="en-US" sz="3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60" y="755710"/>
            <a:ext cx="8064500" cy="60483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14682" y="4852135"/>
            <a:ext cx="6581850" cy="187743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・会話や咳・くしゃみのしぶきが届く距離に密集、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マスクを顎までずらす</a:t>
            </a:r>
            <a:r>
              <a:rPr lang="ja-JP" altLang="en-US" sz="2400" dirty="0" smtClean="0"/>
              <a:t>ため吸入感染の原因に。</a:t>
            </a:r>
            <a:endParaRPr lang="en-US" altLang="ja-JP" sz="2400" dirty="0" smtClean="0"/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YouTube</a:t>
            </a:r>
            <a:r>
              <a:rPr lang="ja-JP" altLang="en-US" sz="2000" dirty="0"/>
              <a:t>「動画でわかる くしゃみで飛び散る唾液の</a:t>
            </a:r>
            <a:r>
              <a:rPr lang="ja-JP" altLang="en-US" sz="2000" dirty="0" smtClean="0"/>
              <a:t>しぶき」</a:t>
            </a:r>
            <a:endParaRPr kumimoji="1" lang="en-US" altLang="ja-JP" sz="2000" dirty="0" smtClean="0"/>
          </a:p>
          <a:p>
            <a:r>
              <a:rPr lang="ja-JP" altLang="en-US" sz="2400" dirty="0" smtClean="0"/>
              <a:t>・ドアノブや手すり等を触った指でタバコを扱い、</a:t>
            </a:r>
            <a:endParaRPr lang="en-US" altLang="ja-JP" sz="2400" dirty="0" smtClean="0"/>
          </a:p>
          <a:p>
            <a:r>
              <a:rPr lang="ja-JP" altLang="en-US" sz="2400" dirty="0" smtClean="0"/>
              <a:t>　口にくわえるため接触感染の原因にもなり得る。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537" y="1613648"/>
            <a:ext cx="2042146" cy="20313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この喫煙室は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コロナウイルスの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蔓延防止のため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閉鎖</a:t>
            </a:r>
            <a:r>
              <a:rPr lang="ja-JP" altLang="en-US" dirty="0" smtClean="0"/>
              <a:t>になりました。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そのまま廃止に</a:t>
            </a:r>
            <a:endParaRPr lang="en-US" altLang="ja-JP" dirty="0" smtClean="0"/>
          </a:p>
          <a:p>
            <a:r>
              <a:rPr lang="ja-JP" altLang="en-US" dirty="0" smtClean="0"/>
              <a:t>なると思われます。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5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0287000" cy="658027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正方形/長方形 2"/>
          <p:cNvSpPr/>
          <p:nvPr/>
        </p:nvSpPr>
        <p:spPr>
          <a:xfrm>
            <a:off x="451848" y="734217"/>
            <a:ext cx="6473046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400" dirty="0"/>
              <a:t>https://</a:t>
            </a:r>
            <a:r>
              <a:rPr lang="en-US" altLang="ja-JP" sz="2400" dirty="0" err="1"/>
              <a:t>www.youtube.com</a:t>
            </a:r>
            <a:r>
              <a:rPr lang="en-US" altLang="ja-JP" sz="2400" dirty="0"/>
              <a:t>/</a:t>
            </a:r>
            <a:r>
              <a:rPr lang="en-US" altLang="ja-JP" sz="2400" dirty="0" err="1"/>
              <a:t>watch?v</a:t>
            </a:r>
            <a:r>
              <a:rPr lang="en-US" altLang="ja-JP" sz="2400" dirty="0"/>
              <a:t>=M0klY9XR2sI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7252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7800" y="60513"/>
            <a:ext cx="9882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喫煙所で感染か「３密」に注意</a:t>
            </a:r>
            <a:r>
              <a:rPr lang="ja-JP" altLang="en-US" dirty="0" smtClean="0"/>
              <a:t>　　　</a:t>
            </a:r>
            <a:r>
              <a:rPr kumimoji="1" lang="ja-JP" altLang="en-US" dirty="0" smtClean="0"/>
              <a:t>喫煙所は典型的な「３密」　感染リスク極めて高い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77" y="553945"/>
            <a:ext cx="7944468" cy="565772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714523" y="6211669"/>
            <a:ext cx="6389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altLang="ja-JP" dirty="0">
                <a:hlinkClick r:id="rId3"/>
              </a:rPr>
              <a:t>https://www3.nhk.or.jp/lnews/fukui/20200407/3050004398.</a:t>
            </a:r>
            <a:r>
              <a:rPr lang="fi-FI" altLang="ja-JP" dirty="0" smtClean="0">
                <a:hlinkClick r:id="rId3"/>
              </a:rPr>
              <a:t>html</a:t>
            </a:r>
            <a:endParaRPr lang="fi-FI" altLang="ja-JP" dirty="0"/>
          </a:p>
          <a:p>
            <a:r>
              <a:rPr lang="ja-JP" altLang="en-US" dirty="0" smtClean="0"/>
              <a:t>ダウンロードはこちら　　　</a:t>
            </a:r>
            <a:r>
              <a:rPr lang="en-US" altLang="ja-JP" dirty="0" smtClean="0"/>
              <a:t>https</a:t>
            </a:r>
            <a:r>
              <a:rPr lang="en-US" altLang="ja-JP" dirty="0"/>
              <a:t>://</a:t>
            </a:r>
            <a:r>
              <a:rPr lang="en-US" altLang="ja-JP" dirty="0" err="1"/>
              <a:t>xfs.jp</a:t>
            </a:r>
            <a:r>
              <a:rPr lang="en-US" altLang="ja-JP" dirty="0"/>
              <a:t>/ImDT4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67795" y="745156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NHK </a:t>
            </a:r>
            <a:r>
              <a:rPr lang="ja-JP" altLang="en-US" dirty="0"/>
              <a:t>福井</a:t>
            </a:r>
            <a:r>
              <a:rPr lang="en-US" altLang="ja-JP" dirty="0"/>
              <a:t>NEWS WEB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r>
              <a:rPr lang="en-US" altLang="ja-JP" dirty="0" smtClean="0"/>
              <a:t>2020</a:t>
            </a:r>
            <a:r>
              <a:rPr lang="ja-JP" altLang="en-US" dirty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月</a:t>
            </a:r>
            <a:r>
              <a:rPr lang="en-US" altLang="ja-JP" dirty="0"/>
              <a:t>7</a:t>
            </a:r>
            <a:r>
              <a:rPr lang="ja-JP" altLang="en-US" dirty="0"/>
              <a:t>日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723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7408" y="67037"/>
            <a:ext cx="9888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浮遊粉じん：粒子径が</a:t>
            </a:r>
            <a:r>
              <a:rPr kumimoji="1" lang="en-US" altLang="ja-JP" sz="3200" dirty="0" smtClean="0"/>
              <a:t>10μm</a:t>
            </a:r>
            <a:r>
              <a:rPr kumimoji="1" lang="ja-JP" altLang="en-US" sz="3200" dirty="0" smtClean="0"/>
              <a:t>以下で長時間空中に浮遊</a:t>
            </a:r>
            <a:endParaRPr kumimoji="1" lang="en-US" altLang="ja-JP" sz="3200" dirty="0" smtClean="0"/>
          </a:p>
          <a:p>
            <a:r>
              <a:rPr lang="ja-JP" altLang="ja-JP" sz="3200" dirty="0"/>
              <a:t>　</a:t>
            </a:r>
            <a:r>
              <a:rPr lang="ja-JP" altLang="en-US" sz="3200" dirty="0" smtClean="0"/>
              <a:t>　身近な例：</a:t>
            </a:r>
            <a:r>
              <a:rPr kumimoji="1" lang="ja-JP" altLang="en-US" sz="3200" dirty="0" smtClean="0"/>
              <a:t>森の中の木漏れ日</a:t>
            </a:r>
            <a:endParaRPr kumimoji="1" lang="ja-JP" altLang="en-US" sz="3200" dirty="0"/>
          </a:p>
        </p:txBody>
      </p:sp>
      <p:pic>
        <p:nvPicPr>
          <p:cNvPr id="3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8" y="1305971"/>
            <a:ext cx="8233871" cy="55001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806052" y="1209045"/>
            <a:ext cx="5389216" cy="120032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鋳物工場：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日光を乱反射する浮遊粉じん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粉じん濃度が高いほど光の筋は濃くなる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767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0907" y="323057"/>
            <a:ext cx="893559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/>
              <a:t>粉じんの形状、大きさ、密度は様々</a:t>
            </a:r>
            <a:endParaRPr lang="ja-JP" altLang="en-US" sz="4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68797" y="1511675"/>
            <a:ext cx="812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677335" y="1359275"/>
            <a:ext cx="1016000" cy="914400"/>
          </a:xfrm>
          <a:prstGeom prst="irregularSeal2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96219" y="5313325"/>
            <a:ext cx="3995738" cy="15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62397" y="3035675"/>
            <a:ext cx="1287463" cy="1828800"/>
          </a:xfrm>
          <a:custGeom>
            <a:avLst/>
            <a:gdLst>
              <a:gd name="T0" fmla="*/ 2147483646 w 912"/>
              <a:gd name="T1" fmla="*/ 2147483646 h 1152"/>
              <a:gd name="T2" fmla="*/ 2147483646 w 912"/>
              <a:gd name="T3" fmla="*/ 2147483646 h 1152"/>
              <a:gd name="T4" fmla="*/ 2147483646 w 912"/>
              <a:gd name="T5" fmla="*/ 2147483646 h 1152"/>
              <a:gd name="T6" fmla="*/ 0 w 912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2" h="1152">
                <a:moveTo>
                  <a:pt x="624" y="1152"/>
                </a:moveTo>
                <a:cubicBezTo>
                  <a:pt x="768" y="856"/>
                  <a:pt x="912" y="560"/>
                  <a:pt x="864" y="480"/>
                </a:cubicBezTo>
                <a:cubicBezTo>
                  <a:pt x="816" y="400"/>
                  <a:pt x="480" y="752"/>
                  <a:pt x="336" y="672"/>
                </a:cubicBezTo>
                <a:cubicBezTo>
                  <a:pt x="192" y="592"/>
                  <a:pt x="96" y="296"/>
                  <a:pt x="0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157022" y="2839204"/>
            <a:ext cx="791999" cy="762000"/>
          </a:xfrm>
          <a:prstGeom prst="ellipse">
            <a:avLst/>
          </a:prstGeom>
          <a:solidFill>
            <a:srgbClr val="A23605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2397" y="2372100"/>
            <a:ext cx="2032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/>
              <a:t>食塩結晶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394877" y="2795665"/>
            <a:ext cx="23685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/>
              <a:t>土石粉じん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884797" y="3950075"/>
            <a:ext cx="35544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/>
              <a:t>アスベスト（石綿）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911725" y="4932325"/>
            <a:ext cx="2324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/>
              <a:t>ガラス繊維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649135" y="3569075"/>
            <a:ext cx="24812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 dirty="0"/>
              <a:t>タバコ煙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 dirty="0"/>
              <a:t>オイルミスト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697597" y="1094350"/>
            <a:ext cx="1693863" cy="1752600"/>
          </a:xfrm>
          <a:prstGeom prst="irregularSeal2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829860" y="1435475"/>
            <a:ext cx="1108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/>
              <a:t>鉄粉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0875" y="5786432"/>
            <a:ext cx="89546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統一した物差しで</a:t>
            </a:r>
            <a:r>
              <a:rPr lang="ja-JP" altLang="en-US" sz="3200" dirty="0" smtClean="0"/>
              <a:t>粒子径</a:t>
            </a:r>
            <a:r>
              <a:rPr kumimoji="1" lang="ja-JP" altLang="en-US" sz="3200" dirty="0" smtClean="0"/>
              <a:t>を評価＝</a:t>
            </a:r>
            <a:r>
              <a:rPr lang="ja-JP" altLang="en-US" sz="3200" dirty="0" smtClean="0"/>
              <a:t>空気力学的直径</a:t>
            </a:r>
            <a:endParaRPr kumimoji="1" lang="ja-JP" altLang="en-US" sz="32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8482459" y="3569075"/>
            <a:ext cx="11079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 dirty="0" smtClean="0"/>
              <a:t>水滴</a:t>
            </a:r>
            <a:endParaRPr lang="ja-JP" altLang="en-US" sz="3600" dirty="0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8482459" y="2846950"/>
            <a:ext cx="791999" cy="762000"/>
          </a:xfrm>
          <a:prstGeom prst="ellipse">
            <a:avLst/>
          </a:prstGeom>
          <a:solidFill>
            <a:srgbClr val="00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67142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600200" y="2514600"/>
            <a:ext cx="1676400" cy="1600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689100" y="4267200"/>
            <a:ext cx="1447800" cy="2286000"/>
          </a:xfrm>
          <a:prstGeom prst="downArrow">
            <a:avLst>
              <a:gd name="adj1" fmla="val 50000"/>
              <a:gd name="adj2" fmla="val 39474"/>
            </a:avLst>
          </a:prstGeom>
          <a:solidFill>
            <a:srgbClr val="3016F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044700" y="1651000"/>
            <a:ext cx="342900" cy="762000"/>
          </a:xfrm>
          <a:prstGeom prst="upArrow">
            <a:avLst>
              <a:gd name="adj1" fmla="val 50000"/>
              <a:gd name="adj2" fmla="val 83333"/>
            </a:avLst>
          </a:prstGeom>
          <a:solidFill>
            <a:srgbClr val="0AB51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7162800" y="3286125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162800" y="3662481"/>
            <a:ext cx="3810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3016F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7086600" y="2524125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AB51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7391400" y="2524125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28650" y="1660525"/>
            <a:ext cx="12001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9pPr>
          </a:lstStyle>
          <a:p>
            <a:r>
              <a:rPr lang="ja-JP" altLang="en-US" sz="4000"/>
              <a:t>浮力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200400" y="1701800"/>
            <a:ext cx="22161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9pPr>
          </a:lstStyle>
          <a:p>
            <a:r>
              <a:rPr lang="ja-JP" altLang="en-US" sz="4000"/>
              <a:t>空気抵抗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85800" y="4724400"/>
            <a:ext cx="12001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9pPr>
          </a:lstStyle>
          <a:p>
            <a:r>
              <a:rPr lang="ja-JP" altLang="en-US" sz="4000"/>
              <a:t>重力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172200" y="1685925"/>
            <a:ext cx="12001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9pPr>
          </a:lstStyle>
          <a:p>
            <a:r>
              <a:rPr lang="ja-JP" altLang="en-US" sz="4000"/>
              <a:t>浮力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543800" y="1685925"/>
            <a:ext cx="22161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9pPr>
          </a:lstStyle>
          <a:p>
            <a:r>
              <a:rPr lang="ja-JP" altLang="en-US" sz="4000"/>
              <a:t>空気抵抗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848600" y="3662481"/>
            <a:ext cx="12001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9pPr>
          </a:lstStyle>
          <a:p>
            <a:r>
              <a:rPr lang="ja-JP" altLang="en-US" sz="4000"/>
              <a:t>重力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028609" y="4502824"/>
            <a:ext cx="5107889" cy="23083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ja-JP" altLang="en-US" sz="3600" dirty="0" smtClean="0"/>
              <a:t>３つの力が釣り合い、</a:t>
            </a:r>
            <a:endParaRPr lang="en-US" altLang="ja-JP" sz="3600" dirty="0" smtClean="0"/>
          </a:p>
          <a:p>
            <a:r>
              <a:rPr lang="ja-JP" altLang="en-US" sz="3600" dirty="0" smtClean="0"/>
              <a:t>一定の速度</a:t>
            </a:r>
            <a:r>
              <a:rPr lang="ja-JP" altLang="en-US" sz="3600" dirty="0"/>
              <a:t>で</a:t>
            </a:r>
            <a:r>
              <a:rPr lang="ja-JP" altLang="en-US" sz="3600" dirty="0" smtClean="0"/>
              <a:t>沈降する。</a:t>
            </a:r>
            <a:endParaRPr lang="en-US" altLang="ja-JP" sz="3600" dirty="0" smtClean="0"/>
          </a:p>
          <a:p>
            <a:r>
              <a:rPr lang="ja-JP" altLang="en-US" sz="3600" dirty="0" smtClean="0"/>
              <a:t>気流＞沈降速度の場合、</a:t>
            </a:r>
            <a:endParaRPr lang="en-US" altLang="ja-JP" sz="3600" dirty="0" smtClean="0"/>
          </a:p>
          <a:p>
            <a:r>
              <a:rPr lang="ja-JP" altLang="en-US" sz="3600" dirty="0" smtClean="0"/>
              <a:t>気流に乗って浮遊する。</a:t>
            </a:r>
            <a:endParaRPr lang="ja-JP" altLang="en-US" sz="3600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04799" y="204073"/>
            <a:ext cx="4565235" cy="1408827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Osaka" charset="0"/>
                <a:ea typeface="Osaka" charset="0"/>
                <a:cs typeface="Osaka" charset="0"/>
              </a:rPr>
              <a:t>物体の落下速度（</a:t>
            </a:r>
            <a:r>
              <a:rPr lang="en-US" altLang="ja-JP" dirty="0" smtClean="0">
                <a:latin typeface="Osaka" charset="0"/>
                <a:ea typeface="Osaka" charset="0"/>
                <a:cs typeface="Osaka" charset="0"/>
              </a:rPr>
              <a:t>V m/s</a:t>
            </a:r>
            <a:r>
              <a:rPr lang="ja-JP" altLang="en-US" dirty="0" smtClean="0">
                <a:latin typeface="Osaka" charset="0"/>
                <a:ea typeface="Osaka" charset="0"/>
                <a:cs typeface="Osaka" charset="0"/>
              </a:rPr>
              <a:t>）　　</a:t>
            </a:r>
            <a:endParaRPr lang="ja-JP" altLang="en-US" dirty="0">
              <a:latin typeface="Osaka" charset="0"/>
              <a:ea typeface="Osaka" charset="0"/>
              <a:cs typeface="Osaka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508000" y="204073"/>
            <a:ext cx="4628498" cy="1408827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Osaka" charset="0"/>
                <a:ea typeface="Osaka" charset="0"/>
                <a:cs typeface="Osaka" charset="0"/>
              </a:rPr>
              <a:t>微粒子の沈降速度</a:t>
            </a:r>
            <a:endParaRPr lang="en-US" altLang="ja-JP" dirty="0" smtClean="0">
              <a:latin typeface="Osaka" charset="0"/>
              <a:ea typeface="Osaka" charset="0"/>
              <a:cs typeface="Osaka" charset="0"/>
            </a:endParaRPr>
          </a:p>
          <a:p>
            <a:r>
              <a:rPr lang="ja-JP" altLang="en-US" dirty="0" smtClean="0">
                <a:latin typeface="Osaka" charset="0"/>
                <a:ea typeface="Osaka" charset="0"/>
                <a:cs typeface="Osaka" charset="0"/>
              </a:rPr>
              <a:t>（</a:t>
            </a:r>
            <a:r>
              <a:rPr lang="en-US" altLang="ja-JP" dirty="0" smtClean="0">
                <a:latin typeface="Osaka" charset="0"/>
                <a:ea typeface="Osaka" charset="0"/>
                <a:cs typeface="Osaka" charset="0"/>
              </a:rPr>
              <a:t>U mm/s</a:t>
            </a:r>
            <a:r>
              <a:rPr lang="ja-JP" altLang="en-US" dirty="0" smtClean="0">
                <a:latin typeface="Osaka" charset="0"/>
                <a:ea typeface="Osaka" charset="0"/>
                <a:cs typeface="Osaka" charset="0"/>
              </a:rPr>
              <a:t>）</a:t>
            </a:r>
            <a:endParaRPr lang="ja-JP" altLang="en-US" dirty="0">
              <a:latin typeface="Osaka" charset="0"/>
              <a:ea typeface="Osaka" charset="0"/>
              <a:cs typeface="Osaka" charset="0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527300" y="1651000"/>
            <a:ext cx="342900" cy="762000"/>
          </a:xfrm>
          <a:prstGeom prst="upArrow">
            <a:avLst>
              <a:gd name="adj1" fmla="val 50000"/>
              <a:gd name="adj2" fmla="val 833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725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7225" y="46053"/>
            <a:ext cx="9662023" cy="67710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solidFill>
                  <a:srgbClr val="000000"/>
                </a:solidFill>
              </a:rPr>
              <a:t>空気力学的粒子径</a:t>
            </a:r>
            <a:r>
              <a:rPr lang="ja-JP" altLang="en-US" sz="2400" dirty="0" smtClean="0">
                <a:solidFill>
                  <a:srgbClr val="000000"/>
                </a:solidFill>
              </a:rPr>
              <a:t>（</a:t>
            </a:r>
            <a:r>
              <a:rPr lang="en-US" altLang="ja-JP" sz="2400" dirty="0" smtClean="0">
                <a:solidFill>
                  <a:srgbClr val="000000"/>
                </a:solidFill>
              </a:rPr>
              <a:t>Mass Median Aerobic Diameter: </a:t>
            </a:r>
            <a:r>
              <a:rPr lang="en-US" altLang="ja-JP" sz="3200" dirty="0" smtClean="0">
                <a:solidFill>
                  <a:srgbClr val="000000"/>
                </a:solidFill>
              </a:rPr>
              <a:t>MMAD</a:t>
            </a:r>
            <a:r>
              <a:rPr lang="ja-JP" altLang="en-US" sz="2400" dirty="0" smtClean="0">
                <a:solidFill>
                  <a:srgbClr val="000000"/>
                </a:solidFill>
              </a:rPr>
              <a:t>）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85763" y="1265867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 sz="180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6640" y="663202"/>
            <a:ext cx="1017036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 smtClean="0">
                <a:latin typeface="Helvetica" panose="020B0604020202020204" pitchFamily="34" charset="0"/>
              </a:rPr>
              <a:t>微粒子の大きさを表す指標。</a:t>
            </a:r>
            <a:endParaRPr lang="en-US" altLang="ja-JP" sz="2800" dirty="0" smtClean="0">
              <a:latin typeface="Helvetica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 smtClean="0">
                <a:latin typeface="Helvetica" panose="020B0604020202020204" pitchFamily="34" charset="0"/>
              </a:rPr>
              <a:t>空気中で密度</a:t>
            </a:r>
            <a:r>
              <a:rPr lang="ja-JP" altLang="en-US" sz="2800" dirty="0">
                <a:latin typeface="Helvetica" panose="020B0604020202020204" pitchFamily="34" charset="0"/>
              </a:rPr>
              <a:t>１</a:t>
            </a:r>
            <a:r>
              <a:rPr lang="en-US" altLang="ja-JP" sz="2800" dirty="0">
                <a:latin typeface="Helvetica" panose="020B0604020202020204" pitchFamily="34" charset="0"/>
              </a:rPr>
              <a:t>g/cm</a:t>
            </a:r>
            <a:r>
              <a:rPr lang="en-US" altLang="ja-JP" sz="2800" baseline="30000" dirty="0">
                <a:latin typeface="Helvetica" panose="020B0604020202020204" pitchFamily="34" charset="0"/>
              </a:rPr>
              <a:t>3</a:t>
            </a:r>
            <a:r>
              <a:rPr lang="ja-JP" altLang="en-US" sz="2800" dirty="0" smtClean="0">
                <a:latin typeface="Helvetica" panose="020B0604020202020204" pitchFamily="34" charset="0"/>
              </a:rPr>
              <a:t>の水球</a:t>
            </a:r>
            <a:r>
              <a:rPr lang="ja-JP" altLang="en-US" sz="2800" dirty="0">
                <a:latin typeface="Helvetica" panose="020B0604020202020204" pitchFamily="34" charset="0"/>
              </a:rPr>
              <a:t>と同じ沈降</a:t>
            </a:r>
            <a:r>
              <a:rPr lang="ja-JP" altLang="en-US" sz="2800" dirty="0" smtClean="0">
                <a:latin typeface="Helvetica" panose="020B0604020202020204" pitchFamily="34" charset="0"/>
              </a:rPr>
              <a:t>速度の微粒子は、</a:t>
            </a:r>
            <a:r>
              <a:rPr lang="en-US" altLang="ja-JP" sz="2800" dirty="0" smtClean="0">
                <a:latin typeface="Helvetica" panose="020B0604020202020204" pitchFamily="34" charset="0"/>
              </a:rPr>
              <a:t/>
            </a:r>
            <a:br>
              <a:rPr lang="en-US" altLang="ja-JP" sz="2800" dirty="0" smtClean="0">
                <a:latin typeface="Helvetica" panose="020B0604020202020204" pitchFamily="34" charset="0"/>
              </a:rPr>
            </a:br>
            <a:r>
              <a:rPr lang="ja-JP" altLang="en-US" sz="2800" dirty="0" smtClean="0">
                <a:latin typeface="Helvetica" panose="020B0604020202020204" pitchFamily="34" charset="0"/>
              </a:rPr>
              <a:t>形状</a:t>
            </a:r>
            <a:r>
              <a:rPr lang="ja-JP" altLang="en-US" sz="2800" dirty="0">
                <a:latin typeface="Helvetica" panose="020B0604020202020204" pitchFamily="34" charset="0"/>
              </a:rPr>
              <a:t>・密度に</a:t>
            </a:r>
            <a:r>
              <a:rPr lang="ja-JP" altLang="en-US" sz="2800" dirty="0" smtClean="0">
                <a:latin typeface="Helvetica" panose="020B0604020202020204" pitchFamily="34" charset="0"/>
              </a:rPr>
              <a:t>関わらず同じ空気力学的粒子径</a:t>
            </a:r>
            <a:r>
              <a:rPr lang="ja-JP" altLang="en-US" sz="2800" dirty="0">
                <a:latin typeface="Helvetica" panose="020B0604020202020204" pitchFamily="34" charset="0"/>
              </a:rPr>
              <a:t>（</a:t>
            </a:r>
            <a:r>
              <a:rPr lang="en-US" altLang="ja-JP" sz="2800" dirty="0">
                <a:solidFill>
                  <a:srgbClr val="000000"/>
                </a:solidFill>
                <a:latin typeface="Helvetica" panose="020B0604020202020204" pitchFamily="34" charset="0"/>
              </a:rPr>
              <a:t>D</a:t>
            </a:r>
            <a:r>
              <a:rPr lang="ja-JP" altLang="en-US" sz="2800" dirty="0">
                <a:latin typeface="Helvetica" panose="020B0604020202020204" pitchFamily="34" charset="0"/>
              </a:rPr>
              <a:t>）</a:t>
            </a:r>
            <a:r>
              <a:rPr lang="ja-JP" altLang="en-US" sz="2800" dirty="0" smtClean="0">
                <a:latin typeface="Helvetica" panose="020B0604020202020204" pitchFamily="34" charset="0"/>
              </a:rPr>
              <a:t>とする。</a:t>
            </a:r>
            <a:endParaRPr lang="en-US" altLang="ja-JP" sz="2800" dirty="0" smtClean="0">
              <a:latin typeface="Helvetica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 smtClean="0">
                <a:latin typeface="Helvetica" panose="020B0604020202020204" pitchFamily="34" charset="0"/>
              </a:rPr>
              <a:t>沈降速度は以下の式で表され、空気力学的粒子径の２乗に比例。</a:t>
            </a:r>
            <a:endParaRPr lang="en-US" altLang="ja-JP" sz="2800" dirty="0" smtClean="0">
              <a:latin typeface="Helvetica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80683" y="2404473"/>
            <a:ext cx="689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>
                <a:latin typeface="Helvetica" panose="020B0604020202020204" pitchFamily="34" charset="0"/>
              </a:rPr>
              <a:t>U (</a:t>
            </a:r>
            <a:r>
              <a:rPr lang="ja-JP" altLang="en-US" sz="3600" b="1" dirty="0">
                <a:latin typeface="Helvetica" panose="020B0604020202020204" pitchFamily="34" charset="0"/>
              </a:rPr>
              <a:t>沈降速度：</a:t>
            </a:r>
            <a:r>
              <a:rPr lang="en-US" altLang="ja-JP" sz="3600" b="1" dirty="0">
                <a:latin typeface="Helvetica" panose="020B0604020202020204" pitchFamily="34" charset="0"/>
              </a:rPr>
              <a:t>mm/sec)=0.03×D</a:t>
            </a:r>
            <a:r>
              <a:rPr lang="en-US" altLang="ja-JP" sz="3600" b="1" baseline="30000" dirty="0">
                <a:latin typeface="Helvetica" panose="020B0604020202020204" pitchFamily="34" charset="0"/>
              </a:rPr>
              <a:t>2</a:t>
            </a:r>
            <a:endParaRPr lang="en-US" altLang="ja-JP" sz="3600" b="1" dirty="0">
              <a:latin typeface="Helvetica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33400" y="3152890"/>
            <a:ext cx="9279836" cy="19052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>
                <a:latin typeface="Helvetica" panose="020B0604020202020204" pitchFamily="34" charset="0"/>
              </a:rPr>
              <a:t>100</a:t>
            </a:r>
            <a:r>
              <a:rPr lang="en-US" altLang="ja-JP" sz="3600" b="1" dirty="0">
                <a:latin typeface="Symbol" panose="05050102010706020507" pitchFamily="18" charset="2"/>
              </a:rPr>
              <a:t>m</a:t>
            </a:r>
            <a:r>
              <a:rPr lang="en-US" altLang="ja-JP" sz="3600" b="1" dirty="0">
                <a:latin typeface="Helvetica" panose="020B0604020202020204" pitchFamily="34" charset="0"/>
              </a:rPr>
              <a:t>m</a:t>
            </a:r>
            <a:r>
              <a:rPr lang="ja-JP" altLang="en-US" sz="3600" b="1" dirty="0">
                <a:latin typeface="Helvetica" panose="020B0604020202020204" pitchFamily="34" charset="0"/>
              </a:rPr>
              <a:t>の水滴</a:t>
            </a:r>
            <a:r>
              <a:rPr lang="ja-JP" altLang="en-US" sz="3600" b="1" dirty="0" smtClean="0">
                <a:latin typeface="Helvetica" panose="020B0604020202020204" pitchFamily="34" charset="0"/>
              </a:rPr>
              <a:t>なら</a:t>
            </a:r>
            <a:r>
              <a:rPr lang="en-US" altLang="ja-JP" sz="3600" b="1" dirty="0" smtClean="0">
                <a:latin typeface="Helvetica" panose="020B0604020202020204" pitchFamily="34" charset="0"/>
              </a:rPr>
              <a:t>		U</a:t>
            </a:r>
            <a:r>
              <a:rPr lang="en-US" altLang="ja-JP" sz="3600" b="1" dirty="0">
                <a:latin typeface="Helvetica" panose="020B0604020202020204" pitchFamily="34" charset="0"/>
              </a:rPr>
              <a:t>=</a:t>
            </a:r>
            <a:r>
              <a:rPr lang="en-US" altLang="ja-JP" sz="3600" b="1" dirty="0" smtClean="0">
                <a:latin typeface="Helvetica" panose="020B0604020202020204" pitchFamily="34" charset="0"/>
              </a:rPr>
              <a:t>300 mm</a:t>
            </a:r>
            <a:r>
              <a:rPr lang="en-US" altLang="ja-JP" sz="3600" b="1" dirty="0">
                <a:latin typeface="Helvetica" panose="020B0604020202020204" pitchFamily="34" charset="0"/>
              </a:rPr>
              <a:t>/</a:t>
            </a:r>
            <a:r>
              <a:rPr lang="en-US" altLang="ja-JP" sz="3600" b="1" dirty="0" smtClean="0">
                <a:latin typeface="Helvetica" panose="020B0604020202020204" pitchFamily="34" charset="0"/>
              </a:rPr>
              <a:t>s= 30 cm/s</a:t>
            </a:r>
            <a:endParaRPr lang="en-US" altLang="ja-JP" sz="3600" b="1" dirty="0">
              <a:latin typeface="Helvetica" panose="020B0604020202020204" pitchFamily="34" charset="0"/>
            </a:endParaRPr>
          </a:p>
          <a:p>
            <a:pPr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>
                <a:latin typeface="Helvetica" panose="020B0604020202020204" pitchFamily="34" charset="0"/>
              </a:rPr>
              <a:t>  10</a:t>
            </a:r>
            <a:r>
              <a:rPr lang="en-US" altLang="ja-JP" sz="3600" b="1" dirty="0">
                <a:latin typeface="Symbol" panose="05050102010706020507" pitchFamily="18" charset="2"/>
              </a:rPr>
              <a:t>m</a:t>
            </a:r>
            <a:r>
              <a:rPr lang="en-US" altLang="ja-JP" sz="3600" b="1" dirty="0">
                <a:latin typeface="Helvetica" panose="020B0604020202020204" pitchFamily="34" charset="0"/>
              </a:rPr>
              <a:t>m</a:t>
            </a:r>
            <a:r>
              <a:rPr lang="ja-JP" altLang="en-US" sz="3600" b="1" dirty="0">
                <a:latin typeface="Helvetica" panose="020B0604020202020204" pitchFamily="34" charset="0"/>
              </a:rPr>
              <a:t>の水滴</a:t>
            </a:r>
            <a:r>
              <a:rPr lang="ja-JP" altLang="en-US" sz="3600" b="1" dirty="0" smtClean="0">
                <a:latin typeface="Helvetica" panose="020B0604020202020204" pitchFamily="34" charset="0"/>
              </a:rPr>
              <a:t>なら</a:t>
            </a:r>
            <a:r>
              <a:rPr lang="en-US" altLang="ja-JP" sz="3600" b="1" dirty="0" smtClean="0">
                <a:latin typeface="Helvetica" panose="020B0604020202020204" pitchFamily="34" charset="0"/>
              </a:rPr>
              <a:t>		U</a:t>
            </a:r>
            <a:r>
              <a:rPr lang="en-US" altLang="ja-JP" sz="3600" b="1" dirty="0">
                <a:latin typeface="Helvetica" panose="020B0604020202020204" pitchFamily="34" charset="0"/>
              </a:rPr>
              <a:t>= </a:t>
            </a:r>
            <a:r>
              <a:rPr lang="en-US" altLang="ja-JP" sz="3600" b="1" dirty="0" smtClean="0">
                <a:latin typeface="Helvetica" panose="020B0604020202020204" pitchFamily="34" charset="0"/>
              </a:rPr>
              <a:t>3 mm</a:t>
            </a:r>
            <a:r>
              <a:rPr lang="en-US" altLang="ja-JP" sz="3600" b="1" dirty="0">
                <a:latin typeface="Helvetica" panose="020B0604020202020204" pitchFamily="34" charset="0"/>
              </a:rPr>
              <a:t>/</a:t>
            </a:r>
            <a:r>
              <a:rPr lang="en-US" altLang="ja-JP" sz="3600" b="1" dirty="0" smtClean="0">
                <a:latin typeface="Helvetica" panose="020B0604020202020204" pitchFamily="34" charset="0"/>
              </a:rPr>
              <a:t>s</a:t>
            </a:r>
          </a:p>
          <a:p>
            <a:pPr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>
                <a:latin typeface="Helvetica" panose="020B0604020202020204" pitchFamily="34" charset="0"/>
              </a:rPr>
              <a:t> </a:t>
            </a:r>
            <a:r>
              <a:rPr lang="ja-JP" altLang="en-US" sz="3600" b="1" dirty="0" smtClean="0">
                <a:latin typeface="Helvetica" panose="020B0604020202020204" pitchFamily="34" charset="0"/>
              </a:rPr>
              <a:t>　</a:t>
            </a:r>
            <a:r>
              <a:rPr lang="en-US" altLang="ja-JP" sz="3600" b="1" dirty="0" smtClean="0">
                <a:latin typeface="Helvetica" panose="020B0604020202020204" pitchFamily="34" charset="0"/>
              </a:rPr>
              <a:t>2.5</a:t>
            </a:r>
            <a:r>
              <a:rPr lang="en-US" altLang="ja-JP" sz="3600" b="1" dirty="0" smtClean="0">
                <a:latin typeface="Symbol" panose="05050102010706020507" pitchFamily="18" charset="2"/>
              </a:rPr>
              <a:t>m</a:t>
            </a:r>
            <a:r>
              <a:rPr lang="en-US" altLang="ja-JP" sz="3600" b="1" dirty="0" smtClean="0">
                <a:latin typeface="Helvetica" panose="020B0604020202020204" pitchFamily="34" charset="0"/>
              </a:rPr>
              <a:t>m</a:t>
            </a:r>
            <a:r>
              <a:rPr lang="ja-JP" altLang="en-US" sz="3600" b="1" dirty="0">
                <a:latin typeface="Helvetica" panose="020B0604020202020204" pitchFamily="34" charset="0"/>
              </a:rPr>
              <a:t>の水滴</a:t>
            </a:r>
            <a:r>
              <a:rPr lang="ja-JP" altLang="en-US" sz="3600" b="1" dirty="0" smtClean="0">
                <a:latin typeface="Helvetica" panose="020B0604020202020204" pitchFamily="34" charset="0"/>
              </a:rPr>
              <a:t>なら</a:t>
            </a:r>
            <a:r>
              <a:rPr lang="en-US" altLang="ja-JP" sz="3600" b="1" dirty="0" smtClean="0">
                <a:latin typeface="Helvetica" panose="020B0604020202020204" pitchFamily="34" charset="0"/>
              </a:rPr>
              <a:t>	U</a:t>
            </a:r>
            <a:r>
              <a:rPr lang="en-US" altLang="ja-JP" sz="3600" b="1" dirty="0">
                <a:latin typeface="Helvetica" panose="020B0604020202020204" pitchFamily="34" charset="0"/>
              </a:rPr>
              <a:t>= </a:t>
            </a:r>
            <a:r>
              <a:rPr lang="en-US" altLang="ja-JP" sz="3600" b="1" dirty="0" smtClean="0">
                <a:latin typeface="Helvetica" panose="020B0604020202020204" pitchFamily="34" charset="0"/>
              </a:rPr>
              <a:t>0.18 mm</a:t>
            </a:r>
            <a:r>
              <a:rPr lang="en-US" altLang="ja-JP" sz="3600" b="1" dirty="0">
                <a:latin typeface="Helvetica" panose="020B0604020202020204" pitchFamily="34" charset="0"/>
              </a:rPr>
              <a:t>/</a:t>
            </a:r>
            <a:r>
              <a:rPr lang="en-US" altLang="ja-JP" sz="3600" b="1" dirty="0" smtClean="0">
                <a:latin typeface="Helvetica" panose="020B0604020202020204" pitchFamily="34" charset="0"/>
              </a:rPr>
              <a:t>s</a:t>
            </a:r>
          </a:p>
          <a:p>
            <a:pPr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ja-JP" sz="3600" b="1" dirty="0">
                <a:latin typeface="Helvetica" panose="020B0604020202020204" pitchFamily="34" charset="0"/>
              </a:rPr>
              <a:t>　</a:t>
            </a:r>
            <a:r>
              <a:rPr lang="ja-JP" altLang="en-US" sz="3600" b="1" dirty="0" smtClean="0">
                <a:latin typeface="Helvetica" panose="020B0604020202020204" pitchFamily="34" charset="0"/>
              </a:rPr>
              <a:t>　</a:t>
            </a:r>
            <a:r>
              <a:rPr lang="en-US" altLang="ja-JP" sz="3600" b="1" dirty="0" smtClean="0">
                <a:latin typeface="Helvetica" panose="020B0604020202020204" pitchFamily="34" charset="0"/>
              </a:rPr>
              <a:t>1.0</a:t>
            </a:r>
            <a:r>
              <a:rPr lang="en-US" altLang="ja-JP" sz="3600" b="1" dirty="0" smtClean="0">
                <a:latin typeface="Symbol" panose="05050102010706020507" pitchFamily="18" charset="2"/>
              </a:rPr>
              <a:t>m</a:t>
            </a:r>
            <a:r>
              <a:rPr lang="en-US" altLang="ja-JP" sz="3600" b="1" dirty="0" smtClean="0">
                <a:latin typeface="Helvetica" panose="020B0604020202020204" pitchFamily="34" charset="0"/>
              </a:rPr>
              <a:t>m</a:t>
            </a:r>
            <a:r>
              <a:rPr lang="ja-JP" altLang="en-US" sz="3600" b="1" dirty="0">
                <a:latin typeface="Helvetica" panose="020B0604020202020204" pitchFamily="34" charset="0"/>
              </a:rPr>
              <a:t>の水滴なら</a:t>
            </a:r>
            <a:r>
              <a:rPr lang="en-US" altLang="ja-JP" sz="3600" b="1" dirty="0">
                <a:latin typeface="Helvetica" panose="020B0604020202020204" pitchFamily="34" charset="0"/>
              </a:rPr>
              <a:t>	U= </a:t>
            </a:r>
            <a:r>
              <a:rPr lang="en-US" altLang="ja-JP" sz="3600" b="1" dirty="0" smtClean="0">
                <a:latin typeface="Helvetica" panose="020B0604020202020204" pitchFamily="34" charset="0"/>
              </a:rPr>
              <a:t>0.01 </a:t>
            </a:r>
            <a:r>
              <a:rPr lang="en-US" altLang="ja-JP" sz="3600" b="1" dirty="0">
                <a:latin typeface="Helvetica" panose="020B0604020202020204" pitchFamily="34" charset="0"/>
              </a:rPr>
              <a:t>mm/s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7225" y="5038925"/>
            <a:ext cx="100872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+mn-ea"/>
              </a:rPr>
              <a:t>室内には空調や人の動きで</a:t>
            </a:r>
            <a:r>
              <a:rPr lang="en-US" altLang="ja-JP" sz="2800" dirty="0" smtClean="0">
                <a:latin typeface="+mn-ea"/>
              </a:rPr>
              <a:t>0.1〜0.3m/s</a:t>
            </a:r>
            <a:r>
              <a:rPr lang="ja-JP" altLang="en-US" sz="2800" dirty="0" smtClean="0">
                <a:latin typeface="+mn-ea"/>
              </a:rPr>
              <a:t>程度の気流がある。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dirty="0" smtClean="0">
                <a:latin typeface="+mn-ea"/>
              </a:rPr>
              <a:t>　（事務所衛生基準規則：室内の気流は</a:t>
            </a:r>
            <a:r>
              <a:rPr lang="en-US" altLang="ja-JP" sz="2800" dirty="0" smtClean="0">
                <a:latin typeface="+mn-ea"/>
              </a:rPr>
              <a:t>0.5m/s</a:t>
            </a:r>
            <a:r>
              <a:rPr lang="ja-JP" altLang="en-US" sz="2800" dirty="0" smtClean="0">
                <a:latin typeface="+mn-ea"/>
              </a:rPr>
              <a:t>以下、と規定）</a:t>
            </a:r>
            <a:endParaRPr lang="en-US" altLang="ja-JP" sz="2800" dirty="0" smtClean="0">
              <a:latin typeface="+mn-ea"/>
            </a:endParaRPr>
          </a:p>
          <a:p>
            <a:r>
              <a:rPr lang="en-US" altLang="ja-JP" sz="2800" dirty="0" smtClean="0">
                <a:latin typeface="+mn-ea"/>
              </a:rPr>
              <a:t>10</a:t>
            </a:r>
            <a:r>
              <a:rPr lang="ja-JP" altLang="en-US" sz="2800" dirty="0" smtClean="0">
                <a:latin typeface="+mn-ea"/>
              </a:rPr>
              <a:t>ミクロン以下の微粒子は屋内・屋外の気流に乗って移動する</a:t>
            </a:r>
            <a:r>
              <a:rPr lang="ja-JP" altLang="en-US" sz="2800" dirty="0" smtClean="0">
                <a:latin typeface="+mn-ea"/>
              </a:rPr>
              <a:t>。</a:t>
            </a:r>
            <a:endParaRPr lang="en-US" altLang="ja-JP" sz="2800" dirty="0" smtClean="0">
              <a:latin typeface="+mn-ea"/>
            </a:endParaRPr>
          </a:p>
          <a:p>
            <a:r>
              <a:rPr kumimoji="1" lang="ja-JP" altLang="en-US" sz="2800" dirty="0" smtClean="0">
                <a:latin typeface="+mn-ea"/>
              </a:rPr>
              <a:t>微小粒子状物質（</a:t>
            </a:r>
            <a:r>
              <a:rPr kumimoji="1" lang="en-US" altLang="ja-JP" sz="2800" dirty="0" smtClean="0">
                <a:latin typeface="+mn-ea"/>
              </a:rPr>
              <a:t>PM</a:t>
            </a:r>
            <a:r>
              <a:rPr kumimoji="1" lang="en-US" altLang="ja-JP" sz="2000" dirty="0" smtClean="0">
                <a:latin typeface="+mn-ea"/>
              </a:rPr>
              <a:t>2.5</a:t>
            </a:r>
            <a:r>
              <a:rPr kumimoji="1" lang="ja-JP" altLang="en-US" sz="2800" dirty="0" smtClean="0">
                <a:latin typeface="+mn-ea"/>
              </a:rPr>
              <a:t>）は排気</a:t>
            </a:r>
            <a:r>
              <a:rPr lang="ja-JP" altLang="en-US" sz="2800" dirty="0" smtClean="0">
                <a:latin typeface="+mn-ea"/>
              </a:rPr>
              <a:t>と</a:t>
            </a:r>
            <a:r>
              <a:rPr kumimoji="1" lang="ja-JP" altLang="en-US" sz="2800" dirty="0" smtClean="0">
                <a:latin typeface="+mn-ea"/>
              </a:rPr>
              <a:t>換気が重要（</a:t>
            </a:r>
            <a:r>
              <a:rPr kumimoji="1" lang="en-US" altLang="ja-JP" sz="2800" dirty="0" smtClean="0">
                <a:latin typeface="+mn-ea"/>
              </a:rPr>
              <a:t>⇒10</a:t>
            </a:r>
            <a:r>
              <a:rPr kumimoji="1" lang="ja-JP" altLang="en-US" sz="2800" dirty="0" smtClean="0">
                <a:latin typeface="+mn-ea"/>
              </a:rPr>
              <a:t>枚目）。</a:t>
            </a:r>
            <a:endParaRPr kumimoji="1" lang="ja-JP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658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1763" y="104363"/>
            <a:ext cx="6866538" cy="762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 smtClean="0">
                <a:solidFill>
                  <a:srgbClr val="000000"/>
                </a:solidFill>
              </a:rPr>
              <a:t>空気力学的粒子径と生体影響</a:t>
            </a:r>
            <a:endParaRPr lang="ja-JP" altLang="en-US" sz="4000" dirty="0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94912" y="980728"/>
            <a:ext cx="86081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ja-JP" altLang="en-US" sz="2400" dirty="0">
                <a:latin typeface="+mn-ea"/>
              </a:rPr>
              <a:t>粒子は粒径が大きなものは鼻腔や咽頭で</a:t>
            </a:r>
            <a:r>
              <a:rPr lang="ja-JP" altLang="en-US" sz="2400" dirty="0" smtClean="0">
                <a:latin typeface="+mn-ea"/>
              </a:rPr>
              <a:t>沈着、</a:t>
            </a:r>
            <a:endParaRPr lang="en-US" altLang="ja-JP" sz="2400" dirty="0" smtClean="0">
              <a:latin typeface="+mn-ea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ja-JP" altLang="en-US" sz="2400" dirty="0" smtClean="0">
                <a:latin typeface="+mn-ea"/>
              </a:rPr>
              <a:t>粒径</a:t>
            </a:r>
            <a:r>
              <a:rPr lang="ja-JP" altLang="en-US" sz="2400" dirty="0">
                <a:latin typeface="+mn-ea"/>
              </a:rPr>
              <a:t>が</a:t>
            </a:r>
            <a:r>
              <a:rPr lang="ja-JP" altLang="en-US" sz="2400" dirty="0" smtClean="0">
                <a:latin typeface="+mn-ea"/>
              </a:rPr>
              <a:t>小さいほど気管支、さらに肺胞まで到達。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71462" y="1893946"/>
            <a:ext cx="9983384" cy="483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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/>
              <a:buChar char="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１）</a:t>
            </a:r>
            <a:r>
              <a:rPr lang="ja-JP" altLang="en-US" sz="2800" u="sng" dirty="0" smtClean="0">
                <a:solidFill>
                  <a:srgbClr val="000000"/>
                </a:solidFill>
                <a:latin typeface="+mn-ea"/>
                <a:ea typeface="+mn-ea"/>
              </a:rPr>
              <a:t>吸引性</a:t>
            </a:r>
            <a:r>
              <a:rPr lang="ja-JP" altLang="en-US" sz="2800" u="sng" dirty="0">
                <a:solidFill>
                  <a:srgbClr val="000000"/>
                </a:solidFill>
                <a:latin typeface="+mn-ea"/>
                <a:ea typeface="+mn-ea"/>
              </a:rPr>
              <a:t>粉</a:t>
            </a:r>
            <a:r>
              <a:rPr lang="ja-JP" altLang="en-US" sz="2800" u="sng" dirty="0" err="1">
                <a:solidFill>
                  <a:srgbClr val="000000"/>
                </a:solidFill>
                <a:latin typeface="+mn-ea"/>
                <a:ea typeface="+mn-ea"/>
              </a:rPr>
              <a:t>じん</a:t>
            </a:r>
            <a:r>
              <a:rPr lang="ja-JP" altLang="en-US" sz="2800" u="sng" dirty="0">
                <a:solidFill>
                  <a:srgbClr val="000000"/>
                </a:solidFill>
                <a:latin typeface="+mn-ea"/>
                <a:ea typeface="+mn-ea"/>
              </a:rPr>
              <a:t>（</a:t>
            </a:r>
            <a:r>
              <a:rPr lang="en-US" altLang="ja-JP" sz="2800" u="sng" dirty="0">
                <a:solidFill>
                  <a:srgbClr val="000000"/>
                </a:solidFill>
                <a:latin typeface="+mn-ea"/>
                <a:ea typeface="+mn-ea"/>
              </a:rPr>
              <a:t>Inhalable convention</a:t>
            </a:r>
            <a:r>
              <a:rPr lang="ja-JP" altLang="en-US" sz="2800" u="sng" dirty="0" smtClean="0">
                <a:solidFill>
                  <a:srgbClr val="000000"/>
                </a:solidFill>
                <a:latin typeface="+mn-ea"/>
                <a:ea typeface="+mn-ea"/>
              </a:rPr>
              <a:t>）</a:t>
            </a:r>
            <a:endParaRPr lang="en-US" altLang="ja-JP" sz="2800" u="sng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　鼻</a:t>
            </a:r>
            <a:r>
              <a:rPr lang="ja-JP" altLang="en-US" sz="2600" dirty="0">
                <a:solidFill>
                  <a:srgbClr val="000000"/>
                </a:solidFill>
                <a:latin typeface="+mn-ea"/>
                <a:ea typeface="+mn-ea"/>
              </a:rPr>
              <a:t>又は口を通って体に取り込まれる粒子</a:t>
            </a:r>
            <a:endParaRPr lang="en-US" altLang="ja-JP" sz="26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　空気</a:t>
            </a:r>
            <a:r>
              <a:rPr lang="ja-JP" altLang="en-US" sz="2600" dirty="0">
                <a:solidFill>
                  <a:srgbClr val="000000"/>
                </a:solidFill>
                <a:latin typeface="+mn-ea"/>
                <a:ea typeface="+mn-ea"/>
              </a:rPr>
              <a:t>力学的直径、約</a:t>
            </a:r>
            <a:r>
              <a:rPr lang="en-US" altLang="ja-JP" sz="2600" dirty="0" smtClean="0">
                <a:solidFill>
                  <a:srgbClr val="000000"/>
                </a:solidFill>
                <a:latin typeface="+mn-ea"/>
                <a:ea typeface="+mn-ea"/>
              </a:rPr>
              <a:t>200μm</a:t>
            </a:r>
            <a:r>
              <a:rPr lang="ja-JP" altLang="en-US" sz="2600" dirty="0">
                <a:solidFill>
                  <a:srgbClr val="000000"/>
                </a:solidFill>
                <a:latin typeface="+mn-ea"/>
                <a:ea typeface="+mn-ea"/>
              </a:rPr>
              <a:t>以下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600" dirty="0">
                <a:solidFill>
                  <a:srgbClr val="000000"/>
                </a:solidFill>
                <a:latin typeface="+mn-ea"/>
                <a:ea typeface="+mn-ea"/>
              </a:rPr>
              <a:t>　</a:t>
            </a: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鼻腔</a:t>
            </a:r>
            <a:r>
              <a:rPr lang="en-US" altLang="ja-JP" sz="2600" dirty="0" smtClean="0">
                <a:solidFill>
                  <a:srgbClr val="000000"/>
                </a:solidFill>
                <a:latin typeface="+mn-ea"/>
                <a:ea typeface="+mn-ea"/>
              </a:rPr>
              <a:t>､</a:t>
            </a: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気管</a:t>
            </a:r>
            <a:r>
              <a:rPr lang="en-US" altLang="ja-JP" sz="2600" dirty="0" smtClean="0">
                <a:solidFill>
                  <a:srgbClr val="000000"/>
                </a:solidFill>
                <a:latin typeface="+mn-ea"/>
                <a:ea typeface="+mn-ea"/>
              </a:rPr>
              <a:t>､</a:t>
            </a: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気管支</a:t>
            </a:r>
            <a:r>
              <a:rPr lang="ja-JP" altLang="en-US" sz="2600" dirty="0">
                <a:solidFill>
                  <a:srgbClr val="000000"/>
                </a:solidFill>
                <a:latin typeface="+mn-ea"/>
                <a:ea typeface="+mn-ea"/>
              </a:rPr>
              <a:t>に</a:t>
            </a: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沈着。アレルギー性疾患</a:t>
            </a:r>
            <a:r>
              <a:rPr lang="en-US" altLang="ja-JP" sz="2600" dirty="0" smtClean="0">
                <a:solidFill>
                  <a:srgbClr val="000000"/>
                </a:solidFill>
                <a:latin typeface="+mn-ea"/>
                <a:ea typeface="+mn-ea"/>
              </a:rPr>
              <a:t>､</a:t>
            </a: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鉛</a:t>
            </a:r>
            <a:r>
              <a:rPr lang="ja-JP" altLang="en-US" sz="2600" dirty="0">
                <a:solidFill>
                  <a:srgbClr val="000000"/>
                </a:solidFill>
                <a:latin typeface="+mn-ea"/>
                <a:ea typeface="+mn-ea"/>
              </a:rPr>
              <a:t>中毒など</a:t>
            </a:r>
          </a:p>
          <a:p>
            <a:pPr>
              <a:spcBef>
                <a:spcPts val="1200"/>
              </a:spcBef>
              <a:buClrTx/>
              <a:buSzTx/>
              <a:buFontTx/>
              <a:buNone/>
            </a:pP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２）</a:t>
            </a:r>
            <a:r>
              <a:rPr lang="ja-JP" altLang="en-US" sz="2600" u="sng" dirty="0">
                <a:solidFill>
                  <a:srgbClr val="000000"/>
                </a:solidFill>
                <a:latin typeface="+mn-ea"/>
                <a:ea typeface="+mn-ea"/>
              </a:rPr>
              <a:t>喉頭</a:t>
            </a:r>
            <a:r>
              <a:rPr lang="ja-JP" altLang="en-US" sz="2600" u="sng" dirty="0" smtClean="0">
                <a:solidFill>
                  <a:srgbClr val="000000"/>
                </a:solidFill>
                <a:latin typeface="+mn-ea"/>
                <a:ea typeface="+mn-ea"/>
              </a:rPr>
              <a:t>通過性</a:t>
            </a:r>
            <a:r>
              <a:rPr lang="ja-JP" altLang="en-US" sz="2600" u="sng" dirty="0">
                <a:solidFill>
                  <a:srgbClr val="000000"/>
                </a:solidFill>
                <a:latin typeface="+mn-ea"/>
                <a:ea typeface="+mn-ea"/>
              </a:rPr>
              <a:t>粉</a:t>
            </a:r>
            <a:r>
              <a:rPr lang="ja-JP" altLang="en-US" sz="2600" u="sng" dirty="0" err="1" smtClean="0">
                <a:solidFill>
                  <a:srgbClr val="000000"/>
                </a:solidFill>
                <a:latin typeface="+mn-ea"/>
                <a:ea typeface="+mn-ea"/>
              </a:rPr>
              <a:t>じん</a:t>
            </a:r>
            <a:r>
              <a:rPr lang="ja-JP" altLang="en-US" sz="2600" u="sng" dirty="0">
                <a:solidFill>
                  <a:srgbClr val="000000"/>
                </a:solidFill>
                <a:latin typeface="+mn-ea"/>
                <a:ea typeface="+mn-ea"/>
              </a:rPr>
              <a:t>（</a:t>
            </a:r>
            <a:r>
              <a:rPr lang="en-US" altLang="ja-JP" sz="2600" u="sng" dirty="0">
                <a:solidFill>
                  <a:srgbClr val="000000"/>
                </a:solidFill>
                <a:latin typeface="+mn-ea"/>
                <a:ea typeface="+mn-ea"/>
              </a:rPr>
              <a:t>Thoracic convention</a:t>
            </a:r>
            <a:r>
              <a:rPr lang="ja-JP" altLang="en-US" sz="2600" u="sng" dirty="0" smtClean="0">
                <a:solidFill>
                  <a:srgbClr val="000000"/>
                </a:solidFill>
                <a:latin typeface="+mn-ea"/>
                <a:ea typeface="+mn-ea"/>
              </a:rPr>
              <a:t>）</a:t>
            </a:r>
            <a:endParaRPr lang="en-US" altLang="ja-JP" sz="2600" u="sng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　吸引性</a:t>
            </a:r>
            <a:r>
              <a:rPr lang="ja-JP" altLang="en-US" sz="2600" dirty="0">
                <a:solidFill>
                  <a:srgbClr val="000000"/>
                </a:solidFill>
                <a:latin typeface="+mn-ea"/>
                <a:ea typeface="+mn-ea"/>
              </a:rPr>
              <a:t>粉じんの中で咽頭を</a:t>
            </a: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通過、気管支レベルに到達する粒子</a:t>
            </a:r>
            <a:endParaRPr lang="en-US" altLang="ja-JP" sz="26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600" dirty="0">
                <a:solidFill>
                  <a:srgbClr val="000000"/>
                </a:solidFill>
                <a:latin typeface="+mn-ea"/>
                <a:ea typeface="+mn-ea"/>
              </a:rPr>
              <a:t>　</a:t>
            </a: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一般的に</a:t>
            </a:r>
            <a:r>
              <a:rPr lang="en-US" altLang="ja-JP" sz="2600" dirty="0" smtClean="0">
                <a:solidFill>
                  <a:srgbClr val="000000"/>
                </a:solidFill>
                <a:latin typeface="+mn-ea"/>
                <a:ea typeface="+mn-ea"/>
              </a:rPr>
              <a:t>PM10</a:t>
            </a: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と呼ばれる粒子</a:t>
            </a:r>
            <a:endParaRPr lang="en-US" altLang="ja-JP" sz="2600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spcBef>
                <a:spcPts val="1200"/>
              </a:spcBef>
              <a:buClrTx/>
              <a:buSzTx/>
              <a:buFontTx/>
              <a:buNone/>
            </a:pP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３）</a:t>
            </a:r>
            <a:r>
              <a:rPr lang="ja-JP" altLang="en-US" sz="2600" u="sng" dirty="0" smtClean="0">
                <a:solidFill>
                  <a:srgbClr val="000000"/>
                </a:solidFill>
                <a:latin typeface="+mn-ea"/>
                <a:ea typeface="+mn-ea"/>
              </a:rPr>
              <a:t>吸入性</a:t>
            </a:r>
            <a:r>
              <a:rPr lang="ja-JP" altLang="en-US" sz="2600" u="sng" dirty="0">
                <a:solidFill>
                  <a:srgbClr val="000000"/>
                </a:solidFill>
                <a:latin typeface="+mn-ea"/>
                <a:ea typeface="+mn-ea"/>
              </a:rPr>
              <a:t>粉</a:t>
            </a:r>
            <a:r>
              <a:rPr lang="ja-JP" altLang="en-US" sz="2600" u="sng" dirty="0" err="1">
                <a:solidFill>
                  <a:srgbClr val="000000"/>
                </a:solidFill>
                <a:latin typeface="+mn-ea"/>
                <a:ea typeface="+mn-ea"/>
              </a:rPr>
              <a:t>じん</a:t>
            </a:r>
            <a:r>
              <a:rPr lang="ja-JP" altLang="en-US" sz="2600" u="sng" dirty="0">
                <a:solidFill>
                  <a:srgbClr val="000000"/>
                </a:solidFill>
                <a:latin typeface="+mn-ea"/>
                <a:ea typeface="+mn-ea"/>
              </a:rPr>
              <a:t>（</a:t>
            </a:r>
            <a:r>
              <a:rPr lang="en-US" altLang="ja-JP" sz="2600" u="sng" dirty="0">
                <a:solidFill>
                  <a:srgbClr val="000000"/>
                </a:solidFill>
                <a:latin typeface="+mn-ea"/>
                <a:ea typeface="+mn-ea"/>
              </a:rPr>
              <a:t>Respirable convention</a:t>
            </a:r>
            <a:r>
              <a:rPr lang="ja-JP" altLang="en-US" sz="2600" u="sng" dirty="0" smtClean="0">
                <a:solidFill>
                  <a:srgbClr val="000000"/>
                </a:solidFill>
                <a:latin typeface="+mn-ea"/>
                <a:ea typeface="+mn-ea"/>
              </a:rPr>
              <a:t>）</a:t>
            </a:r>
            <a:endParaRPr lang="en-US" altLang="ja-JP" sz="2600" u="sng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　吸気にとともに肺胞</a:t>
            </a:r>
            <a:r>
              <a:rPr lang="ja-JP" altLang="en-US" sz="2600" dirty="0">
                <a:solidFill>
                  <a:srgbClr val="000000"/>
                </a:solidFill>
                <a:latin typeface="+mn-ea"/>
                <a:ea typeface="+mn-ea"/>
              </a:rPr>
              <a:t>まで到達する</a:t>
            </a: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粒子。じん肺の原因となる。</a:t>
            </a:r>
            <a:endParaRPr lang="en-US" altLang="ja-JP" sz="2600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spcBef>
                <a:spcPts val="0"/>
              </a:spcBef>
              <a:buNone/>
            </a:pP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　</a:t>
            </a:r>
            <a:r>
              <a:rPr lang="en-US" altLang="ja-JP" sz="2600" dirty="0" smtClean="0">
                <a:solidFill>
                  <a:srgbClr val="000000"/>
                </a:solidFill>
                <a:latin typeface="+mn-ea"/>
                <a:ea typeface="+mn-ea"/>
              </a:rPr>
              <a:t> 4</a:t>
            </a:r>
            <a:r>
              <a:rPr lang="ja-JP" altLang="ja-JP" sz="2600" dirty="0" smtClean="0">
                <a:solidFill>
                  <a:srgbClr val="000000"/>
                </a:solidFill>
                <a:latin typeface="+mn-ea"/>
                <a:ea typeface="+mn-ea"/>
              </a:rPr>
              <a:t>μ</a:t>
            </a:r>
            <a:r>
              <a:rPr lang="en-US" altLang="ja-JP" sz="2600" dirty="0" smtClean="0">
                <a:solidFill>
                  <a:srgbClr val="000000"/>
                </a:solidFill>
                <a:latin typeface="+mn-ea"/>
                <a:ea typeface="+mn-ea"/>
              </a:rPr>
              <a:t>m50</a:t>
            </a:r>
            <a:r>
              <a:rPr lang="en-US" altLang="ja-JP" sz="2600" dirty="0">
                <a:solidFill>
                  <a:srgbClr val="000000"/>
                </a:solidFill>
                <a:latin typeface="+mn-ea"/>
                <a:ea typeface="+mn-ea"/>
              </a:rPr>
              <a:t>%</a:t>
            </a:r>
            <a:r>
              <a:rPr lang="ja-JP" altLang="ja-JP" sz="2600" dirty="0">
                <a:solidFill>
                  <a:srgbClr val="000000"/>
                </a:solidFill>
                <a:latin typeface="+mn-ea"/>
                <a:ea typeface="+mn-ea"/>
              </a:rPr>
              <a:t>カットの分粒装置を用いて捕集</a:t>
            </a:r>
            <a:r>
              <a:rPr lang="ja-JP" altLang="ja-JP" sz="2600" dirty="0" smtClean="0">
                <a:solidFill>
                  <a:srgbClr val="000000"/>
                </a:solidFill>
                <a:latin typeface="+mn-ea"/>
                <a:ea typeface="+mn-ea"/>
              </a:rPr>
              <a:t>した</a:t>
            </a: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粒子</a:t>
            </a:r>
            <a:endParaRPr lang="en-US" altLang="ja-JP" sz="26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spcBef>
                <a:spcPts val="0"/>
              </a:spcBef>
              <a:buNone/>
            </a:pPr>
            <a:r>
              <a:rPr lang="ja-JP" altLang="en-US" sz="2600" dirty="0">
                <a:solidFill>
                  <a:srgbClr val="000000"/>
                </a:solidFill>
                <a:latin typeface="+mn-ea"/>
                <a:ea typeface="+mn-ea"/>
              </a:rPr>
              <a:t>　</a:t>
            </a:r>
            <a:r>
              <a:rPr lang="en-US" altLang="ja-JP" sz="260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空気</a:t>
            </a:r>
            <a:r>
              <a:rPr lang="ja-JP" altLang="en-US" sz="2600" dirty="0">
                <a:solidFill>
                  <a:srgbClr val="000000"/>
                </a:solidFill>
                <a:latin typeface="+mn-ea"/>
                <a:ea typeface="+mn-ea"/>
              </a:rPr>
              <a:t>力学的</a:t>
            </a:r>
            <a:r>
              <a:rPr lang="ja-JP" altLang="en-US" sz="2600" dirty="0" smtClean="0">
                <a:solidFill>
                  <a:srgbClr val="000000"/>
                </a:solidFill>
                <a:latin typeface="+mn-ea"/>
                <a:ea typeface="+mn-ea"/>
              </a:rPr>
              <a:t>直径  </a:t>
            </a:r>
            <a:r>
              <a:rPr lang="en-US" altLang="ja-JP" sz="2600" dirty="0">
                <a:solidFill>
                  <a:srgbClr val="000000"/>
                </a:solidFill>
                <a:latin typeface="+mn-ea"/>
                <a:ea typeface="+mn-ea"/>
              </a:rPr>
              <a:t>4</a:t>
            </a:r>
            <a:r>
              <a:rPr lang="ja-JP" altLang="ja-JP" sz="2600" dirty="0" smtClean="0">
                <a:solidFill>
                  <a:srgbClr val="000000"/>
                </a:solidFill>
                <a:latin typeface="+mn-ea"/>
                <a:ea typeface="+mn-ea"/>
              </a:rPr>
              <a:t>μ</a:t>
            </a:r>
            <a:r>
              <a:rPr lang="en-US" altLang="ja-JP" sz="2600" dirty="0" smtClean="0">
                <a:solidFill>
                  <a:srgbClr val="000000"/>
                </a:solidFill>
                <a:latin typeface="+mn-ea"/>
                <a:ea typeface="+mn-ea"/>
              </a:rPr>
              <a:t>m</a:t>
            </a:r>
            <a:r>
              <a:rPr lang="ja-JP" altLang="ja-JP" sz="2600" dirty="0" smtClean="0">
                <a:solidFill>
                  <a:srgbClr val="000000"/>
                </a:solidFill>
                <a:latin typeface="+mn-ea"/>
                <a:ea typeface="+mn-ea"/>
              </a:rPr>
              <a:t>以下</a:t>
            </a:r>
            <a:endParaRPr lang="ja-JP" altLang="ja-JP" sz="26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09204CF-AC4F-4E41-B16A-47C0E18C296D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707" y="62887"/>
            <a:ext cx="3198139" cy="299136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7170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87112" y="37816"/>
            <a:ext cx="10039350" cy="55825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ja-JP" altLang="en-US" sz="32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タバコ煙は空気力学的粒子径</a:t>
            </a:r>
            <a:r>
              <a:rPr lang="en-US" altLang="ja-JP" sz="32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1μm</a:t>
            </a:r>
            <a:r>
              <a:rPr lang="ja-JP" altLang="en-US" sz="32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以下のタールの粒子</a:t>
            </a:r>
            <a:endParaRPr lang="en-US" altLang="ja-JP" sz="3200" dirty="0" smtClean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" name="コンテンツ プレースホルダ 2"/>
          <p:cNvSpPr txBox="1">
            <a:spLocks/>
          </p:cNvSpPr>
          <p:nvPr/>
        </p:nvSpPr>
        <p:spPr>
          <a:xfrm>
            <a:off x="87112" y="692150"/>
            <a:ext cx="10039350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2940"/>
              </a:lnSpc>
              <a:buNone/>
            </a:pPr>
            <a:r>
              <a:rPr lang="ja-JP" altLang="en-US" dirty="0" smtClean="0">
                <a:latin typeface="ＭＳ Ｐゴシック"/>
                <a:ea typeface="ＭＳ Ｐゴシック"/>
                <a:cs typeface="ＭＳ Ｐゴシック"/>
              </a:rPr>
              <a:t>環境省</a:t>
            </a:r>
            <a:r>
              <a:rPr lang="en-US" altLang="ja-JP" dirty="0" smtClean="0">
                <a:latin typeface="ＭＳ Ｐゴシック"/>
                <a:ea typeface="ＭＳ Ｐゴシック"/>
                <a:cs typeface="ＭＳ Ｐゴシック"/>
              </a:rPr>
              <a:t> </a:t>
            </a:r>
            <a:r>
              <a:rPr lang="ja-JP" altLang="en-US" dirty="0" smtClean="0">
                <a:latin typeface="ＭＳ Ｐゴシック"/>
                <a:ea typeface="ＭＳ Ｐゴシック"/>
                <a:cs typeface="ＭＳ Ｐゴシック"/>
              </a:rPr>
              <a:t>微小粒子状物質（</a:t>
            </a:r>
            <a:r>
              <a:rPr lang="en-US" altLang="ja-JP" dirty="0" smtClean="0">
                <a:latin typeface="ＭＳ Ｐゴシック"/>
                <a:ea typeface="ＭＳ Ｐゴシック"/>
                <a:cs typeface="ＭＳ Ｐゴシック"/>
              </a:rPr>
              <a:t>PM</a:t>
            </a:r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2.5</a:t>
            </a:r>
            <a:r>
              <a:rPr lang="ja-JP" altLang="en-US" dirty="0" smtClean="0">
                <a:latin typeface="ＭＳ Ｐゴシック"/>
                <a:ea typeface="ＭＳ Ｐゴシック"/>
                <a:cs typeface="ＭＳ Ｐゴシック"/>
              </a:rPr>
              <a:t>）に関する基準値：</a:t>
            </a:r>
            <a:r>
              <a:rPr lang="en-US" altLang="ja-JP" dirty="0" smtClean="0">
                <a:latin typeface="ＭＳ Ｐゴシック"/>
                <a:ea typeface="ＭＳ Ｐゴシック"/>
                <a:cs typeface="ＭＳ Ｐゴシック"/>
              </a:rPr>
              <a:t>2009</a:t>
            </a:r>
            <a:r>
              <a:rPr lang="ja-JP" altLang="en-US" dirty="0" smtClean="0">
                <a:latin typeface="ＭＳ Ｐゴシック"/>
                <a:ea typeface="ＭＳ Ｐゴシック"/>
                <a:cs typeface="ＭＳ Ｐゴシック"/>
              </a:rPr>
              <a:t>年</a:t>
            </a: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marL="0" indent="0">
              <a:lnSpc>
                <a:spcPts val="2940"/>
              </a:lnSpc>
              <a:buNone/>
            </a:pPr>
            <a:r>
              <a:rPr lang="ja-JP" altLang="en-US" dirty="0" smtClean="0">
                <a:latin typeface="ＭＳ Ｐゴシック"/>
                <a:ea typeface="ＭＳ Ｐゴシック"/>
                <a:cs typeface="ＭＳ Ｐゴシック"/>
              </a:rPr>
              <a:t>１年平均値</a:t>
            </a:r>
            <a:r>
              <a:rPr lang="en-US" altLang="ja-JP" dirty="0" smtClean="0">
                <a:latin typeface="ＭＳ Ｐゴシック"/>
                <a:ea typeface="ＭＳ Ｐゴシック"/>
                <a:cs typeface="ＭＳ Ｐゴシック"/>
              </a:rPr>
              <a:t>15μg/m</a:t>
            </a:r>
            <a:r>
              <a:rPr lang="en-US" altLang="ja-JP" baseline="30000" dirty="0" smtClean="0">
                <a:latin typeface="ＭＳ Ｐゴシック"/>
                <a:ea typeface="ＭＳ Ｐゴシック"/>
                <a:cs typeface="ＭＳ Ｐゴシック"/>
              </a:rPr>
              <a:t>3</a:t>
            </a:r>
            <a:r>
              <a:rPr lang="en-US" altLang="ja-JP" dirty="0" smtClean="0">
                <a:latin typeface="ＭＳ Ｐゴシック"/>
                <a:ea typeface="ＭＳ Ｐゴシック"/>
                <a:cs typeface="ＭＳ Ｐゴシック"/>
              </a:rPr>
              <a:t> </a:t>
            </a:r>
            <a:r>
              <a:rPr lang="ja-JP" altLang="en-US" dirty="0" smtClean="0">
                <a:latin typeface="ＭＳ Ｐゴシック"/>
                <a:ea typeface="ＭＳ Ｐゴシック"/>
                <a:cs typeface="ＭＳ Ｐゴシック"/>
              </a:rPr>
              <a:t>以下、かつ、１日平均値 </a:t>
            </a:r>
            <a:r>
              <a:rPr lang="en-US" altLang="ja-JP" dirty="0" smtClean="0">
                <a:latin typeface="ＭＳ Ｐゴシック"/>
                <a:ea typeface="ＭＳ Ｐゴシック"/>
                <a:cs typeface="ＭＳ Ｐゴシック"/>
              </a:rPr>
              <a:t>35μg/m</a:t>
            </a:r>
            <a:r>
              <a:rPr lang="en-US" altLang="ja-JP" baseline="30000" dirty="0" smtClean="0">
                <a:latin typeface="ＭＳ Ｐゴシック"/>
                <a:ea typeface="ＭＳ Ｐゴシック"/>
                <a:cs typeface="ＭＳ Ｐゴシック"/>
              </a:rPr>
              <a:t>3</a:t>
            </a: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marL="0" indent="0">
              <a:lnSpc>
                <a:spcPts val="2940"/>
              </a:lnSpc>
              <a:buNone/>
            </a:pPr>
            <a:r>
              <a:rPr lang="ja-JP" altLang="en-US" dirty="0" smtClean="0">
                <a:latin typeface="ＭＳ Ｐゴシック"/>
                <a:ea typeface="ＭＳ Ｐゴシック"/>
                <a:cs typeface="ＭＳ Ｐゴシック"/>
              </a:rPr>
              <a:t>外出を自粛するレベル：</a:t>
            </a:r>
            <a:r>
              <a:rPr lang="en-US" altLang="ja-JP" dirty="0" smtClean="0">
                <a:latin typeface="ＭＳ Ｐゴシック"/>
                <a:ea typeface="ＭＳ Ｐゴシック"/>
                <a:cs typeface="ＭＳ Ｐゴシック"/>
              </a:rPr>
              <a:t>70μg/m</a:t>
            </a:r>
            <a:r>
              <a:rPr lang="en-US" altLang="ja-JP" baseline="30000" dirty="0" smtClean="0">
                <a:latin typeface="ＭＳ Ｐゴシック"/>
                <a:ea typeface="ＭＳ Ｐゴシック"/>
                <a:cs typeface="ＭＳ Ｐゴシック"/>
              </a:rPr>
              <a:t>3 </a:t>
            </a:r>
            <a:r>
              <a:rPr lang="ja-JP" altLang="en-US" dirty="0" smtClean="0">
                <a:latin typeface="ＭＳ Ｐゴシック"/>
                <a:ea typeface="ＭＳ Ｐゴシック"/>
                <a:cs typeface="ＭＳ Ｐゴシック"/>
              </a:rPr>
              <a:t>以下</a:t>
            </a:r>
            <a:br>
              <a:rPr lang="ja-JP" altLang="en-US" dirty="0" smtClean="0">
                <a:latin typeface="ＭＳ Ｐゴシック"/>
                <a:ea typeface="ＭＳ Ｐゴシック"/>
                <a:cs typeface="ＭＳ Ｐゴシック"/>
              </a:rPr>
            </a:br>
            <a:endParaRPr lang="ja-JP" altLang="en-US" dirty="0"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99" y="2438408"/>
            <a:ext cx="8509001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" y="2438400"/>
            <a:ext cx="6189663" cy="40386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543300" y="6400800"/>
            <a:ext cx="278694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9pPr>
          </a:lstStyle>
          <a:p>
            <a:pPr eaLnBrk="1" hangingPunct="1"/>
            <a:r>
              <a:rPr lang="ja-JP" altLang="en-US" sz="18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東京都庁ホームページより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42905" y="2590808"/>
            <a:ext cx="381065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9pPr>
          </a:lstStyle>
          <a:p>
            <a:r>
              <a:rPr lang="ja-JP" altLang="en-US">
                <a:latin typeface="ＭＳ Ｐゴシック"/>
                <a:ea typeface="ＭＳ Ｐゴシック"/>
                <a:cs typeface="ＭＳ Ｐゴシック"/>
              </a:rPr>
              <a:t>タバコ煙の直径は</a:t>
            </a:r>
            <a:r>
              <a:rPr lang="en-US" altLang="ja-JP">
                <a:latin typeface="ＭＳ Ｐゴシック"/>
                <a:ea typeface="ＭＳ Ｐゴシック"/>
                <a:cs typeface="ＭＳ Ｐゴシック"/>
              </a:rPr>
              <a:t>1μm</a:t>
            </a:r>
            <a:r>
              <a:rPr lang="ja-JP" altLang="en-US">
                <a:latin typeface="ＭＳ Ｐゴシック"/>
                <a:ea typeface="ＭＳ Ｐゴシック"/>
                <a:cs typeface="ＭＳ Ｐゴシック"/>
              </a:rPr>
              <a:t>以下</a:t>
            </a:r>
            <a:r>
              <a:rPr lang="en-US" altLang="ja-JP">
                <a:latin typeface="ＭＳ Ｐゴシック"/>
                <a:ea typeface="ＭＳ Ｐゴシック"/>
                <a:cs typeface="ＭＳ Ｐゴシック"/>
              </a:rPr>
              <a:t/>
            </a:r>
            <a:br>
              <a:rPr lang="en-US" altLang="ja-JP">
                <a:latin typeface="ＭＳ Ｐゴシック"/>
                <a:ea typeface="ＭＳ Ｐゴシック"/>
                <a:cs typeface="ＭＳ Ｐゴシック"/>
              </a:rPr>
            </a:br>
            <a:r>
              <a:rPr lang="ja-JP" altLang="en-US">
                <a:latin typeface="ＭＳ Ｐゴシック"/>
                <a:ea typeface="ＭＳ Ｐゴシック"/>
                <a:cs typeface="ＭＳ Ｐゴシック"/>
              </a:rPr>
              <a:t>＝</a:t>
            </a:r>
            <a:r>
              <a:rPr lang="en-US" altLang="ja-JP">
                <a:latin typeface="ＭＳ Ｐゴシック"/>
                <a:ea typeface="ＭＳ Ｐゴシック"/>
                <a:cs typeface="ＭＳ Ｐゴシック"/>
              </a:rPr>
              <a:t>PM2.5</a:t>
            </a:r>
            <a:r>
              <a:rPr lang="ja-JP" altLang="en-US">
                <a:latin typeface="ＭＳ Ｐゴシック"/>
                <a:ea typeface="ＭＳ Ｐゴシック"/>
                <a:cs typeface="ＭＳ Ｐゴシック"/>
              </a:rPr>
              <a:t>よりも小さい</a:t>
            </a:r>
            <a:r>
              <a:rPr lang="en-US" altLang="ja-JP">
                <a:latin typeface="ＭＳ Ｐゴシック"/>
                <a:ea typeface="ＭＳ Ｐゴシック"/>
                <a:cs typeface="ＭＳ Ｐゴシック"/>
              </a:rPr>
              <a:t>PM1</a:t>
            </a:r>
            <a:endParaRPr lang="ja-JP" altLang="en-US">
              <a:latin typeface="ＭＳ Ｐゴシック"/>
              <a:ea typeface="ＭＳ Ｐゴシック"/>
              <a:cs typeface="ＭＳ Ｐゴシック"/>
            </a:endParaRPr>
          </a:p>
        </p:txBody>
      </p:sp>
      <p:cxnSp>
        <p:nvCxnSpPr>
          <p:cNvPr id="8" name="直線矢印コネクタ 8"/>
          <p:cNvCxnSpPr>
            <a:cxnSpLocks noChangeShapeType="1"/>
          </p:cNvCxnSpPr>
          <p:nvPr/>
        </p:nvCxnSpPr>
        <p:spPr bwMode="auto">
          <a:xfrm rot="5400000">
            <a:off x="-495300" y="4495804"/>
            <a:ext cx="2438400" cy="304800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テキスト ボックス 9"/>
          <p:cNvSpPr txBox="1">
            <a:spLocks noChangeArrowheads="1"/>
          </p:cNvSpPr>
          <p:nvPr/>
        </p:nvSpPr>
        <p:spPr bwMode="auto">
          <a:xfrm>
            <a:off x="3230565" y="4948246"/>
            <a:ext cx="133401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9pPr>
          </a:lstStyle>
          <a:p>
            <a:r>
              <a:rPr lang="ja-JP" altLang="en-US" dirty="0" smtClean="0">
                <a:latin typeface="ＭＳ Ｐゴシック"/>
                <a:ea typeface="ＭＳ Ｐゴシック"/>
                <a:cs typeface="ＭＳ Ｐゴシック"/>
              </a:rPr>
              <a:t>約</a:t>
            </a:r>
            <a:r>
              <a:rPr lang="en-US" altLang="ja-JP" dirty="0" smtClean="0">
                <a:latin typeface="ＭＳ Ｐゴシック"/>
                <a:ea typeface="ＭＳ Ｐゴシック"/>
                <a:cs typeface="ＭＳ Ｐゴシック"/>
              </a:rPr>
              <a:t>70μm</a:t>
            </a:r>
            <a:endParaRPr lang="ja-JP" altLang="en-US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" name="テキスト ボックス 10"/>
          <p:cNvSpPr txBox="1">
            <a:spLocks noChangeArrowheads="1"/>
          </p:cNvSpPr>
          <p:nvPr/>
        </p:nvSpPr>
        <p:spPr bwMode="auto">
          <a:xfrm>
            <a:off x="1485905" y="6396045"/>
            <a:ext cx="1026242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defRPr>
            </a:lvl9pPr>
          </a:lstStyle>
          <a:p>
            <a:r>
              <a:rPr lang="en-US" altLang="ja-JP">
                <a:latin typeface="ＭＳ Ｐゴシック"/>
                <a:ea typeface="ＭＳ Ｐゴシック"/>
                <a:cs typeface="ＭＳ Ｐゴシック"/>
              </a:rPr>
              <a:t>30μm</a:t>
            </a:r>
            <a:endParaRPr lang="ja-JP" altLang="en-US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2998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テキスト ボックス 6"/>
          <p:cNvSpPr txBox="1">
            <a:spLocks noChangeArrowheads="1"/>
          </p:cNvSpPr>
          <p:nvPr/>
        </p:nvSpPr>
        <p:spPr bwMode="auto">
          <a:xfrm>
            <a:off x="38119" y="762000"/>
            <a:ext cx="4134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副流煙の電子顕微鏡写真</a:t>
            </a:r>
          </a:p>
        </p:txBody>
      </p:sp>
      <p:sp>
        <p:nvSpPr>
          <p:cNvPr id="53252" name="テキスト ボックス 16"/>
          <p:cNvSpPr txBox="1">
            <a:spLocks noChangeArrowheads="1"/>
          </p:cNvSpPr>
          <p:nvPr/>
        </p:nvSpPr>
        <p:spPr bwMode="auto">
          <a:xfrm>
            <a:off x="38117" y="5949280"/>
            <a:ext cx="47769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「タバコ煙粒子の捕集、観察と気道内での観察」</a:t>
            </a:r>
            <a:endParaRPr lang="en-US" altLang="ja-JP" sz="1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東</a:t>
            </a:r>
            <a:r>
              <a:rPr lang="en-US" altLang="ja-JP" sz="18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 </a:t>
            </a:r>
            <a:r>
              <a:rPr lang="ja-JP" altLang="en-US" sz="18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敏</a:t>
            </a:r>
            <a:r>
              <a:rPr lang="ja-JP" altLang="en-US" sz="1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昭（産業医</a:t>
            </a:r>
            <a:r>
              <a:rPr lang="ja-JP" altLang="en-US" sz="18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大学　前学長）</a:t>
            </a:r>
            <a:r>
              <a:rPr lang="en-US" altLang="ja-JP" sz="18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日本</a:t>
            </a:r>
            <a:r>
              <a:rPr lang="ja-JP" altLang="en-US" sz="1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公衆衛生雑誌</a:t>
            </a:r>
            <a:r>
              <a:rPr lang="en-US" altLang="ja-JP" sz="1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, </a:t>
            </a:r>
            <a:r>
              <a:rPr lang="en-US" altLang="ja-JP" sz="18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32,17</a:t>
            </a:r>
            <a:r>
              <a:rPr lang="en-US" altLang="ja-JP" sz="1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-</a:t>
            </a:r>
            <a:r>
              <a:rPr lang="en-US" altLang="ja-JP" sz="18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23,1985.</a:t>
            </a:r>
            <a:endParaRPr lang="ja-JP" altLang="en-US" sz="1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53253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3" y="1354138"/>
            <a:ext cx="4471988" cy="45720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88" y="620688"/>
            <a:ext cx="5737226" cy="411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5" name="テキスト ボックス 18"/>
          <p:cNvSpPr txBox="1">
            <a:spLocks noChangeArrowheads="1"/>
          </p:cNvSpPr>
          <p:nvPr/>
        </p:nvSpPr>
        <p:spPr bwMode="auto">
          <a:xfrm>
            <a:off x="6691833" y="703416"/>
            <a:ext cx="3541697" cy="120032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○</a:t>
            </a:r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副流煙＝</a:t>
            </a:r>
            <a:r>
              <a:rPr lang="en-US" altLang="ja-JP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0.4μm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●</a:t>
            </a:r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主流煙＝</a:t>
            </a:r>
            <a:r>
              <a:rPr lang="en-US" altLang="ja-JP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0.5μm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△</a:t>
            </a:r>
            <a:r>
              <a:rPr lang="ja-JP" altLang="en-US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呼出煙＝</a:t>
            </a:r>
            <a:r>
              <a:rPr lang="en-US" altLang="ja-JP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0.6〜1.0μm</a:t>
            </a:r>
            <a:endParaRPr lang="en-US" altLang="ja-JP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3256" name="テキスト ボックス 21"/>
          <p:cNvSpPr txBox="1">
            <a:spLocks noChangeArrowheads="1"/>
          </p:cNvSpPr>
          <p:nvPr/>
        </p:nvSpPr>
        <p:spPr bwMode="auto">
          <a:xfrm>
            <a:off x="5624532" y="4653136"/>
            <a:ext cx="1233487" cy="40005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0.5μm</a:t>
            </a:r>
            <a:endParaRPr lang="ja-JP" altLang="en-US" sz="20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cxnSp>
        <p:nvCxnSpPr>
          <p:cNvPr id="53257" name="直線矢印コネクタ 11"/>
          <p:cNvCxnSpPr>
            <a:cxnSpLocks noChangeShapeType="1"/>
            <a:stCxn id="53256" idx="0"/>
          </p:cNvCxnSpPr>
          <p:nvPr/>
        </p:nvCxnSpPr>
        <p:spPr bwMode="auto">
          <a:xfrm rot="5400000" flipH="1" flipV="1">
            <a:off x="6003944" y="4407074"/>
            <a:ext cx="492125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8" name="直線矢印コネクタ 13"/>
          <p:cNvCxnSpPr>
            <a:cxnSpLocks noChangeShapeType="1"/>
          </p:cNvCxnSpPr>
          <p:nvPr/>
        </p:nvCxnSpPr>
        <p:spPr bwMode="auto">
          <a:xfrm rot="5400000" flipH="1" flipV="1">
            <a:off x="7645419" y="4659289"/>
            <a:ext cx="492125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9" name="テキスト ボックス 21"/>
          <p:cNvSpPr txBox="1">
            <a:spLocks noChangeArrowheads="1"/>
          </p:cNvSpPr>
          <p:nvPr/>
        </p:nvSpPr>
        <p:spPr bwMode="auto">
          <a:xfrm>
            <a:off x="7300932" y="4653136"/>
            <a:ext cx="1233487" cy="40005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1μm</a:t>
            </a:r>
            <a:endParaRPr lang="ja-JP" altLang="en-US" sz="20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3260" name="テキスト ボックス 15"/>
          <p:cNvSpPr txBox="1">
            <a:spLocks noChangeArrowheads="1"/>
          </p:cNvSpPr>
          <p:nvPr/>
        </p:nvSpPr>
        <p:spPr bwMode="auto">
          <a:xfrm>
            <a:off x="5143509" y="5157192"/>
            <a:ext cx="4801314" cy="1569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肺の最深部まで吸入、異物反応</a:t>
            </a:r>
            <a:endParaRPr lang="en-US" altLang="ja-JP" dirty="0" smtClean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⇒</a:t>
            </a:r>
            <a:r>
              <a:rPr lang="ja-JP" altLang="en-US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肺の炎症</a:t>
            </a:r>
            <a:endParaRPr lang="en-US" altLang="ja-JP" dirty="0" smtClean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⇒</a:t>
            </a:r>
            <a:r>
              <a:rPr lang="ja-JP" altLang="en-US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血流に乗って全身の血管の炎症</a:t>
            </a:r>
            <a:endParaRPr lang="en-US" altLang="ja-JP" dirty="0" smtClean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⇒</a:t>
            </a:r>
            <a:r>
              <a:rPr lang="ja-JP" altLang="en-US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動脈硬化</a:t>
            </a:r>
            <a:endParaRPr lang="ja-JP" altLang="en-US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3005" y="-27384"/>
            <a:ext cx="10151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6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タバコ</a:t>
            </a:r>
            <a:r>
              <a:rPr lang="ja-JP" altLang="en-US" sz="36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煙は１</a:t>
            </a:r>
            <a:r>
              <a:rPr lang="en-US" altLang="ja-JP" sz="3600" dirty="0" err="1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μm</a:t>
            </a:r>
            <a:r>
              <a:rPr lang="ja-JP" altLang="en-US" sz="36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以下の微小粒子状物質（</a:t>
            </a:r>
            <a:r>
              <a:rPr lang="en-US" altLang="ja-JP" sz="36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PM</a:t>
            </a:r>
            <a:r>
              <a:rPr lang="en-US" altLang="ja-JP" sz="20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1.0</a:t>
            </a:r>
            <a:r>
              <a:rPr lang="ja-JP" altLang="en-US" sz="36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）</a:t>
            </a:r>
            <a:endParaRPr lang="ja-JP" altLang="en-US" sz="36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18900" y="1988345"/>
            <a:ext cx="2968882" cy="1015663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タバコ煙は排気されるか、</a:t>
            </a:r>
            <a:endParaRPr kumimoji="1" lang="en-US" altLang="ja-JP" sz="2000" dirty="0" smtClean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r>
              <a:rPr kumimoji="1" lang="ja-JP" altLang="en-US" sz="20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壁や天井に付着するまで</a:t>
            </a:r>
            <a:endParaRPr kumimoji="1" lang="en-US" altLang="ja-JP" sz="2000" dirty="0" smtClean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r>
              <a:rPr kumimoji="1" lang="ja-JP" altLang="en-US" sz="20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室内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に</a:t>
            </a:r>
            <a:r>
              <a:rPr kumimoji="1" lang="ja-JP" altLang="en-US" sz="20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長時間に漂う</a:t>
            </a:r>
            <a:endParaRPr kumimoji="1" lang="en-US" altLang="ja-JP" sz="2000" dirty="0" smtClean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302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9489558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正方形/長方形 2"/>
          <p:cNvSpPr/>
          <p:nvPr/>
        </p:nvSpPr>
        <p:spPr>
          <a:xfrm>
            <a:off x="660799" y="584805"/>
            <a:ext cx="6473647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400" dirty="0"/>
              <a:t>https://</a:t>
            </a:r>
            <a:r>
              <a:rPr lang="en-US" altLang="ja-JP" sz="2400" dirty="0" err="1"/>
              <a:t>www.youtube.com</a:t>
            </a:r>
            <a:r>
              <a:rPr lang="en-US" altLang="ja-JP" sz="2400" dirty="0"/>
              <a:t>/</a:t>
            </a:r>
            <a:r>
              <a:rPr lang="en-US" altLang="ja-JP" sz="2400" dirty="0" err="1"/>
              <a:t>watch?v</a:t>
            </a:r>
            <a:r>
              <a:rPr lang="en-US" altLang="ja-JP" sz="2400" dirty="0"/>
              <a:t>=7-P7Z560ZJU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412764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奨励賞プレゼン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00"/>
      </a:lt2>
      <a:accent1>
        <a:srgbClr val="00B7A5"/>
      </a:accent1>
      <a:accent2>
        <a:srgbClr val="D49FFF"/>
      </a:accent2>
      <a:accent3>
        <a:srgbClr val="AAAAAA"/>
      </a:accent3>
      <a:accent4>
        <a:srgbClr val="DADADA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奨励賞プレゼン">
      <a:majorFont>
        <a:latin typeface="Osaka"/>
        <a:ea typeface="Osaka"/>
        <a:cs typeface="Osaka"/>
      </a:majorFont>
      <a:minorFont>
        <a:latin typeface="Osak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saka" charset="-128"/>
            <a:ea typeface="Osaka" charset="-128"/>
            <a:cs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saka" charset="-128"/>
            <a:ea typeface="Osaka" charset="-128"/>
            <a:cs typeface="Osaka" charset="-128"/>
          </a:defRPr>
        </a:defPPr>
      </a:lstStyle>
    </a:lnDef>
  </a:objectDefaults>
  <a:extraClrSchemeLst>
    <a:extraClrScheme>
      <a:clrScheme name="奨励賞プレゼ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奨励賞プレゼ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奨励賞プレゼ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奨励賞プレゼ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奨励賞プレゼ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奨励賞プレゼ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奨励賞プレゼ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511</Words>
  <Application>Microsoft Macintosh PowerPoint</Application>
  <PresentationFormat>35 mm スライド</PresentationFormat>
  <Paragraphs>101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13" baseType="lpstr">
      <vt:lpstr>ホワイト</vt:lpstr>
      <vt:lpstr>奨励賞プレゼン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産業医科大学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大和 浩</dc:creator>
  <cp:lastModifiedBy>大和 浩</cp:lastModifiedBy>
  <cp:revision>71</cp:revision>
  <cp:lastPrinted>2020-04-09T00:41:54Z</cp:lastPrinted>
  <dcterms:created xsi:type="dcterms:W3CDTF">2019-10-31T00:38:17Z</dcterms:created>
  <dcterms:modified xsi:type="dcterms:W3CDTF">2020-04-09T00:46:16Z</dcterms:modified>
</cp:coreProperties>
</file>