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7" r:id="rId3"/>
    <p:sldMasterId id="2147483691" r:id="rId4"/>
    <p:sldMasterId id="2147483708" r:id="rId5"/>
  </p:sldMasterIdLst>
  <p:notesMasterIdLst>
    <p:notesMasterId r:id="rId21"/>
  </p:notesMasterIdLst>
  <p:sldIdLst>
    <p:sldId id="256" r:id="rId6"/>
    <p:sldId id="257" r:id="rId7"/>
    <p:sldId id="259" r:id="rId8"/>
    <p:sldId id="260" r:id="rId9"/>
    <p:sldId id="258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0287000" cy="6858000" type="35mm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392" y="-112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CFF9E-8EB2-2D4D-B9B5-4E18B34CB85A}" type="datetimeFigureOut">
              <a:rPr kumimoji="1" lang="ja-JP" altLang="en-US" smtClean="0"/>
              <a:t>19/12/19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5746F-E2CF-5346-88DB-4BA8FD93F3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160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795196"/>
            <a:ext cx="5140325" cy="3209020"/>
          </a:xfrm>
          <a:solidFill>
            <a:srgbClr val="FFFFFF"/>
          </a:solidFill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latin typeface="細明朝体" charset="0"/>
              <a:ea typeface="細明朝体" charset="0"/>
              <a:cs typeface="細明朝体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57250" y="795196"/>
            <a:ext cx="5143500" cy="321050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>
              <a:latin typeface="Calibri" charset="0"/>
              <a:ea typeface="ＭＳ Ｐゴシック" charset="0"/>
            </a:endParaRPr>
          </a:p>
        </p:txBody>
      </p:sp>
      <p:sp>
        <p:nvSpPr>
          <p:cNvPr id="22531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67E4C04-3840-2847-9B03-904CA0392B18}" type="slidenum">
              <a:rPr lang="ja-JP" altLang="en-US" sz="1200">
                <a:solidFill>
                  <a:prstClr val="black"/>
                </a:solidFill>
              </a:rPr>
              <a:pPr/>
              <a:t>15</a:t>
            </a:fld>
            <a:endParaRPr lang="ja-JP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BA7E-8B26-FA44-AA9B-F15051634254}" type="datetimeFigureOut">
              <a:rPr kumimoji="1" lang="ja-JP" altLang="en-US" smtClean="0"/>
              <a:t>19/12/19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43AB-8D94-D548-90E5-15110651D6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0316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BA7E-8B26-FA44-AA9B-F15051634254}" type="datetimeFigureOut">
              <a:rPr kumimoji="1" lang="ja-JP" altLang="en-US" smtClean="0"/>
              <a:t>19/12/19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43AB-8D94-D548-90E5-15110651D6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360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390335" y="274639"/>
            <a:ext cx="2603897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78644" y="274639"/>
            <a:ext cx="7640241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BA7E-8B26-FA44-AA9B-F15051634254}" type="datetimeFigureOut">
              <a:rPr kumimoji="1" lang="ja-JP" altLang="en-US" smtClean="0"/>
              <a:t>19/12/19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43AB-8D94-D548-90E5-15110651D6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3699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71525" y="2130539"/>
            <a:ext cx="874395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916EE-2111-42A6-B018-891EA90B2D84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73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1A79B-297C-4479-ACA5-75701C4F6C3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014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2800" y="4407014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F428C-CD13-491F-8C9F-583C620BCA98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264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771589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219763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19937-1D90-406C-AF87-361ECF36F94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80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14351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4351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226051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226051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A748F-A304-4BFA-9282-31DB95D31787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890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DFA0D-2218-4981-B253-A21D00A13AA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00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6353E-A322-40B2-9F4C-900EEB6A15F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604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022726" y="273164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E697D-84B4-4EE0-AF1F-0C81BA59B663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309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BA7E-8B26-FA44-AA9B-F15051634254}" type="datetimeFigureOut">
              <a:rPr kumimoji="1" lang="ja-JP" altLang="en-US" smtClean="0"/>
              <a:t>19/12/19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43AB-8D94-D548-90E5-15110651D6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7401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405DC-0E38-49E9-96A4-38857BF15D79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342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59820-41B2-4EDF-A420-740E4577CA0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067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329490" y="609600"/>
            <a:ext cx="2185988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B670F-ED4E-4823-A66D-F04783CDECF6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838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771589" y="1981200"/>
            <a:ext cx="4295775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219763" y="1981200"/>
            <a:ext cx="4295775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8C879-5816-46C3-B11D-B1EDE4AE9FE7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3937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771525" y="1981200"/>
            <a:ext cx="8743950" cy="4114800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58E7A-4ED2-40C1-9403-2C7929A73077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057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1_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771525" y="1981200"/>
            <a:ext cx="874395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771525" y="4114800"/>
            <a:ext cx="874395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96A74-0B07-4C45-A91A-792F31887FB8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38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タイトル、2 つの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771589" y="1981200"/>
            <a:ext cx="4295775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771589" y="4114800"/>
            <a:ext cx="4295775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half" idx="3"/>
          </p:nvPr>
        </p:nvSpPr>
        <p:spPr>
          <a:xfrm>
            <a:off x="5219763" y="1981200"/>
            <a:ext cx="4295775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D680B-EC6D-4EE8-A9B2-705FF4C2EB6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726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タイトルと、図表または組織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SmartArt プレースホルダ 2"/>
          <p:cNvSpPr>
            <a:spLocks noGrp="1"/>
          </p:cNvSpPr>
          <p:nvPr>
            <p:ph type="dgm" idx="1"/>
          </p:nvPr>
        </p:nvSpPr>
        <p:spPr>
          <a:xfrm>
            <a:off x="771525" y="1981200"/>
            <a:ext cx="8743950" cy="4114800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2D629-AA5C-4F57-AF17-4873AC64DBAF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906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71525" y="2130448"/>
            <a:ext cx="874395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5B2D-3DD0-CE41-A689-A5BB6A0BB0F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19/12/19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5A6B-FBEF-914B-9103-FB015763EC1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282350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5B2D-3DD0-CE41-A689-A5BB6A0BB0F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19/12/19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5A6B-FBEF-914B-9103-FB015763EC1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80973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BA7E-8B26-FA44-AA9B-F15051634254}" type="datetimeFigureOut">
              <a:rPr kumimoji="1" lang="ja-JP" altLang="en-US" smtClean="0"/>
              <a:t>19/12/19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43AB-8D94-D548-90E5-15110651D6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01074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2602" y="4406923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5B2D-3DD0-CE41-A689-A5BB6A0BB0F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19/12/19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5A6B-FBEF-914B-9103-FB015763EC1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64016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78647" y="1600206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872162" y="1600206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5B2D-3DD0-CE41-A689-A5BB6A0BB0F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19/12/19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5A6B-FBEF-914B-9103-FB015763EC1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056677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225666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225666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5B2D-3DD0-CE41-A689-A5BB6A0BB0F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19/12/19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5A6B-FBEF-914B-9103-FB015763EC1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203083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5B2D-3DD0-CE41-A689-A5BB6A0BB0F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19/12/19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5A6B-FBEF-914B-9103-FB015763EC1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155620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5B2D-3DD0-CE41-A689-A5BB6A0BB0F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19/12/19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5A6B-FBEF-914B-9103-FB015763EC1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00393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21931" y="273073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5B2D-3DD0-CE41-A689-A5BB6A0BB0F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19/12/19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5A6B-FBEF-914B-9103-FB015763EC1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804564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5B2D-3DD0-CE41-A689-A5BB6A0BB0F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19/12/19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5A6B-FBEF-914B-9103-FB015763EC1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637568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5B2D-3DD0-CE41-A689-A5BB6A0BB0F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19/12/19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5A6B-FBEF-914B-9103-FB015763EC1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920549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390347" y="274661"/>
            <a:ext cx="2603897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78657" y="274661"/>
            <a:ext cx="7640241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5B2D-3DD0-CE41-A689-A5BB6A0BB0F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19/12/19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5A6B-FBEF-914B-9103-FB015763EC1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913654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39850" y="609600"/>
            <a:ext cx="771525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1312864" y="1981200"/>
            <a:ext cx="7791450" cy="4114800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95246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78644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872162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BA7E-8B26-FA44-AA9B-F15051634254}" type="datetimeFigureOut">
              <a:rPr kumimoji="1" lang="ja-JP" altLang="en-US" smtClean="0"/>
              <a:t>19/12/19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43AB-8D94-D548-90E5-15110651D6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5092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mediaAndTx">
  <p:cSld name="タイトル、メディア クリップ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39850" y="609600"/>
            <a:ext cx="771525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メディア プレースホルダ 2"/>
          <p:cNvSpPr>
            <a:spLocks noGrp="1"/>
          </p:cNvSpPr>
          <p:nvPr>
            <p:ph type="media" sz="half" idx="1"/>
          </p:nvPr>
        </p:nvSpPr>
        <p:spPr>
          <a:xfrm>
            <a:off x="1312881" y="1981200"/>
            <a:ext cx="3819525" cy="4114800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284792" y="1981200"/>
            <a:ext cx="3819525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202835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71525" y="2130539"/>
            <a:ext cx="874395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916EE-2111-42A6-B018-891EA90B2D84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65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1A79B-297C-4479-ACA5-75701C4F6C3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351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2800" y="4407014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F428C-CD13-491F-8C9F-583C620BCA98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2237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771589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219763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19937-1D90-406C-AF87-361ECF36F94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024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14351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4351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226051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226051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A748F-A304-4BFA-9282-31DB95D31787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065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DFA0D-2218-4981-B253-A21D00A13AA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553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6353E-A322-40B2-9F4C-900EEB6A15F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0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022726" y="273164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E697D-84B4-4EE0-AF1F-0C81BA59B663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9250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405DC-0E38-49E9-96A4-38857BF15D79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8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BA7E-8B26-FA44-AA9B-F15051634254}" type="datetimeFigureOut">
              <a:rPr kumimoji="1" lang="ja-JP" altLang="en-US" smtClean="0"/>
              <a:t>19/12/19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43AB-8D94-D548-90E5-15110651D6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97456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59820-41B2-4EDF-A420-740E4577CA0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811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329490" y="609600"/>
            <a:ext cx="2185988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B670F-ED4E-4823-A66D-F04783CDECF6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2598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771589" y="1981200"/>
            <a:ext cx="4295775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219763" y="1981200"/>
            <a:ext cx="4295775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8C879-5816-46C3-B11D-B1EDE4AE9FE7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120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771525" y="1981200"/>
            <a:ext cx="8743950" cy="4114800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58E7A-4ED2-40C1-9403-2C7929A73077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880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1_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771525" y="1981200"/>
            <a:ext cx="874395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771525" y="4114800"/>
            <a:ext cx="874395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96A74-0B07-4C45-A91A-792F31887FB8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5686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タイトル、2 つの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771589" y="1981200"/>
            <a:ext cx="4295775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771589" y="4114800"/>
            <a:ext cx="4295775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half" idx="3"/>
          </p:nvPr>
        </p:nvSpPr>
        <p:spPr>
          <a:xfrm>
            <a:off x="5219763" y="1981200"/>
            <a:ext cx="4295775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D680B-EC6D-4EE8-A9B2-705FF4C2EB6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5855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タイトルと、図表または組織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SmartArt プレースホルダ 2"/>
          <p:cNvSpPr>
            <a:spLocks noGrp="1"/>
          </p:cNvSpPr>
          <p:nvPr>
            <p:ph type="dgm" idx="1"/>
          </p:nvPr>
        </p:nvSpPr>
        <p:spPr>
          <a:xfrm>
            <a:off x="771525" y="1981200"/>
            <a:ext cx="8743950" cy="4114800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2D629-AA5C-4F57-AF17-4873AC64DBAF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298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71525" y="2130483"/>
            <a:ext cx="874395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251397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404907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2800" y="4406958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2678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BA7E-8B26-FA44-AA9B-F15051634254}" type="datetimeFigureOut">
              <a:rPr kumimoji="1" lang="ja-JP" altLang="en-US" smtClean="0"/>
              <a:t>19/12/19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43AB-8D94-D548-90E5-15110651D6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42530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312895" y="1981200"/>
            <a:ext cx="38195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284792" y="1981200"/>
            <a:ext cx="38195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65665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14357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4357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226059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226059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44358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990854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23411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022741" y="273108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077745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950038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698673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56457" y="609600"/>
            <a:ext cx="1947863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312888" y="609600"/>
            <a:ext cx="5691187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3786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BA7E-8B26-FA44-AA9B-F15051634254}" type="datetimeFigureOut">
              <a:rPr kumimoji="1" lang="ja-JP" altLang="en-US" smtClean="0"/>
              <a:t>19/12/19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43AB-8D94-D548-90E5-15110651D6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936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BA7E-8B26-FA44-AA9B-F15051634254}" type="datetimeFigureOut">
              <a:rPr kumimoji="1" lang="ja-JP" altLang="en-US" smtClean="0"/>
              <a:t>19/12/19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43AB-8D94-D548-90E5-15110651D6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661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BA7E-8B26-FA44-AA9B-F15051634254}" type="datetimeFigureOut">
              <a:rPr kumimoji="1" lang="ja-JP" altLang="en-US" smtClean="0"/>
              <a:t>19/12/19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43AB-8D94-D548-90E5-15110651D6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72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56.xml"/><Relationship Id="rId17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Relationship Id="rId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EBA7E-8B26-FA44-AA9B-F15051634254}" type="datetimeFigureOut">
              <a:rPr kumimoji="1" lang="ja-JP" altLang="en-US" smtClean="0"/>
              <a:t>19/12/19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943AB-8D94-D548-90E5-15110651D6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950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2 レベル</a:t>
            </a:r>
          </a:p>
          <a:p>
            <a:pPr lvl="2"/>
            <a:r>
              <a:rPr lang="ja-JP" altLang="en-US" smtClean="0"/>
              <a:t>第 3 レベル</a:t>
            </a:r>
          </a:p>
          <a:p>
            <a:pPr lvl="3"/>
            <a:r>
              <a:rPr lang="ja-JP" altLang="en-US" smtClean="0"/>
              <a:t>第 4 レベル</a:t>
            </a:r>
          </a:p>
          <a:p>
            <a:pPr lvl="4"/>
            <a:r>
              <a:rPr lang="ja-JP" altLang="en-US" smtClean="0"/>
              <a:t>第 5 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  <a:cs typeface="Osaka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  <a:cs typeface="Osaka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3E637D0-E325-42AD-BBE6-0BD314FC7CC5}" type="slidenum">
              <a:rPr lang="ja-JP" altLang="en-US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Osaka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8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14350" y="1600206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14350" y="6356373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ＭＳ ゴシック"/>
              </a:defRPr>
            </a:lvl1pPr>
          </a:lstStyle>
          <a:p>
            <a:fld id="{67D95B2D-3DD0-CE41-A689-A5BB6A0BB0F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19/12/19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514725" y="6356373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ＭＳ ゴシック"/>
              </a:defRPr>
            </a:lvl1pPr>
          </a:lstStyle>
          <a:p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372350" y="6356373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ＭＳ ゴシック"/>
              </a:defRPr>
            </a:lvl1pPr>
          </a:lstStyle>
          <a:p>
            <a:fld id="{638C5A6B-FBEF-914B-9103-FB015763EC1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414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2 レベル</a:t>
            </a:r>
          </a:p>
          <a:p>
            <a:pPr lvl="2"/>
            <a:r>
              <a:rPr lang="ja-JP" altLang="en-US" smtClean="0"/>
              <a:t>第 3 レベル</a:t>
            </a:r>
          </a:p>
          <a:p>
            <a:pPr lvl="3"/>
            <a:r>
              <a:rPr lang="ja-JP" altLang="en-US" smtClean="0"/>
              <a:t>第 4 レベル</a:t>
            </a:r>
          </a:p>
          <a:p>
            <a:pPr lvl="4"/>
            <a:r>
              <a:rPr lang="ja-JP" altLang="en-US" smtClean="0"/>
              <a:t>第 5 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  <a:cs typeface="Osaka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  <a:cs typeface="Osaka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3E637D0-E325-42AD-BBE6-0BD314FC7CC5}" type="slidenum">
              <a:rPr lang="ja-JP" altLang="en-US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Osaka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12864" y="1981200"/>
            <a:ext cx="77914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テキストの書式設定</a:t>
            </a:r>
            <a:endParaRPr lang="en-US" altLang="ja-JP" dirty="0"/>
          </a:p>
          <a:p>
            <a:pPr lvl="1"/>
            <a:r>
              <a:rPr lang="ja-JP" altLang="en-US" dirty="0"/>
              <a:t>第</a:t>
            </a:r>
            <a:r>
              <a:rPr lang="en-US" altLang="ja-JP" dirty="0"/>
              <a:t> 2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2"/>
            <a:r>
              <a:rPr lang="ja-JP" altLang="en-US" dirty="0"/>
              <a:t>第</a:t>
            </a:r>
            <a:r>
              <a:rPr lang="en-US" altLang="ja-JP" dirty="0"/>
              <a:t> 3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3"/>
            <a:r>
              <a:rPr lang="ja-JP" altLang="en-US" dirty="0"/>
              <a:t>第</a:t>
            </a:r>
            <a:r>
              <a:rPr lang="en-US" altLang="ja-JP" dirty="0"/>
              <a:t> 4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4"/>
            <a:r>
              <a:rPr lang="ja-JP" altLang="en-US" dirty="0"/>
              <a:t>第</a:t>
            </a:r>
            <a:r>
              <a:rPr lang="en-US" altLang="ja-JP" dirty="0"/>
              <a:t> 5 </a:t>
            </a:r>
            <a:r>
              <a:rPr lang="ja-JP" altLang="en-US" dirty="0"/>
              <a:t>レベル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39850" y="609600"/>
            <a:ext cx="771525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タイトルの書式設定</a:t>
            </a: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5" y="0"/>
            <a:ext cx="1222376" cy="6845300"/>
            <a:chOff x="0" y="0"/>
            <a:chExt cx="770" cy="4312"/>
          </a:xfrm>
        </p:grpSpPr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770" cy="4312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2400" dirty="0">
                <a:solidFill>
                  <a:srgbClr val="FFFFFF"/>
                </a:solidFill>
                <a:latin typeface="ＭＳ ゴシック"/>
                <a:ea typeface="ＭＳ ゴシック"/>
                <a:cs typeface="ＭＳ ゴシック"/>
              </a:endParaRPr>
            </a:p>
          </p:txBody>
        </p:sp>
        <p:grpSp>
          <p:nvGrpSpPr>
            <p:cNvPr id="1030" name="Group 6"/>
            <p:cNvGrpSpPr>
              <a:grpSpLocks/>
            </p:cNvGrpSpPr>
            <p:nvPr/>
          </p:nvGrpSpPr>
          <p:grpSpPr bwMode="auto">
            <a:xfrm>
              <a:off x="54" y="102"/>
              <a:ext cx="108" cy="4122"/>
              <a:chOff x="54" y="102"/>
              <a:chExt cx="108" cy="4122"/>
            </a:xfrm>
          </p:grpSpPr>
          <p:sp>
            <p:nvSpPr>
              <p:cNvPr id="1031" name="Rectangle 7"/>
              <p:cNvSpPr>
                <a:spLocks noChangeArrowheads="1"/>
              </p:cNvSpPr>
              <p:nvPr/>
            </p:nvSpPr>
            <p:spPr bwMode="auto">
              <a:xfrm>
                <a:off x="54" y="1104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1032" name="Rectangle 8"/>
              <p:cNvSpPr>
                <a:spLocks noChangeArrowheads="1"/>
              </p:cNvSpPr>
              <p:nvPr/>
            </p:nvSpPr>
            <p:spPr bwMode="auto">
              <a:xfrm>
                <a:off x="54" y="1248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1033" name="Rectangle 9"/>
              <p:cNvSpPr>
                <a:spLocks noChangeArrowheads="1"/>
              </p:cNvSpPr>
              <p:nvPr/>
            </p:nvSpPr>
            <p:spPr bwMode="auto">
              <a:xfrm>
                <a:off x="54" y="1392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1034" name="Rectangle 10"/>
              <p:cNvSpPr>
                <a:spLocks noChangeArrowheads="1"/>
              </p:cNvSpPr>
              <p:nvPr/>
            </p:nvSpPr>
            <p:spPr bwMode="auto">
              <a:xfrm>
                <a:off x="54" y="1536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1035" name="Rectangle 11"/>
              <p:cNvSpPr>
                <a:spLocks noChangeArrowheads="1"/>
              </p:cNvSpPr>
              <p:nvPr/>
            </p:nvSpPr>
            <p:spPr bwMode="auto">
              <a:xfrm>
                <a:off x="54" y="1680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1036" name="Rectangle 12"/>
              <p:cNvSpPr>
                <a:spLocks noChangeArrowheads="1"/>
              </p:cNvSpPr>
              <p:nvPr/>
            </p:nvSpPr>
            <p:spPr bwMode="auto">
              <a:xfrm>
                <a:off x="54" y="1824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1037" name="Rectangle 13"/>
              <p:cNvSpPr>
                <a:spLocks noChangeArrowheads="1"/>
              </p:cNvSpPr>
              <p:nvPr/>
            </p:nvSpPr>
            <p:spPr bwMode="auto">
              <a:xfrm>
                <a:off x="54" y="1968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1038" name="Rectangle 14"/>
              <p:cNvSpPr>
                <a:spLocks noChangeArrowheads="1"/>
              </p:cNvSpPr>
              <p:nvPr/>
            </p:nvSpPr>
            <p:spPr bwMode="auto">
              <a:xfrm>
                <a:off x="54" y="2112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1039" name="Rectangle 15"/>
              <p:cNvSpPr>
                <a:spLocks noChangeArrowheads="1"/>
              </p:cNvSpPr>
              <p:nvPr/>
            </p:nvSpPr>
            <p:spPr bwMode="auto">
              <a:xfrm>
                <a:off x="54" y="2256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1040" name="Rectangle 16"/>
              <p:cNvSpPr>
                <a:spLocks noChangeArrowheads="1"/>
              </p:cNvSpPr>
              <p:nvPr/>
            </p:nvSpPr>
            <p:spPr bwMode="auto">
              <a:xfrm>
                <a:off x="54" y="2400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1041" name="Rectangle 17"/>
              <p:cNvSpPr>
                <a:spLocks noChangeArrowheads="1"/>
              </p:cNvSpPr>
              <p:nvPr/>
            </p:nvSpPr>
            <p:spPr bwMode="auto">
              <a:xfrm>
                <a:off x="54" y="2544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1042" name="Rectangle 18"/>
              <p:cNvSpPr>
                <a:spLocks noChangeArrowheads="1"/>
              </p:cNvSpPr>
              <p:nvPr/>
            </p:nvSpPr>
            <p:spPr bwMode="auto">
              <a:xfrm>
                <a:off x="54" y="2688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/>
            </p:nvSpPr>
            <p:spPr bwMode="auto">
              <a:xfrm>
                <a:off x="54" y="2832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/>
            </p:nvSpPr>
            <p:spPr bwMode="auto">
              <a:xfrm>
                <a:off x="54" y="2976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1045" name="Rectangle 21"/>
              <p:cNvSpPr>
                <a:spLocks noChangeArrowheads="1"/>
              </p:cNvSpPr>
              <p:nvPr/>
            </p:nvSpPr>
            <p:spPr bwMode="auto">
              <a:xfrm>
                <a:off x="54" y="3120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1046" name="Rectangle 22"/>
              <p:cNvSpPr>
                <a:spLocks noChangeArrowheads="1"/>
              </p:cNvSpPr>
              <p:nvPr/>
            </p:nvSpPr>
            <p:spPr bwMode="auto">
              <a:xfrm>
                <a:off x="54" y="3264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1047" name="Rectangle 23"/>
              <p:cNvSpPr>
                <a:spLocks noChangeArrowheads="1"/>
              </p:cNvSpPr>
              <p:nvPr/>
            </p:nvSpPr>
            <p:spPr bwMode="auto">
              <a:xfrm>
                <a:off x="54" y="3408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1048" name="Rectangle 24"/>
              <p:cNvSpPr>
                <a:spLocks noChangeArrowheads="1"/>
              </p:cNvSpPr>
              <p:nvPr/>
            </p:nvSpPr>
            <p:spPr bwMode="auto">
              <a:xfrm>
                <a:off x="54" y="3552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1049" name="Rectangle 25"/>
              <p:cNvSpPr>
                <a:spLocks noChangeArrowheads="1"/>
              </p:cNvSpPr>
              <p:nvPr/>
            </p:nvSpPr>
            <p:spPr bwMode="auto">
              <a:xfrm>
                <a:off x="54" y="3696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1050" name="Rectangle 26"/>
              <p:cNvSpPr>
                <a:spLocks noChangeArrowheads="1"/>
              </p:cNvSpPr>
              <p:nvPr/>
            </p:nvSpPr>
            <p:spPr bwMode="auto">
              <a:xfrm>
                <a:off x="54" y="3840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1051" name="Rectangle 27"/>
              <p:cNvSpPr>
                <a:spLocks noChangeArrowheads="1"/>
              </p:cNvSpPr>
              <p:nvPr/>
            </p:nvSpPr>
            <p:spPr bwMode="auto">
              <a:xfrm>
                <a:off x="54" y="3984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1052" name="Rectangle 28"/>
              <p:cNvSpPr>
                <a:spLocks noChangeArrowheads="1"/>
              </p:cNvSpPr>
              <p:nvPr/>
            </p:nvSpPr>
            <p:spPr bwMode="auto">
              <a:xfrm>
                <a:off x="54" y="4128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1053" name="Rectangle 29"/>
              <p:cNvSpPr>
                <a:spLocks noChangeArrowheads="1"/>
              </p:cNvSpPr>
              <p:nvPr/>
            </p:nvSpPr>
            <p:spPr bwMode="auto">
              <a:xfrm>
                <a:off x="54" y="102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1054" name="Rectangle 30"/>
              <p:cNvSpPr>
                <a:spLocks noChangeArrowheads="1"/>
              </p:cNvSpPr>
              <p:nvPr/>
            </p:nvSpPr>
            <p:spPr bwMode="auto">
              <a:xfrm>
                <a:off x="54" y="246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1055" name="Rectangle 31"/>
              <p:cNvSpPr>
                <a:spLocks noChangeArrowheads="1"/>
              </p:cNvSpPr>
              <p:nvPr/>
            </p:nvSpPr>
            <p:spPr bwMode="auto">
              <a:xfrm>
                <a:off x="54" y="390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1056" name="Rectangle 32"/>
              <p:cNvSpPr>
                <a:spLocks noChangeArrowheads="1"/>
              </p:cNvSpPr>
              <p:nvPr/>
            </p:nvSpPr>
            <p:spPr bwMode="auto">
              <a:xfrm>
                <a:off x="54" y="534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1057" name="Rectangle 33"/>
              <p:cNvSpPr>
                <a:spLocks noChangeArrowheads="1"/>
              </p:cNvSpPr>
              <p:nvPr/>
            </p:nvSpPr>
            <p:spPr bwMode="auto">
              <a:xfrm>
                <a:off x="54" y="678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1058" name="Rectangle 34"/>
              <p:cNvSpPr>
                <a:spLocks noChangeArrowheads="1"/>
              </p:cNvSpPr>
              <p:nvPr/>
            </p:nvSpPr>
            <p:spPr bwMode="auto">
              <a:xfrm>
                <a:off x="54" y="822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  <p:sp>
            <p:nvSpPr>
              <p:cNvPr id="1059" name="Rectangle 35"/>
              <p:cNvSpPr>
                <a:spLocks noChangeArrowheads="1"/>
              </p:cNvSpPr>
              <p:nvPr/>
            </p:nvSpPr>
            <p:spPr bwMode="auto">
              <a:xfrm>
                <a:off x="54" y="966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400" dirty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889992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ＭＳ ゴシック"/>
          <a:ea typeface="ＭＳ ゴシック"/>
          <a:cs typeface="ＭＳ 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charset="-128"/>
          <a:ea typeface="Osaka" charset="-128"/>
          <a:cs typeface="Osak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charset="-128"/>
          <a:ea typeface="Osaka" charset="-128"/>
          <a:cs typeface="Osak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charset="-128"/>
          <a:ea typeface="Osaka" charset="-128"/>
          <a:cs typeface="Osak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charset="-128"/>
          <a:ea typeface="Osaka" charset="-128"/>
          <a:cs typeface="Osaka" charset="-128"/>
        </a:defRPr>
      </a:lvl5pPr>
      <a:lvl6pPr marL="457200" algn="l" rtl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charset="-128"/>
          <a:ea typeface="Osaka" charset="-128"/>
          <a:cs typeface="Osaka" charset="-128"/>
        </a:defRPr>
      </a:lvl6pPr>
      <a:lvl7pPr marL="914400" algn="l" rtl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charset="-128"/>
          <a:ea typeface="Osaka" charset="-128"/>
          <a:cs typeface="Osaka" charset="-128"/>
        </a:defRPr>
      </a:lvl7pPr>
      <a:lvl8pPr marL="1371600" algn="l" rtl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charset="-128"/>
          <a:ea typeface="Osaka" charset="-128"/>
          <a:cs typeface="Osaka" charset="-128"/>
        </a:defRPr>
      </a:lvl8pPr>
      <a:lvl9pPr marL="1828800" algn="l" rtl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charset="-128"/>
          <a:ea typeface="Osaka" charset="-128"/>
          <a:cs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2"/>
        <a:buChar char="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ゴシック"/>
          <a:ea typeface="ＭＳ ゴシック"/>
          <a:cs typeface="ＭＳ 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charset="2"/>
        <a:buChar char="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ゴシック"/>
          <a:ea typeface="ＭＳ ゴシック"/>
          <a:cs typeface="ＭＳ 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charset="2"/>
        <a:buChar char="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ゴシック"/>
          <a:ea typeface="ＭＳ ゴシック"/>
          <a:cs typeface="ＭＳ 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Times New Roman" charset="0"/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ゴシック"/>
          <a:ea typeface="ＭＳ ゴシック"/>
          <a:cs typeface="ＭＳ 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Times New Roman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ゴシック"/>
          <a:ea typeface="ＭＳ ゴシック"/>
          <a:cs typeface="ＭＳ ゴシック"/>
        </a:defRPr>
      </a:lvl5pPr>
      <a:lvl6pPr marL="2514600" indent="-228600" algn="l" rtl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Times New Roman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6pPr>
      <a:lvl7pPr marL="2971800" indent="-228600" algn="l" rtl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Times New Roman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7pPr>
      <a:lvl8pPr marL="3429000" indent="-228600" algn="l" rtl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Times New Roman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8pPr>
      <a:lvl9pPr marL="3886200" indent="-228600" algn="l" rtl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Times New Roman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3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5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921316" y="647510"/>
            <a:ext cx="865493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子どもを受動喫煙から守る条例が必要です。</a:t>
            </a:r>
            <a:endParaRPr kumimoji="1" lang="en-US" altLang="ja-JP" sz="3200" dirty="0" smtClean="0"/>
          </a:p>
          <a:p>
            <a:endParaRPr lang="en-US" altLang="ja-JP" sz="3200" dirty="0"/>
          </a:p>
          <a:p>
            <a:r>
              <a:rPr lang="en-US" altLang="ja-JP" sz="3200" dirty="0" smtClean="0"/>
              <a:t>①</a:t>
            </a:r>
            <a:r>
              <a:rPr lang="ja-JP" altLang="en-US" sz="3200" dirty="0" smtClean="0"/>
              <a:t>子どもの受動喫煙を防止</a:t>
            </a:r>
            <a:endParaRPr lang="en-US" altLang="ja-JP" sz="3200" dirty="0" smtClean="0"/>
          </a:p>
          <a:p>
            <a:r>
              <a:rPr kumimoji="1" lang="en-US" altLang="ja-JP" sz="3200" dirty="0" smtClean="0"/>
              <a:t>②</a:t>
            </a:r>
            <a:r>
              <a:rPr kumimoji="1" lang="ja-JP" altLang="en-US" sz="3200" dirty="0" smtClean="0"/>
              <a:t>吸える場所がなくなることで保護者が禁煙する</a:t>
            </a:r>
            <a:endParaRPr kumimoji="1" lang="en-US" altLang="ja-JP" sz="3200" dirty="0" smtClean="0"/>
          </a:p>
          <a:p>
            <a:r>
              <a:rPr lang="ja-JP" altLang="ja-JP" sz="3200" dirty="0"/>
              <a:t>　</a:t>
            </a:r>
            <a:r>
              <a:rPr lang="ja-JP" altLang="en-US" sz="3200" dirty="0" smtClean="0"/>
              <a:t>　　（飲食店、自家用車、自宅）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35432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478" y="3068960"/>
            <a:ext cx="3482578" cy="2989262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446" y="3068960"/>
            <a:ext cx="3827264" cy="2952750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378" y="16166"/>
            <a:ext cx="3348633" cy="2232025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02940" y="44624"/>
            <a:ext cx="37096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車内で喫煙した場合</a:t>
            </a:r>
            <a:endParaRPr lang="ja-JP" altLang="en-US" sz="3200" dirty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2951" y="1556792"/>
            <a:ext cx="51603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3200" dirty="0">
                <a:solidFill>
                  <a:srgbClr val="000000"/>
                </a:solidFill>
                <a:latin typeface="ＭＳ Ｐゴシック" charset="0"/>
                <a:ea typeface="ＭＳ Ｐゴシック" charset="0"/>
                <a:cs typeface="Osaka" charset="0"/>
              </a:rPr>
              <a:t>&lt;</a:t>
            </a:r>
            <a:r>
              <a:rPr lang="ja-JP" altLang="en-US" sz="3200" dirty="0">
                <a:solidFill>
                  <a:srgbClr val="000000"/>
                </a:solidFill>
                <a:latin typeface="ＭＳ Ｐゴシック" charset="0"/>
                <a:ea typeface="ＭＳ Ｐゴシック" charset="0"/>
                <a:cs typeface="Osaka" charset="0"/>
              </a:rPr>
              <a:t>測定位置</a:t>
            </a:r>
            <a:r>
              <a:rPr lang="en-US" altLang="ja-JP" sz="3200" dirty="0">
                <a:solidFill>
                  <a:srgbClr val="000000"/>
                </a:solidFill>
                <a:latin typeface="ＭＳ Ｐゴシック" charset="0"/>
                <a:ea typeface="ＭＳ Ｐゴシック" charset="0"/>
                <a:cs typeface="Osaka" charset="0"/>
              </a:rPr>
              <a:t>&gt;</a:t>
            </a:r>
            <a:r>
              <a:rPr lang="ja-JP" altLang="en-US" sz="3200" dirty="0">
                <a:solidFill>
                  <a:srgbClr val="000000"/>
                </a:solidFill>
                <a:latin typeface="ＭＳ Ｐゴシック" charset="0"/>
                <a:ea typeface="ＭＳ Ｐゴシック" charset="0"/>
                <a:cs typeface="Osaka" charset="0"/>
              </a:rPr>
              <a:t>  </a:t>
            </a:r>
            <a:r>
              <a:rPr lang="en-US" altLang="ja-JP" sz="3200" dirty="0">
                <a:solidFill>
                  <a:srgbClr val="000000"/>
                </a:solidFill>
                <a:latin typeface="ＭＳ Ｐゴシック" charset="0"/>
                <a:ea typeface="ＭＳ Ｐゴシック" charset="0"/>
                <a:cs typeface="Osaka" charset="0"/>
              </a:rPr>
              <a:t/>
            </a:r>
            <a:br>
              <a:rPr lang="en-US" altLang="ja-JP" sz="3200" dirty="0">
                <a:solidFill>
                  <a:srgbClr val="000000"/>
                </a:solidFill>
                <a:latin typeface="ＭＳ Ｐゴシック" charset="0"/>
                <a:ea typeface="ＭＳ Ｐゴシック" charset="0"/>
                <a:cs typeface="Osaka" charset="0"/>
              </a:rPr>
            </a:br>
            <a:r>
              <a:rPr lang="ja-JP" altLang="en-US" sz="3200" dirty="0">
                <a:solidFill>
                  <a:srgbClr val="000000"/>
                </a:solidFill>
                <a:latin typeface="ＭＳ Ｐゴシック" charset="0"/>
                <a:ea typeface="ＭＳ Ｐゴシック" charset="0"/>
                <a:cs typeface="Osaka" charset="0"/>
              </a:rPr>
              <a:t>　</a:t>
            </a:r>
            <a:r>
              <a:rPr lang="en-US" altLang="ja-JP" sz="3200" dirty="0">
                <a:solidFill>
                  <a:srgbClr val="000000"/>
                </a:solidFill>
                <a:latin typeface="ＭＳ Ｐゴシック" charset="0"/>
                <a:ea typeface="ＭＳ Ｐゴシック" charset="0"/>
                <a:cs typeface="Osaka" charset="0"/>
              </a:rPr>
              <a:t>1</a:t>
            </a:r>
            <a:r>
              <a:rPr lang="en-US" altLang="ja-JP" sz="3200" dirty="0">
                <a:solidFill>
                  <a:srgbClr val="000000"/>
                </a:solidFill>
                <a:latin typeface="ＭＳ Ｐゴシック" charset="0"/>
                <a:ea typeface="ＭＳ Ｐゴシック" charset="0"/>
                <a:cs typeface="Osaka" charset="0"/>
              </a:rPr>
              <a:t>. </a:t>
            </a:r>
            <a:r>
              <a:rPr lang="ja-JP" altLang="en-US" sz="3200" dirty="0">
                <a:solidFill>
                  <a:srgbClr val="000000"/>
                </a:solidFill>
                <a:latin typeface="ＭＳ Ｐゴシック" charset="0"/>
                <a:ea typeface="ＭＳ Ｐゴシック" charset="0"/>
                <a:cs typeface="Osaka" charset="0"/>
              </a:rPr>
              <a:t>助手席</a:t>
            </a:r>
            <a:r>
              <a:rPr lang="ja-JP" altLang="en-US" sz="3200" dirty="0">
                <a:solidFill>
                  <a:srgbClr val="000000"/>
                </a:solidFill>
                <a:latin typeface="ＭＳ Ｐゴシック" charset="0"/>
                <a:ea typeface="ＭＳ Ｐゴシック" charset="0"/>
                <a:cs typeface="Osaka" charset="0"/>
              </a:rPr>
              <a:t>　</a:t>
            </a:r>
            <a:r>
              <a:rPr lang="en-US" altLang="ja-JP" sz="3200" dirty="0">
                <a:solidFill>
                  <a:srgbClr val="000000"/>
                </a:solidFill>
                <a:latin typeface="ＭＳ Ｐゴシック" charset="0"/>
                <a:ea typeface="ＭＳ Ｐゴシック" charset="0"/>
                <a:cs typeface="Osaka" charset="0"/>
              </a:rPr>
              <a:t/>
            </a:r>
            <a:br>
              <a:rPr lang="en-US" altLang="ja-JP" sz="3200" dirty="0">
                <a:solidFill>
                  <a:srgbClr val="000000"/>
                </a:solidFill>
                <a:latin typeface="ＭＳ Ｐゴシック" charset="0"/>
                <a:ea typeface="ＭＳ Ｐゴシック" charset="0"/>
                <a:cs typeface="Osaka" charset="0"/>
              </a:rPr>
            </a:br>
            <a:r>
              <a:rPr lang="ja-JP" altLang="en-US" sz="3200" dirty="0">
                <a:solidFill>
                  <a:srgbClr val="000000"/>
                </a:solidFill>
                <a:latin typeface="ＭＳ Ｐゴシック" charset="0"/>
                <a:ea typeface="ＭＳ Ｐゴシック" charset="0"/>
                <a:cs typeface="Osaka" charset="0"/>
              </a:rPr>
              <a:t>　</a:t>
            </a:r>
            <a:r>
              <a:rPr lang="en-US" altLang="ja-JP" sz="3200" dirty="0">
                <a:solidFill>
                  <a:srgbClr val="000000"/>
                </a:solidFill>
                <a:latin typeface="ＭＳ Ｐゴシック" charset="0"/>
                <a:ea typeface="ＭＳ Ｐゴシック" charset="0"/>
                <a:cs typeface="Osaka" charset="0"/>
              </a:rPr>
              <a:t>2. </a:t>
            </a:r>
            <a:r>
              <a:rPr lang="ja-JP" altLang="en-US" sz="3200" dirty="0">
                <a:solidFill>
                  <a:srgbClr val="000000"/>
                </a:solidFill>
                <a:latin typeface="ＭＳ Ｐゴシック" charset="0"/>
                <a:ea typeface="ＭＳ Ｐゴシック" charset="0"/>
                <a:cs typeface="Osaka" charset="0"/>
              </a:rPr>
              <a:t>後部</a:t>
            </a:r>
            <a:r>
              <a:rPr lang="ja-JP" altLang="en-US" sz="3200" dirty="0">
                <a:solidFill>
                  <a:srgbClr val="000000"/>
                </a:solidFill>
                <a:latin typeface="ＭＳ Ｐゴシック" charset="0"/>
                <a:ea typeface="ＭＳ Ｐゴシック" charset="0"/>
                <a:cs typeface="Osaka" charset="0"/>
              </a:rPr>
              <a:t>座席　のヘッドレスト</a:t>
            </a:r>
            <a:endParaRPr lang="ja-JP" altLang="en-US" sz="3200" dirty="0">
              <a:solidFill>
                <a:srgbClr val="000000"/>
              </a:solidFill>
              <a:latin typeface="Osaka" charset="0"/>
              <a:ea typeface="Osaka" charset="0"/>
              <a:cs typeface="Osaka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4950" y="548680"/>
            <a:ext cx="70583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32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①</a:t>
            </a:r>
            <a:r>
              <a:rPr lang="ja-JP" altLang="en-US" sz="32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自家用車：子どもの受動喫煙（</a:t>
            </a:r>
            <a:r>
              <a:rPr lang="en-US" altLang="ja-JP" sz="32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PM2.5</a:t>
            </a:r>
            <a:r>
              <a:rPr lang="ja-JP" altLang="en-US" sz="32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）</a:t>
            </a:r>
            <a:endParaRPr lang="en-US" altLang="ja-JP" sz="3200" dirty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32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②</a:t>
            </a:r>
            <a:r>
              <a:rPr lang="ja-JP" altLang="en-US" sz="32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営業職：三次喫煙による印象不良</a:t>
            </a:r>
            <a:endParaRPr lang="ja-JP" altLang="en-US" sz="3200" dirty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18963" y="6177498"/>
            <a:ext cx="87849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 smtClean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タバコ</a:t>
            </a:r>
            <a:r>
              <a:rPr lang="ja-JP" altLang="en-US" sz="20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煙という微小粒子状物質（</a:t>
            </a:r>
            <a:r>
              <a:rPr lang="en-US" altLang="ja-JP" sz="20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PM2.5</a:t>
            </a:r>
            <a:r>
              <a:rPr lang="ja-JP" altLang="en-US" sz="20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）への曝露の実態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日本小児禁煙研究会雑誌</a:t>
            </a:r>
            <a:r>
              <a:rPr lang="en-US" altLang="ja-JP" sz="20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. </a:t>
            </a:r>
            <a:r>
              <a:rPr lang="ja-JP" altLang="en-US" sz="20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第</a:t>
            </a:r>
            <a:r>
              <a:rPr lang="en-US" altLang="ja-JP" sz="20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4</a:t>
            </a:r>
            <a:r>
              <a:rPr lang="ja-JP" altLang="en-US" sz="20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巻</a:t>
            </a:r>
            <a:r>
              <a:rPr lang="en-US" altLang="ja-JP" sz="20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, </a:t>
            </a:r>
            <a:r>
              <a:rPr lang="ja-JP" altLang="en-US" sz="20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第</a:t>
            </a:r>
            <a:r>
              <a:rPr lang="en-US" altLang="ja-JP" sz="20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2</a:t>
            </a:r>
            <a:r>
              <a:rPr lang="ja-JP" altLang="en-US" sz="20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号</a:t>
            </a:r>
            <a:r>
              <a:rPr lang="en-US" altLang="ja-JP" sz="20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, 91-103, 2014</a:t>
            </a:r>
            <a:endParaRPr lang="ja-JP" altLang="en-US" sz="2000" dirty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46464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グラフ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2420938"/>
            <a:ext cx="8806458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テキスト ボックス 1"/>
          <p:cNvSpPr txBox="1">
            <a:spLocks noChangeArrowheads="1"/>
          </p:cNvSpPr>
          <p:nvPr/>
        </p:nvSpPr>
        <p:spPr bwMode="auto">
          <a:xfrm>
            <a:off x="201815" y="44450"/>
            <a:ext cx="5507831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r>
              <a:rPr lang="ja-JP" altLang="en-US" sz="3600">
                <a:solidFill>
                  <a:srgbClr val="000000"/>
                </a:solidFill>
              </a:rPr>
              <a:t>すべての窓を閉鎖</a:t>
            </a:r>
            <a:r>
              <a:rPr lang="en-US" altLang="ja-JP" sz="3600">
                <a:solidFill>
                  <a:srgbClr val="000000"/>
                </a:solidFill>
              </a:rPr>
              <a:t/>
            </a:r>
            <a:br>
              <a:rPr lang="en-US" altLang="ja-JP" sz="3600">
                <a:solidFill>
                  <a:srgbClr val="000000"/>
                </a:solidFill>
              </a:rPr>
            </a:br>
            <a:r>
              <a:rPr lang="ja-JP" altLang="en-US" sz="3600">
                <a:solidFill>
                  <a:srgbClr val="000000"/>
                </a:solidFill>
              </a:rPr>
              <a:t>（雨の日を想定）</a:t>
            </a:r>
            <a:endParaRPr lang="en-US" altLang="ja-JP" sz="3600">
              <a:solidFill>
                <a:srgbClr val="000000"/>
              </a:solidFill>
            </a:endParaRPr>
          </a:p>
        </p:txBody>
      </p:sp>
      <p:pic>
        <p:nvPicPr>
          <p:cNvPr id="17411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798" y="44469"/>
            <a:ext cx="4436269" cy="295751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5035550"/>
            <a:ext cx="2527102" cy="16335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テキスト ボックス 5"/>
          <p:cNvSpPr txBox="1">
            <a:spLocks noChangeArrowheads="1"/>
          </p:cNvSpPr>
          <p:nvPr/>
        </p:nvSpPr>
        <p:spPr bwMode="auto">
          <a:xfrm>
            <a:off x="7006233" y="4603750"/>
            <a:ext cx="2878688" cy="3693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800" dirty="0">
                <a:solidFill>
                  <a:srgbClr val="000000"/>
                </a:solidFill>
              </a:rPr>
              <a:t>北京の</a:t>
            </a:r>
            <a:r>
              <a:rPr lang="en-US" altLang="ja-JP" sz="1800" dirty="0">
                <a:solidFill>
                  <a:srgbClr val="000000"/>
                </a:solidFill>
              </a:rPr>
              <a:t>PM2.5</a:t>
            </a:r>
            <a:r>
              <a:rPr lang="ja-JP" altLang="en-US" sz="1800" dirty="0">
                <a:solidFill>
                  <a:srgbClr val="000000"/>
                </a:solidFill>
              </a:rPr>
              <a:t>（</a:t>
            </a:r>
            <a:r>
              <a:rPr lang="en-US" altLang="ja-JP" sz="1800" dirty="0">
                <a:solidFill>
                  <a:srgbClr val="000000"/>
                </a:solidFill>
              </a:rPr>
              <a:t>2013</a:t>
            </a:r>
            <a:r>
              <a:rPr lang="ja-JP" altLang="en-US" sz="1800" dirty="0">
                <a:solidFill>
                  <a:srgbClr val="000000"/>
                </a:solidFill>
              </a:rPr>
              <a:t>年</a:t>
            </a:r>
            <a:r>
              <a:rPr lang="en-US" altLang="ja-JP" sz="1800" dirty="0">
                <a:solidFill>
                  <a:srgbClr val="000000"/>
                </a:solidFill>
              </a:rPr>
              <a:t>1</a:t>
            </a:r>
            <a:r>
              <a:rPr lang="ja-JP" altLang="en-US" sz="1800" dirty="0">
                <a:solidFill>
                  <a:srgbClr val="000000"/>
                </a:solidFill>
              </a:rPr>
              <a:t>月）</a:t>
            </a:r>
            <a:endParaRPr lang="en-US" altLang="ja-JP" sz="1800" dirty="0">
              <a:solidFill>
                <a:srgbClr val="000000"/>
              </a:solidFill>
            </a:endParaRPr>
          </a:p>
        </p:txBody>
      </p:sp>
      <p:sp>
        <p:nvSpPr>
          <p:cNvPr id="17414" name="テキスト ボックス 6"/>
          <p:cNvSpPr txBox="1">
            <a:spLocks noChangeArrowheads="1"/>
          </p:cNvSpPr>
          <p:nvPr/>
        </p:nvSpPr>
        <p:spPr bwMode="auto">
          <a:xfrm>
            <a:off x="39300" y="1125539"/>
            <a:ext cx="444584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00000"/>
                </a:solidFill>
              </a:rPr>
              <a:t>北京のひどい日の</a:t>
            </a:r>
            <a:r>
              <a:rPr lang="en-US" altLang="ja-JP" sz="2800" dirty="0">
                <a:solidFill>
                  <a:srgbClr val="000000"/>
                </a:solidFill>
              </a:rPr>
              <a:t>4</a:t>
            </a:r>
            <a:r>
              <a:rPr lang="ja-JP" altLang="en-US" sz="2800" dirty="0">
                <a:solidFill>
                  <a:srgbClr val="000000"/>
                </a:solidFill>
              </a:rPr>
              <a:t>倍超、</a:t>
            </a:r>
            <a:endParaRPr lang="en-US" altLang="ja-JP" sz="2800" dirty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00000"/>
                </a:solidFill>
              </a:rPr>
              <a:t>エアコンで後に送られるため</a:t>
            </a:r>
            <a:endParaRPr lang="en-US" altLang="ja-JP" sz="2800" dirty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00000"/>
                </a:solidFill>
              </a:rPr>
              <a:t>後部席の方が高い濃度に。</a:t>
            </a:r>
          </a:p>
        </p:txBody>
      </p:sp>
    </p:spTree>
    <p:extLst>
      <p:ext uri="{BB962C8B-B14F-4D97-AF65-F5344CB8AC3E}">
        <p14:creationId xmlns:p14="http://schemas.microsoft.com/office/powerpoint/2010/main" val="293959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グラフ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33" y="2765444"/>
            <a:ext cx="8874324" cy="412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テキスト ボックス 1"/>
          <p:cNvSpPr txBox="1">
            <a:spLocks noChangeArrowheads="1"/>
          </p:cNvSpPr>
          <p:nvPr/>
        </p:nvSpPr>
        <p:spPr bwMode="auto">
          <a:xfrm>
            <a:off x="0" y="0"/>
            <a:ext cx="6236494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3600">
                <a:solidFill>
                  <a:srgbClr val="000000"/>
                </a:solidFill>
              </a:rPr>
              <a:t>B. </a:t>
            </a:r>
            <a:r>
              <a:rPr lang="ja-JP" altLang="en-US" sz="3600">
                <a:solidFill>
                  <a:srgbClr val="000000"/>
                </a:solidFill>
              </a:rPr>
              <a:t>運転席のみ</a:t>
            </a:r>
            <a:r>
              <a:rPr lang="en-US" altLang="ja-JP" sz="3600">
                <a:solidFill>
                  <a:srgbClr val="000000"/>
                </a:solidFill>
              </a:rPr>
              <a:t/>
            </a:r>
            <a:br>
              <a:rPr lang="en-US" altLang="ja-JP" sz="3600">
                <a:solidFill>
                  <a:srgbClr val="000000"/>
                </a:solidFill>
              </a:rPr>
            </a:br>
            <a:r>
              <a:rPr lang="ja-JP" altLang="en-US" sz="3600">
                <a:solidFill>
                  <a:srgbClr val="000000"/>
                </a:solidFill>
              </a:rPr>
              <a:t>　　</a:t>
            </a:r>
            <a:r>
              <a:rPr lang="en-US" altLang="ja-JP" sz="3600">
                <a:solidFill>
                  <a:srgbClr val="000000"/>
                </a:solidFill>
              </a:rPr>
              <a:t>10cm </a:t>
            </a:r>
            <a:r>
              <a:rPr lang="ja-JP" altLang="en-US" sz="3600">
                <a:solidFill>
                  <a:srgbClr val="000000"/>
                </a:solidFill>
              </a:rPr>
              <a:t>開放</a:t>
            </a:r>
            <a:endParaRPr lang="ja-JP" altLang="en-US" sz="1800">
              <a:solidFill>
                <a:srgbClr val="000000"/>
              </a:solidFill>
            </a:endParaRPr>
          </a:p>
        </p:txBody>
      </p:sp>
      <p:pic>
        <p:nvPicPr>
          <p:cNvPr id="18435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919" y="19"/>
            <a:ext cx="4711303" cy="3141663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弧 3"/>
          <p:cNvSpPr/>
          <p:nvPr/>
        </p:nvSpPr>
        <p:spPr>
          <a:xfrm flipH="1">
            <a:off x="6925876" y="692169"/>
            <a:ext cx="6399015" cy="1223963"/>
          </a:xfrm>
          <a:prstGeom prst="arc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srgbClr val="FFFFFF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8" name="円弧 7"/>
          <p:cNvSpPr/>
          <p:nvPr/>
        </p:nvSpPr>
        <p:spPr>
          <a:xfrm flipH="1">
            <a:off x="6682982" y="1196979"/>
            <a:ext cx="6641902" cy="1368425"/>
          </a:xfrm>
          <a:prstGeom prst="arc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srgbClr val="FFFFFF"/>
              </a:solidFill>
              <a:latin typeface="Osaka"/>
              <a:ea typeface="Osaka"/>
              <a:cs typeface="Osaka"/>
            </a:endParaRPr>
          </a:p>
        </p:txBody>
      </p:sp>
      <p:pic>
        <p:nvPicPr>
          <p:cNvPr id="18438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5157807"/>
            <a:ext cx="2527102" cy="16335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テキスト ボックス 9"/>
          <p:cNvSpPr txBox="1">
            <a:spLocks noChangeArrowheads="1"/>
          </p:cNvSpPr>
          <p:nvPr/>
        </p:nvSpPr>
        <p:spPr bwMode="auto">
          <a:xfrm>
            <a:off x="7006233" y="4724400"/>
            <a:ext cx="2878688" cy="3693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800" dirty="0">
                <a:solidFill>
                  <a:srgbClr val="000000"/>
                </a:solidFill>
              </a:rPr>
              <a:t>北京の</a:t>
            </a:r>
            <a:r>
              <a:rPr lang="en-US" altLang="ja-JP" sz="1800" dirty="0">
                <a:solidFill>
                  <a:srgbClr val="000000"/>
                </a:solidFill>
              </a:rPr>
              <a:t>PM2.5</a:t>
            </a:r>
            <a:r>
              <a:rPr lang="ja-JP" altLang="en-US" sz="1800" dirty="0">
                <a:solidFill>
                  <a:srgbClr val="000000"/>
                </a:solidFill>
              </a:rPr>
              <a:t>（</a:t>
            </a:r>
            <a:r>
              <a:rPr lang="en-US" altLang="ja-JP" sz="1800" dirty="0">
                <a:solidFill>
                  <a:srgbClr val="000000"/>
                </a:solidFill>
              </a:rPr>
              <a:t>2013</a:t>
            </a:r>
            <a:r>
              <a:rPr lang="ja-JP" altLang="en-US" sz="1800" dirty="0">
                <a:solidFill>
                  <a:srgbClr val="000000"/>
                </a:solidFill>
              </a:rPr>
              <a:t>年</a:t>
            </a:r>
            <a:r>
              <a:rPr lang="en-US" altLang="ja-JP" sz="1800" dirty="0">
                <a:solidFill>
                  <a:srgbClr val="000000"/>
                </a:solidFill>
              </a:rPr>
              <a:t>1</a:t>
            </a:r>
            <a:r>
              <a:rPr lang="ja-JP" altLang="en-US" sz="1800" dirty="0">
                <a:solidFill>
                  <a:srgbClr val="000000"/>
                </a:solidFill>
              </a:rPr>
              <a:t>月）</a:t>
            </a:r>
            <a:endParaRPr lang="en-US" altLang="ja-JP" sz="1800" dirty="0">
              <a:solidFill>
                <a:srgbClr val="000000"/>
              </a:solidFill>
            </a:endParaRPr>
          </a:p>
        </p:txBody>
      </p:sp>
      <p:sp>
        <p:nvSpPr>
          <p:cNvPr id="18440" name="テキスト ボックス 10"/>
          <p:cNvSpPr txBox="1">
            <a:spLocks noChangeArrowheads="1"/>
          </p:cNvSpPr>
          <p:nvPr/>
        </p:nvSpPr>
        <p:spPr bwMode="auto">
          <a:xfrm>
            <a:off x="39300" y="1052513"/>
            <a:ext cx="444584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00000"/>
                </a:solidFill>
              </a:rPr>
              <a:t>運転席を開けただけでは、</a:t>
            </a:r>
            <a:endParaRPr lang="en-US" altLang="ja-JP" sz="2800" dirty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00000"/>
                </a:solidFill>
              </a:rPr>
              <a:t>北京の</a:t>
            </a:r>
            <a:r>
              <a:rPr lang="en-US" altLang="ja-JP" sz="2800" dirty="0">
                <a:solidFill>
                  <a:srgbClr val="000000"/>
                </a:solidFill>
              </a:rPr>
              <a:t>3</a:t>
            </a:r>
            <a:r>
              <a:rPr lang="ja-JP" altLang="en-US" sz="2800" dirty="0">
                <a:solidFill>
                  <a:srgbClr val="000000"/>
                </a:solidFill>
              </a:rPr>
              <a:t>倍超、</a:t>
            </a:r>
            <a:endParaRPr lang="en-US" altLang="ja-JP" sz="2800" dirty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00000"/>
                </a:solidFill>
              </a:rPr>
              <a:t>エアコンで後に送られるため</a:t>
            </a:r>
            <a:endParaRPr lang="en-US" altLang="ja-JP" sz="2800" dirty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00000"/>
                </a:solidFill>
              </a:rPr>
              <a:t>後部座席の方が高い</a:t>
            </a:r>
          </a:p>
        </p:txBody>
      </p:sp>
    </p:spTree>
    <p:extLst>
      <p:ext uri="{BB962C8B-B14F-4D97-AF65-F5344CB8AC3E}">
        <p14:creationId xmlns:p14="http://schemas.microsoft.com/office/powerpoint/2010/main" val="89334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8725"/>
            <a:ext cx="7315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テキスト ボックス 2"/>
          <p:cNvSpPr txBox="1">
            <a:spLocks noChangeArrowheads="1"/>
          </p:cNvSpPr>
          <p:nvPr/>
        </p:nvSpPr>
        <p:spPr bwMode="auto">
          <a:xfrm>
            <a:off x="0" y="19"/>
            <a:ext cx="9601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3600">
                <a:solidFill>
                  <a:srgbClr val="000000"/>
                </a:solidFill>
              </a:rPr>
              <a:t>C. </a:t>
            </a:r>
            <a:r>
              <a:rPr lang="ja-JP" altLang="en-US" sz="3600">
                <a:solidFill>
                  <a:srgbClr val="000000"/>
                </a:solidFill>
              </a:rPr>
              <a:t>運転席、助手席の</a:t>
            </a:r>
            <a:endParaRPr lang="en-US" altLang="ja-JP" sz="360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3600">
                <a:solidFill>
                  <a:srgbClr val="000000"/>
                </a:solidFill>
              </a:rPr>
              <a:t>窓をそれぞれ</a:t>
            </a:r>
            <a:r>
              <a:rPr lang="en-US" altLang="ja-JP" sz="3600">
                <a:solidFill>
                  <a:srgbClr val="000000"/>
                </a:solidFill>
              </a:rPr>
              <a:t>10cm </a:t>
            </a:r>
            <a:r>
              <a:rPr lang="ja-JP" altLang="en-US" sz="3600">
                <a:solidFill>
                  <a:srgbClr val="000000"/>
                </a:solidFill>
              </a:rPr>
              <a:t>開放</a:t>
            </a:r>
            <a:r>
              <a:rPr lang="ja-JP" altLang="en-US" sz="1800">
                <a:solidFill>
                  <a:srgbClr val="000000"/>
                </a:solidFill>
              </a:rPr>
              <a:t/>
            </a:r>
            <a:br>
              <a:rPr lang="ja-JP" altLang="en-US" sz="1800">
                <a:solidFill>
                  <a:srgbClr val="000000"/>
                </a:solidFill>
              </a:rPr>
            </a:br>
            <a:endParaRPr lang="ja-JP" altLang="en-US" sz="1800">
              <a:solidFill>
                <a:srgbClr val="000000"/>
              </a:solidFill>
            </a:endParaRPr>
          </a:p>
        </p:txBody>
      </p:sp>
      <p:pic>
        <p:nvPicPr>
          <p:cNvPr id="19459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0"/>
            <a:ext cx="4145162" cy="276225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円弧 4"/>
          <p:cNvSpPr/>
          <p:nvPr/>
        </p:nvSpPr>
        <p:spPr>
          <a:xfrm flipH="1">
            <a:off x="7006233" y="620713"/>
            <a:ext cx="6400800" cy="1223962"/>
          </a:xfrm>
          <a:prstGeom prst="arc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srgbClr val="FFFFFF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6" name="円弧 5"/>
          <p:cNvSpPr/>
          <p:nvPr/>
        </p:nvSpPr>
        <p:spPr>
          <a:xfrm flipH="1">
            <a:off x="6925866" y="981094"/>
            <a:ext cx="6641902" cy="1368425"/>
          </a:xfrm>
          <a:prstGeom prst="arc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srgbClr val="FFFFFF"/>
              </a:solidFill>
              <a:latin typeface="Osaka"/>
              <a:ea typeface="Osaka"/>
              <a:cs typeface="Osaka"/>
            </a:endParaRPr>
          </a:p>
        </p:txBody>
      </p:sp>
      <p:pic>
        <p:nvPicPr>
          <p:cNvPr id="1946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38" y="2276481"/>
            <a:ext cx="4130873" cy="275431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5013325"/>
            <a:ext cx="2527102" cy="16335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4" name="テキスト ボックス 10"/>
          <p:cNvSpPr txBox="1">
            <a:spLocks noChangeArrowheads="1"/>
          </p:cNvSpPr>
          <p:nvPr/>
        </p:nvSpPr>
        <p:spPr bwMode="auto">
          <a:xfrm>
            <a:off x="6520458" y="4581525"/>
            <a:ext cx="2878688" cy="3693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800" dirty="0">
                <a:solidFill>
                  <a:srgbClr val="000000"/>
                </a:solidFill>
              </a:rPr>
              <a:t>北京の</a:t>
            </a:r>
            <a:r>
              <a:rPr lang="en-US" altLang="ja-JP" sz="1800" dirty="0">
                <a:solidFill>
                  <a:srgbClr val="000000"/>
                </a:solidFill>
              </a:rPr>
              <a:t>PM2.5</a:t>
            </a:r>
            <a:r>
              <a:rPr lang="ja-JP" altLang="en-US" sz="1800" dirty="0">
                <a:solidFill>
                  <a:srgbClr val="000000"/>
                </a:solidFill>
              </a:rPr>
              <a:t>（</a:t>
            </a:r>
            <a:r>
              <a:rPr lang="en-US" altLang="ja-JP" sz="1800" dirty="0">
                <a:solidFill>
                  <a:srgbClr val="000000"/>
                </a:solidFill>
              </a:rPr>
              <a:t>2013</a:t>
            </a:r>
            <a:r>
              <a:rPr lang="ja-JP" altLang="en-US" sz="1800" dirty="0">
                <a:solidFill>
                  <a:srgbClr val="000000"/>
                </a:solidFill>
              </a:rPr>
              <a:t>年</a:t>
            </a:r>
            <a:r>
              <a:rPr lang="en-US" altLang="ja-JP" sz="1800" dirty="0">
                <a:solidFill>
                  <a:srgbClr val="000000"/>
                </a:solidFill>
              </a:rPr>
              <a:t>1</a:t>
            </a:r>
            <a:r>
              <a:rPr lang="ja-JP" altLang="en-US" sz="1800" dirty="0">
                <a:solidFill>
                  <a:srgbClr val="000000"/>
                </a:solidFill>
              </a:rPr>
              <a:t>月）</a:t>
            </a:r>
            <a:endParaRPr lang="en-US" altLang="ja-JP" sz="1800" dirty="0">
              <a:solidFill>
                <a:srgbClr val="000000"/>
              </a:solidFill>
            </a:endParaRPr>
          </a:p>
        </p:txBody>
      </p:sp>
      <p:sp>
        <p:nvSpPr>
          <p:cNvPr id="19465" name="テキスト ボックス 11"/>
          <p:cNvSpPr txBox="1">
            <a:spLocks noChangeArrowheads="1"/>
          </p:cNvSpPr>
          <p:nvPr/>
        </p:nvSpPr>
        <p:spPr bwMode="auto">
          <a:xfrm>
            <a:off x="39303" y="1052516"/>
            <a:ext cx="496802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00000"/>
                </a:solidFill>
              </a:rPr>
              <a:t>前部両側開けても、風の流れが</a:t>
            </a:r>
            <a:endParaRPr lang="en-US" altLang="ja-JP" sz="2800" dirty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00000"/>
                </a:solidFill>
              </a:rPr>
              <a:t>悪いため北京の</a:t>
            </a:r>
            <a:r>
              <a:rPr lang="en-US" altLang="ja-JP" sz="2800" dirty="0">
                <a:solidFill>
                  <a:srgbClr val="000000"/>
                </a:solidFill>
              </a:rPr>
              <a:t>3</a:t>
            </a:r>
            <a:r>
              <a:rPr lang="ja-JP" altLang="en-US" sz="2800" dirty="0">
                <a:solidFill>
                  <a:srgbClr val="000000"/>
                </a:solidFill>
              </a:rPr>
              <a:t>倍超、</a:t>
            </a:r>
            <a:endParaRPr lang="en-US" altLang="ja-JP" sz="2800" dirty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00000"/>
                </a:solidFill>
              </a:rPr>
              <a:t>エアコンで後部座席の方が高い</a:t>
            </a:r>
          </a:p>
        </p:txBody>
      </p:sp>
      <p:sp>
        <p:nvSpPr>
          <p:cNvPr id="14" name="円弧 13"/>
          <p:cNvSpPr/>
          <p:nvPr/>
        </p:nvSpPr>
        <p:spPr>
          <a:xfrm>
            <a:off x="3441502" y="2492375"/>
            <a:ext cx="5429250" cy="2449513"/>
          </a:xfrm>
          <a:prstGeom prst="arc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srgbClr val="FFFFFF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15" name="円弧 14"/>
          <p:cNvSpPr/>
          <p:nvPr/>
        </p:nvSpPr>
        <p:spPr>
          <a:xfrm>
            <a:off x="3441502" y="2997219"/>
            <a:ext cx="5429250" cy="2447925"/>
          </a:xfrm>
          <a:prstGeom prst="arc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srgbClr val="FFFFFF"/>
              </a:solidFill>
              <a:latin typeface="Osaka"/>
              <a:ea typeface="Osaka"/>
              <a:cs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111482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グラフ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60" y="2565400"/>
            <a:ext cx="8881468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テキスト ボックス 3"/>
          <p:cNvSpPr txBox="1">
            <a:spLocks noChangeArrowheads="1"/>
          </p:cNvSpPr>
          <p:nvPr/>
        </p:nvSpPr>
        <p:spPr bwMode="auto">
          <a:xfrm>
            <a:off x="0" y="19"/>
            <a:ext cx="9601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3600">
                <a:solidFill>
                  <a:srgbClr val="000000"/>
                </a:solidFill>
              </a:rPr>
              <a:t>D. </a:t>
            </a:r>
            <a:r>
              <a:rPr lang="ja-JP" altLang="en-US" sz="3600">
                <a:solidFill>
                  <a:srgbClr val="000000"/>
                </a:solidFill>
              </a:rPr>
              <a:t>運転席、後部席左側の</a:t>
            </a:r>
            <a:endParaRPr lang="en-US" altLang="ja-JP" sz="360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3600">
                <a:solidFill>
                  <a:srgbClr val="000000"/>
                </a:solidFill>
              </a:rPr>
              <a:t>窓をそれぞれ</a:t>
            </a:r>
            <a:r>
              <a:rPr lang="en-US" altLang="ja-JP" sz="3600">
                <a:solidFill>
                  <a:srgbClr val="000000"/>
                </a:solidFill>
              </a:rPr>
              <a:t>10cm </a:t>
            </a:r>
            <a:r>
              <a:rPr lang="ja-JP" altLang="en-US" sz="3600">
                <a:solidFill>
                  <a:srgbClr val="000000"/>
                </a:solidFill>
              </a:rPr>
              <a:t>開放</a:t>
            </a:r>
            <a:r>
              <a:rPr lang="ja-JP" altLang="en-US" sz="1800">
                <a:solidFill>
                  <a:srgbClr val="000000"/>
                </a:solidFill>
              </a:rPr>
              <a:t/>
            </a:r>
            <a:br>
              <a:rPr lang="ja-JP" altLang="en-US" sz="1800">
                <a:solidFill>
                  <a:srgbClr val="000000"/>
                </a:solidFill>
              </a:rPr>
            </a:br>
            <a:endParaRPr lang="ja-JP" altLang="en-US" sz="1800">
              <a:solidFill>
                <a:srgbClr val="000000"/>
              </a:solidFill>
            </a:endParaRPr>
          </a:p>
        </p:txBody>
      </p:sp>
      <p:pic>
        <p:nvPicPr>
          <p:cNvPr id="20483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0"/>
            <a:ext cx="4145162" cy="276225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円弧 5"/>
          <p:cNvSpPr/>
          <p:nvPr/>
        </p:nvSpPr>
        <p:spPr>
          <a:xfrm flipH="1">
            <a:off x="7006233" y="620713"/>
            <a:ext cx="6400800" cy="1223962"/>
          </a:xfrm>
          <a:prstGeom prst="arc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srgbClr val="FFFFFF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7" name="円弧 6"/>
          <p:cNvSpPr/>
          <p:nvPr/>
        </p:nvSpPr>
        <p:spPr>
          <a:xfrm flipH="1">
            <a:off x="6925866" y="981094"/>
            <a:ext cx="6641902" cy="1368425"/>
          </a:xfrm>
          <a:prstGeom prst="arc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srgbClr val="FFFFFF"/>
              </a:solidFill>
              <a:latin typeface="Osaka"/>
              <a:ea typeface="Osaka"/>
              <a:cs typeface="Osaka"/>
            </a:endParaRPr>
          </a:p>
        </p:txBody>
      </p:sp>
      <p:pic>
        <p:nvPicPr>
          <p:cNvPr id="20486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693" y="2276475"/>
            <a:ext cx="4171950" cy="27813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コネクタ 7"/>
          <p:cNvCxnSpPr/>
          <p:nvPr/>
        </p:nvCxnSpPr>
        <p:spPr>
          <a:xfrm flipV="1">
            <a:off x="6272213" y="2565400"/>
            <a:ext cx="4009430" cy="64770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6393656" y="3429000"/>
            <a:ext cx="3887987" cy="21590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489" name="図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5035550"/>
            <a:ext cx="2527102" cy="16335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0" name="テキスト ボックス 12"/>
          <p:cNvSpPr txBox="1">
            <a:spLocks noChangeArrowheads="1"/>
          </p:cNvSpPr>
          <p:nvPr/>
        </p:nvSpPr>
        <p:spPr bwMode="auto">
          <a:xfrm>
            <a:off x="7006233" y="4603750"/>
            <a:ext cx="2878688" cy="3693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800" dirty="0">
                <a:solidFill>
                  <a:srgbClr val="000000"/>
                </a:solidFill>
              </a:rPr>
              <a:t>北京の</a:t>
            </a:r>
            <a:r>
              <a:rPr lang="en-US" altLang="ja-JP" sz="1800" dirty="0">
                <a:solidFill>
                  <a:srgbClr val="000000"/>
                </a:solidFill>
              </a:rPr>
              <a:t>PM2.5</a:t>
            </a:r>
            <a:r>
              <a:rPr lang="ja-JP" altLang="en-US" sz="1800" dirty="0">
                <a:solidFill>
                  <a:srgbClr val="000000"/>
                </a:solidFill>
              </a:rPr>
              <a:t>（</a:t>
            </a:r>
            <a:r>
              <a:rPr lang="en-US" altLang="ja-JP" sz="1800" dirty="0">
                <a:solidFill>
                  <a:srgbClr val="000000"/>
                </a:solidFill>
              </a:rPr>
              <a:t>2013</a:t>
            </a:r>
            <a:r>
              <a:rPr lang="ja-JP" altLang="en-US" sz="1800" dirty="0">
                <a:solidFill>
                  <a:srgbClr val="000000"/>
                </a:solidFill>
              </a:rPr>
              <a:t>年</a:t>
            </a:r>
            <a:r>
              <a:rPr lang="en-US" altLang="ja-JP" sz="1800" dirty="0">
                <a:solidFill>
                  <a:srgbClr val="000000"/>
                </a:solidFill>
              </a:rPr>
              <a:t>1</a:t>
            </a:r>
            <a:r>
              <a:rPr lang="ja-JP" altLang="en-US" sz="1800" dirty="0">
                <a:solidFill>
                  <a:srgbClr val="000000"/>
                </a:solidFill>
              </a:rPr>
              <a:t>月）</a:t>
            </a:r>
            <a:endParaRPr lang="en-US" altLang="ja-JP" sz="1800" dirty="0">
              <a:solidFill>
                <a:srgbClr val="000000"/>
              </a:solidFill>
            </a:endParaRPr>
          </a:p>
        </p:txBody>
      </p:sp>
      <p:sp>
        <p:nvSpPr>
          <p:cNvPr id="20491" name="テキスト ボックス 13"/>
          <p:cNvSpPr txBox="1">
            <a:spLocks noChangeArrowheads="1"/>
          </p:cNvSpPr>
          <p:nvPr/>
        </p:nvSpPr>
        <p:spPr bwMode="auto">
          <a:xfrm>
            <a:off x="39291" y="1052532"/>
            <a:ext cx="544171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00000"/>
                </a:solidFill>
              </a:rPr>
              <a:t>風の抜けを考慮して、窓を開けても</a:t>
            </a:r>
            <a:endParaRPr lang="en-US" altLang="ja-JP" sz="2800" dirty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00000"/>
                </a:solidFill>
              </a:rPr>
              <a:t>北京の</a:t>
            </a:r>
            <a:r>
              <a:rPr lang="en-US" altLang="ja-JP" sz="2800" dirty="0">
                <a:solidFill>
                  <a:srgbClr val="000000"/>
                </a:solidFill>
              </a:rPr>
              <a:t>2</a:t>
            </a:r>
            <a:r>
              <a:rPr lang="ja-JP" altLang="en-US" sz="2800" dirty="0">
                <a:solidFill>
                  <a:srgbClr val="000000"/>
                </a:solidFill>
              </a:rPr>
              <a:t>倍超</a:t>
            </a:r>
          </a:p>
        </p:txBody>
      </p:sp>
    </p:spTree>
    <p:extLst>
      <p:ext uri="{BB962C8B-B14F-4D97-AF65-F5344CB8AC3E}">
        <p14:creationId xmlns:p14="http://schemas.microsoft.com/office/powerpoint/2010/main" val="3278319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グラフ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755900"/>
            <a:ext cx="8854678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テキスト ボックス 2"/>
          <p:cNvSpPr txBox="1">
            <a:spLocks noChangeArrowheads="1"/>
          </p:cNvSpPr>
          <p:nvPr/>
        </p:nvSpPr>
        <p:spPr bwMode="auto">
          <a:xfrm>
            <a:off x="0" y="19"/>
            <a:ext cx="6236494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3600" dirty="0" smtClean="0">
                <a:solidFill>
                  <a:srgbClr val="000000"/>
                </a:solidFill>
              </a:rPr>
              <a:t>Ｅ</a:t>
            </a:r>
            <a:r>
              <a:rPr lang="en-US" altLang="ja-JP" sz="3600" dirty="0" smtClean="0">
                <a:solidFill>
                  <a:srgbClr val="000000"/>
                </a:solidFill>
              </a:rPr>
              <a:t>. </a:t>
            </a:r>
            <a:r>
              <a:rPr lang="ja-JP" altLang="en-US" sz="3600" dirty="0">
                <a:solidFill>
                  <a:srgbClr val="000000"/>
                </a:solidFill>
              </a:rPr>
              <a:t>すべての</a:t>
            </a:r>
            <a:endParaRPr lang="en-US" altLang="ja-JP" sz="3600" dirty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3600" dirty="0">
                <a:solidFill>
                  <a:srgbClr val="000000"/>
                </a:solidFill>
              </a:rPr>
              <a:t>　　窓を全開</a:t>
            </a:r>
            <a:r>
              <a:rPr lang="ja-JP" altLang="en-US" sz="1800" dirty="0">
                <a:solidFill>
                  <a:srgbClr val="000000"/>
                </a:solidFill>
              </a:rPr>
              <a:t/>
            </a:r>
            <a:br>
              <a:rPr lang="ja-JP" altLang="en-US" sz="1800" dirty="0">
                <a:solidFill>
                  <a:srgbClr val="000000"/>
                </a:solidFill>
              </a:rPr>
            </a:br>
            <a:endParaRPr lang="ja-JP" altLang="en-US" sz="1800" dirty="0">
              <a:solidFill>
                <a:srgbClr val="000000"/>
              </a:solidFill>
            </a:endParaRPr>
          </a:p>
        </p:txBody>
      </p:sp>
      <p:pic>
        <p:nvPicPr>
          <p:cNvPr id="21507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811" y="19"/>
            <a:ext cx="6656189" cy="4437063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テキスト ボックス 2"/>
          <p:cNvSpPr txBox="1">
            <a:spLocks noChangeArrowheads="1"/>
          </p:cNvSpPr>
          <p:nvPr/>
        </p:nvSpPr>
        <p:spPr bwMode="auto">
          <a:xfrm>
            <a:off x="4927476" y="2708920"/>
            <a:ext cx="1261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 smtClean="0">
                <a:solidFill>
                  <a:srgbClr val="FFFFFF"/>
                </a:solidFill>
              </a:rPr>
              <a:t>助手席</a:t>
            </a:r>
            <a:endParaRPr lang="ja-JP" altLang="en-US" sz="2800" dirty="0">
              <a:solidFill>
                <a:srgbClr val="FFFFFF"/>
              </a:solidFill>
            </a:endParaRPr>
          </a:p>
        </p:txBody>
      </p:sp>
      <p:sp>
        <p:nvSpPr>
          <p:cNvPr id="21509" name="テキスト ボックス 5"/>
          <p:cNvSpPr txBox="1">
            <a:spLocks noChangeArrowheads="1"/>
          </p:cNvSpPr>
          <p:nvPr/>
        </p:nvSpPr>
        <p:spPr bwMode="auto">
          <a:xfrm>
            <a:off x="7979576" y="2060575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 smtClean="0">
                <a:solidFill>
                  <a:srgbClr val="FFFFFF"/>
                </a:solidFill>
              </a:rPr>
              <a:t>後部座席</a:t>
            </a:r>
            <a:endParaRPr lang="ja-JP" altLang="en-US" sz="2000" dirty="0">
              <a:solidFill>
                <a:srgbClr val="FFFFFF"/>
              </a:solidFill>
            </a:endParaRPr>
          </a:p>
        </p:txBody>
      </p:sp>
      <p:sp>
        <p:nvSpPr>
          <p:cNvPr id="4" name="円/楕円 3"/>
          <p:cNvSpPr/>
          <p:nvPr/>
        </p:nvSpPr>
        <p:spPr>
          <a:xfrm>
            <a:off x="5791807" y="1844694"/>
            <a:ext cx="1053703" cy="936625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srgbClr val="FFFFFF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8059936" y="1484313"/>
            <a:ext cx="648295" cy="576262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srgbClr val="FFFFFF"/>
              </a:solidFill>
              <a:latin typeface="Osaka"/>
              <a:ea typeface="Osaka"/>
              <a:cs typeface="Osaka"/>
            </a:endParaRPr>
          </a:p>
        </p:txBody>
      </p:sp>
      <p:pic>
        <p:nvPicPr>
          <p:cNvPr id="21512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5084782"/>
            <a:ext cx="2527102" cy="16351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3" name="テキスト ボックス 4"/>
          <p:cNvSpPr txBox="1">
            <a:spLocks noChangeArrowheads="1"/>
          </p:cNvSpPr>
          <p:nvPr/>
        </p:nvSpPr>
        <p:spPr bwMode="auto">
          <a:xfrm>
            <a:off x="7006233" y="4652964"/>
            <a:ext cx="2878688" cy="3693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800" dirty="0">
                <a:solidFill>
                  <a:srgbClr val="000000"/>
                </a:solidFill>
              </a:rPr>
              <a:t>北京の</a:t>
            </a:r>
            <a:r>
              <a:rPr lang="en-US" altLang="ja-JP" sz="1800" dirty="0">
                <a:solidFill>
                  <a:srgbClr val="000000"/>
                </a:solidFill>
              </a:rPr>
              <a:t>PM2.5</a:t>
            </a:r>
            <a:r>
              <a:rPr lang="ja-JP" altLang="en-US" sz="1800" dirty="0">
                <a:solidFill>
                  <a:srgbClr val="000000"/>
                </a:solidFill>
              </a:rPr>
              <a:t>（</a:t>
            </a:r>
            <a:r>
              <a:rPr lang="en-US" altLang="ja-JP" sz="1800" dirty="0">
                <a:solidFill>
                  <a:srgbClr val="000000"/>
                </a:solidFill>
              </a:rPr>
              <a:t>2013</a:t>
            </a:r>
            <a:r>
              <a:rPr lang="ja-JP" altLang="en-US" sz="1800" dirty="0">
                <a:solidFill>
                  <a:srgbClr val="000000"/>
                </a:solidFill>
              </a:rPr>
              <a:t>年</a:t>
            </a:r>
            <a:r>
              <a:rPr lang="en-US" altLang="ja-JP" sz="1800" dirty="0">
                <a:solidFill>
                  <a:srgbClr val="000000"/>
                </a:solidFill>
              </a:rPr>
              <a:t>1</a:t>
            </a:r>
            <a:r>
              <a:rPr lang="ja-JP" altLang="en-US" sz="1800" dirty="0">
                <a:solidFill>
                  <a:srgbClr val="000000"/>
                </a:solidFill>
              </a:rPr>
              <a:t>月）</a:t>
            </a:r>
            <a:endParaRPr lang="en-US" altLang="ja-JP" sz="1800" dirty="0">
              <a:solidFill>
                <a:srgbClr val="000000"/>
              </a:solidFill>
            </a:endParaRPr>
          </a:p>
        </p:txBody>
      </p:sp>
      <p:sp>
        <p:nvSpPr>
          <p:cNvPr id="21514" name="テキスト ボックス 6"/>
          <p:cNvSpPr txBox="1">
            <a:spLocks noChangeArrowheads="1"/>
          </p:cNvSpPr>
          <p:nvPr/>
        </p:nvSpPr>
        <p:spPr bwMode="auto">
          <a:xfrm>
            <a:off x="39287" y="1341441"/>
            <a:ext cx="318348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00000"/>
                </a:solidFill>
              </a:rPr>
              <a:t>窓全開でも北京の</a:t>
            </a:r>
            <a:endParaRPr lang="en-US" altLang="ja-JP" sz="2800" dirty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00000"/>
                </a:solidFill>
              </a:rPr>
              <a:t>ひどい日と同レベル</a:t>
            </a:r>
          </a:p>
        </p:txBody>
      </p:sp>
    </p:spTree>
    <p:extLst>
      <p:ext uri="{BB962C8B-B14F-4D97-AF65-F5344CB8AC3E}">
        <p14:creationId xmlns:p14="http://schemas.microsoft.com/office/powerpoint/2010/main" val="294953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88900"/>
            <a:ext cx="8890000" cy="66675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82392" y="74764"/>
            <a:ext cx="9294732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800" dirty="0">
                <a:solidFill>
                  <a:srgbClr val="000000"/>
                </a:solidFill>
                <a:latin typeface="Osaka" charset="0"/>
                <a:ea typeface="Osaka" charset="0"/>
                <a:cs typeface="Osaka" charset="0"/>
              </a:rPr>
              <a:t>Tobacco Free Summit</a:t>
            </a:r>
            <a:r>
              <a:rPr lang="ja-JP" altLang="en-US" sz="2800" dirty="0">
                <a:solidFill>
                  <a:srgbClr val="000000"/>
                </a:solidFill>
                <a:latin typeface="Osaka" charset="0"/>
                <a:ea typeface="Osaka" charset="0"/>
                <a:cs typeface="Osaka" charset="0"/>
              </a:rPr>
              <a:t>、</a:t>
            </a:r>
            <a:r>
              <a:rPr lang="en-US" altLang="ja-JP" sz="2800" dirty="0">
                <a:solidFill>
                  <a:srgbClr val="000000"/>
                </a:solidFill>
                <a:latin typeface="Osaka" charset="0"/>
                <a:ea typeface="Osaka" charset="0"/>
                <a:cs typeface="Osaka" charset="0"/>
              </a:rPr>
              <a:t>2017</a:t>
            </a:r>
            <a:r>
              <a:rPr lang="ja-JP" altLang="en-US" sz="2800" dirty="0">
                <a:solidFill>
                  <a:srgbClr val="000000"/>
                </a:solidFill>
                <a:latin typeface="Osaka" charset="0"/>
                <a:ea typeface="Osaka" charset="0"/>
                <a:cs typeface="Osaka" charset="0"/>
              </a:rPr>
              <a:t>年</a:t>
            </a:r>
            <a:r>
              <a:rPr lang="en-US" altLang="ja-JP" sz="2800" dirty="0">
                <a:solidFill>
                  <a:srgbClr val="000000"/>
                </a:solidFill>
                <a:latin typeface="Osaka" charset="0"/>
                <a:ea typeface="Osaka" charset="0"/>
                <a:cs typeface="Osaka" charset="0"/>
              </a:rPr>
              <a:t>5</a:t>
            </a:r>
            <a:r>
              <a:rPr lang="ja-JP" altLang="en-US" sz="2800" dirty="0">
                <a:solidFill>
                  <a:srgbClr val="000000"/>
                </a:solidFill>
                <a:latin typeface="Osaka" charset="0"/>
                <a:ea typeface="Osaka" charset="0"/>
                <a:cs typeface="Osaka" charset="0"/>
              </a:rPr>
              <a:t>月</a:t>
            </a:r>
            <a:r>
              <a:rPr lang="en-US" altLang="ja-JP" sz="2800" dirty="0">
                <a:solidFill>
                  <a:srgbClr val="000000"/>
                </a:solidFill>
                <a:latin typeface="Osaka" charset="0"/>
                <a:ea typeface="Osaka" charset="0"/>
                <a:cs typeface="Osaka" charset="0"/>
              </a:rPr>
              <a:t>27</a:t>
            </a:r>
            <a:r>
              <a:rPr lang="ja-JP" altLang="en-US" sz="2800" dirty="0">
                <a:solidFill>
                  <a:srgbClr val="000000"/>
                </a:solidFill>
                <a:latin typeface="Osaka" charset="0"/>
                <a:ea typeface="Osaka" charset="0"/>
                <a:cs typeface="Osaka" charset="0"/>
              </a:rPr>
              <a:t>日、都知事の発言</a:t>
            </a:r>
            <a:endParaRPr lang="ja-JP" altLang="en-US" sz="2800" dirty="0">
              <a:solidFill>
                <a:srgbClr val="000000"/>
              </a:solidFill>
              <a:latin typeface="Osaka" charset="0"/>
              <a:ea typeface="Osaka" charset="0"/>
              <a:cs typeface="Osaka" charset="0"/>
            </a:endParaRPr>
          </a:p>
        </p:txBody>
      </p:sp>
      <p:sp>
        <p:nvSpPr>
          <p:cNvPr id="4" name="角丸四角形吹き出し 3"/>
          <p:cNvSpPr/>
          <p:nvPr/>
        </p:nvSpPr>
        <p:spPr>
          <a:xfrm>
            <a:off x="6391392" y="791964"/>
            <a:ext cx="3895608" cy="1720474"/>
          </a:xfrm>
          <a:prstGeom prst="wedgeRoundRectCallout">
            <a:avLst>
              <a:gd name="adj1" fmla="val -76715"/>
              <a:gd name="adj2" fmla="val 7598"/>
              <a:gd name="adj3" fmla="val 16667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srgbClr val="FFFFFF"/>
                </a:solidFill>
                <a:latin typeface="Times New Roman"/>
                <a:ea typeface="ＭＳ Ｐゴシック"/>
              </a:rPr>
              <a:t>　</a:t>
            </a:r>
            <a:r>
              <a:rPr lang="ja-JP" altLang="en-US" sz="2400" dirty="0">
                <a:solidFill>
                  <a:srgbClr val="000000"/>
                </a:solidFill>
                <a:latin typeface="Times New Roman"/>
                <a:ea typeface="ＭＳ Ｐゴシック"/>
              </a:rPr>
              <a:t>受動喫煙を防止する規制は公約に掲げています。</a:t>
            </a:r>
            <a:endParaRPr lang="en-US" altLang="ja-JP" sz="24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srgbClr val="000000"/>
                </a:solidFill>
                <a:latin typeface="Times New Roman"/>
                <a:ea typeface="ＭＳ Ｐゴシック"/>
              </a:rPr>
              <a:t>やります！</a:t>
            </a:r>
            <a:endParaRPr lang="en-US" altLang="ja-JP" sz="24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srgbClr val="000000"/>
                </a:solidFill>
                <a:latin typeface="Times New Roman"/>
                <a:ea typeface="ＭＳ Ｐゴシック"/>
              </a:rPr>
              <a:t>特に子どもを守る政策を。</a:t>
            </a:r>
            <a:endParaRPr lang="en-US" altLang="ja-JP" sz="2400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0" y="796808"/>
            <a:ext cx="3526718" cy="189168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57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" y="3024284"/>
            <a:ext cx="5358939" cy="35369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321" y="3312316"/>
            <a:ext cx="5025750" cy="335704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0" y="18"/>
            <a:ext cx="101391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  <a:cs typeface="Osaka" charset="0"/>
              </a:rPr>
              <a:t>2017</a:t>
            </a:r>
            <a:r>
              <a:rPr lang="ja-JP" altLang="en-US" sz="2800" dirty="0">
                <a:solidFill>
                  <a:prstClr val="black"/>
                </a:solidFill>
                <a:latin typeface="Calibri"/>
                <a:ea typeface="ＭＳ Ｐゴシック"/>
                <a:cs typeface="Osaka" charset="0"/>
              </a:rPr>
              <a:t>年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  <a:cs typeface="Osaka" charset="0"/>
              </a:rPr>
              <a:t>10</a:t>
            </a:r>
            <a:r>
              <a:rPr lang="ja-JP" altLang="en-US" sz="2800" dirty="0">
                <a:solidFill>
                  <a:prstClr val="black"/>
                </a:solidFill>
                <a:latin typeface="Calibri"/>
                <a:ea typeface="ＭＳ Ｐゴシック"/>
                <a:cs typeface="Osaka" charset="0"/>
              </a:rPr>
              <a:t>月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  <a:cs typeface="Osaka" charset="0"/>
              </a:rPr>
              <a:t>5</a:t>
            </a:r>
            <a:r>
              <a:rPr lang="ja-JP" altLang="en-US" sz="2800" dirty="0">
                <a:solidFill>
                  <a:prstClr val="black"/>
                </a:solidFill>
                <a:latin typeface="Calibri"/>
                <a:ea typeface="ＭＳ Ｐゴシック"/>
                <a:cs typeface="Osaka" charset="0"/>
              </a:rPr>
              <a:t>日成立、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  <a:cs typeface="Osaka" charset="0"/>
              </a:rPr>
              <a:t>2018</a:t>
            </a:r>
            <a:r>
              <a:rPr lang="ja-JP" altLang="en-US" sz="2800" dirty="0">
                <a:solidFill>
                  <a:prstClr val="black"/>
                </a:solidFill>
                <a:latin typeface="Calibri"/>
                <a:ea typeface="ＭＳ Ｐゴシック"/>
                <a:cs typeface="Osaka" charset="0"/>
              </a:rPr>
              <a:t>年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  <a:cs typeface="Osaka" charset="0"/>
              </a:rPr>
              <a:t>4</a:t>
            </a:r>
            <a:r>
              <a:rPr lang="ja-JP" altLang="en-US" sz="2800" dirty="0">
                <a:solidFill>
                  <a:prstClr val="black"/>
                </a:solidFill>
                <a:latin typeface="Calibri"/>
                <a:ea typeface="ＭＳ Ｐゴシック"/>
                <a:cs typeface="Osaka" charset="0"/>
              </a:rPr>
              <a:t>月施行</a:t>
            </a:r>
            <a:endParaRPr lang="en-US" altLang="ja-JP" sz="2800" dirty="0">
              <a:solidFill>
                <a:prstClr val="black"/>
              </a:solidFill>
              <a:latin typeface="Calibri"/>
              <a:ea typeface="ＭＳ Ｐゴシック"/>
              <a:cs typeface="Osaka" charset="0"/>
            </a:endParaRPr>
          </a:p>
          <a:p>
            <a:r>
              <a:rPr lang="ja-JP" altLang="en-US" sz="2800" dirty="0">
                <a:solidFill>
                  <a:prstClr val="black"/>
                </a:solidFill>
                <a:latin typeface="Calibri"/>
                <a:ea typeface="ＭＳ Ｐゴシック"/>
                <a:cs typeface="Osaka" charset="0"/>
              </a:rPr>
              <a:t>東京都</a:t>
            </a:r>
            <a:r>
              <a:rPr lang="ja-JP" altLang="en-US" sz="2800" dirty="0">
                <a:solidFill>
                  <a:prstClr val="black"/>
                </a:solidFill>
                <a:latin typeface="Calibri"/>
                <a:ea typeface="ＭＳ Ｐゴシック"/>
                <a:cs typeface="Osaka" charset="0"/>
              </a:rPr>
              <a:t>　</a:t>
            </a:r>
            <a:r>
              <a:rPr lang="ja-JP" altLang="en-US" sz="2800" dirty="0">
                <a:solidFill>
                  <a:prstClr val="black"/>
                </a:solidFill>
                <a:latin typeface="Calibri"/>
                <a:ea typeface="ＭＳ Ｐゴシック"/>
                <a:cs typeface="Osaka" charset="0"/>
              </a:rPr>
              <a:t>「子どもを受動喫煙から守る条例」（</a:t>
            </a:r>
            <a:r>
              <a:rPr lang="ja-JP" altLang="en-US" sz="2800" dirty="0">
                <a:solidFill>
                  <a:srgbClr val="000000"/>
                </a:solidFill>
                <a:latin typeface="Times New Roman"/>
                <a:ea typeface="ＭＳ Ｐゴシック"/>
                <a:cs typeface="Osaka" charset="0"/>
              </a:rPr>
              <a:t>罰則</a:t>
            </a:r>
            <a:r>
              <a:rPr lang="ja-JP" altLang="en-US" sz="2800" dirty="0">
                <a:solidFill>
                  <a:srgbClr val="000000"/>
                </a:solidFill>
                <a:latin typeface="Times New Roman"/>
                <a:ea typeface="ＭＳ Ｐゴシック"/>
                <a:cs typeface="Osaka" charset="0"/>
              </a:rPr>
              <a:t>のない啓発</a:t>
            </a:r>
            <a:r>
              <a:rPr lang="ja-JP" altLang="en-US" sz="2800" dirty="0">
                <a:solidFill>
                  <a:srgbClr val="000000"/>
                </a:solidFill>
                <a:latin typeface="Times New Roman"/>
                <a:ea typeface="ＭＳ Ｐゴシック"/>
                <a:cs typeface="Osaka" charset="0"/>
              </a:rPr>
              <a:t>条例）</a:t>
            </a:r>
            <a:endParaRPr lang="en-US" altLang="ja-JP" sz="2800" dirty="0">
              <a:solidFill>
                <a:srgbClr val="000000"/>
              </a:solidFill>
              <a:latin typeface="Times New Roman"/>
              <a:ea typeface="ＭＳ Ｐゴシック"/>
              <a:cs typeface="Osaka" charset="0"/>
            </a:endParaRPr>
          </a:p>
          <a:p>
            <a:r>
              <a:rPr lang="ja-JP" altLang="en-US" sz="2800" dirty="0">
                <a:solidFill>
                  <a:prstClr val="black"/>
                </a:solidFill>
                <a:latin typeface="Calibri"/>
                <a:ea typeface="ＭＳ Ｐゴシック"/>
                <a:cs typeface="Osaka" charset="0"/>
              </a:rPr>
              <a:t>（</a:t>
            </a:r>
            <a:endParaRPr lang="en-US" altLang="ja-JP" sz="2800" dirty="0">
              <a:solidFill>
                <a:prstClr val="black"/>
              </a:solidFill>
              <a:latin typeface="Calibri"/>
              <a:ea typeface="ＭＳ Ｐゴシック"/>
              <a:cs typeface="Osaka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58938" y="2742037"/>
            <a:ext cx="4637006" cy="830997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ＭＳ Ｐゴシック"/>
                <a:ea typeface="ＭＳ Ｐゴシック"/>
                <a:cs typeface="Osaka" charset="0"/>
              </a:rPr>
              <a:t>自宅内で吸うと</a:t>
            </a:r>
            <a:r>
              <a:rPr lang="en-US" altLang="ja-JP" sz="2400" dirty="0">
                <a:solidFill>
                  <a:prstClr val="black"/>
                </a:solidFill>
                <a:latin typeface="ＭＳ Ｐゴシック"/>
                <a:ea typeface="ＭＳ Ｐゴシック"/>
                <a:cs typeface="Osaka" charset="0"/>
              </a:rPr>
              <a:t>PM2.5</a:t>
            </a:r>
            <a:r>
              <a:rPr lang="ja-JP" altLang="en-US" sz="2400" dirty="0">
                <a:solidFill>
                  <a:prstClr val="black"/>
                </a:solidFill>
                <a:latin typeface="ＭＳ Ｐゴシック"/>
                <a:ea typeface="ＭＳ Ｐゴシック"/>
                <a:cs typeface="Osaka" charset="0"/>
              </a:rPr>
              <a:t>は</a:t>
            </a:r>
            <a:r>
              <a:rPr lang="en-US" altLang="ja-JP" sz="2400" dirty="0">
                <a:solidFill>
                  <a:prstClr val="black"/>
                </a:solidFill>
                <a:latin typeface="ＭＳ Ｐゴシック"/>
                <a:ea typeface="ＭＳ Ｐゴシック"/>
                <a:cs typeface="Osaka" charset="0"/>
              </a:rPr>
              <a:t>600μg/m</a:t>
            </a:r>
            <a:r>
              <a:rPr lang="en-US" altLang="ja-JP" sz="2400" baseline="30000" dirty="0">
                <a:solidFill>
                  <a:prstClr val="black"/>
                </a:solidFill>
                <a:latin typeface="ＭＳ Ｐゴシック"/>
                <a:ea typeface="ＭＳ Ｐゴシック"/>
                <a:cs typeface="Osaka" charset="0"/>
              </a:rPr>
              <a:t>3</a:t>
            </a:r>
          </a:p>
          <a:p>
            <a:r>
              <a:rPr lang="ja-JP" altLang="en-US" sz="2400" dirty="0">
                <a:solidFill>
                  <a:prstClr val="black"/>
                </a:solidFill>
                <a:latin typeface="ＭＳ Ｐゴシック"/>
                <a:ea typeface="ＭＳ Ｐゴシック"/>
                <a:cs typeface="Osaka" charset="0"/>
              </a:rPr>
              <a:t>＝虐待</a:t>
            </a:r>
            <a:r>
              <a:rPr lang="en-US" altLang="ja-JP" sz="2400" dirty="0">
                <a:solidFill>
                  <a:prstClr val="black"/>
                </a:solidFill>
                <a:latin typeface="ＭＳ Ｐゴシック"/>
                <a:ea typeface="ＭＳ Ｐゴシック"/>
                <a:cs typeface="Osaka" charset="0"/>
              </a:rPr>
              <a:t>⇒</a:t>
            </a:r>
            <a:r>
              <a:rPr lang="ja-JP" altLang="en-US" sz="2400" dirty="0">
                <a:solidFill>
                  <a:prstClr val="black"/>
                </a:solidFill>
                <a:latin typeface="ＭＳ Ｐゴシック"/>
                <a:ea typeface="ＭＳ Ｐゴシック"/>
                <a:cs typeface="Osaka" charset="0"/>
              </a:rPr>
              <a:t>通報されてもやむなし</a:t>
            </a:r>
            <a:endParaRPr lang="ja-JP" altLang="en-US" sz="2400" dirty="0">
              <a:solidFill>
                <a:prstClr val="black"/>
              </a:solidFill>
              <a:latin typeface="ＭＳ Ｐゴシック"/>
              <a:ea typeface="ＭＳ Ｐゴシック"/>
              <a:cs typeface="Osaka" charset="0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577" y="980728"/>
            <a:ext cx="4445000" cy="1397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テキスト ボックス 7"/>
          <p:cNvSpPr txBox="1"/>
          <p:nvPr/>
        </p:nvSpPr>
        <p:spPr>
          <a:xfrm>
            <a:off x="4495428" y="923236"/>
            <a:ext cx="58412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000000"/>
                </a:solidFill>
                <a:latin typeface="ＭＳ Ｐゴシック"/>
                <a:ea typeface="ＭＳ Ｐゴシック"/>
                <a:cs typeface="Osaka" charset="0"/>
              </a:rPr>
              <a:t>未成年者の居る場所で喫煙しない</a:t>
            </a:r>
            <a:r>
              <a:rPr lang="ja-JP" altLang="en-US" sz="2400" dirty="0">
                <a:solidFill>
                  <a:srgbClr val="FF0000"/>
                </a:solidFill>
                <a:latin typeface="ＭＳ Ｐゴシック"/>
                <a:ea typeface="ＭＳ Ｐゴシック"/>
                <a:cs typeface="Osaka" charset="0"/>
              </a:rPr>
              <a:t>努力義務</a:t>
            </a:r>
            <a:endParaRPr lang="en-US" altLang="ja-JP" sz="2400" dirty="0">
              <a:solidFill>
                <a:srgbClr val="FF0000"/>
              </a:solidFill>
              <a:latin typeface="ＭＳ Ｐゴシック"/>
              <a:ea typeface="ＭＳ Ｐゴシック"/>
              <a:cs typeface="Osaka" charset="0"/>
            </a:endParaRPr>
          </a:p>
          <a:p>
            <a:r>
              <a:rPr lang="ja-JP" altLang="en-US" sz="2400" dirty="0">
                <a:solidFill>
                  <a:srgbClr val="000000"/>
                </a:solidFill>
                <a:latin typeface="ＭＳ Ｐゴシック"/>
                <a:ea typeface="ＭＳ Ｐゴシック"/>
                <a:cs typeface="Osaka" charset="0"/>
              </a:rPr>
              <a:t>・自宅</a:t>
            </a:r>
            <a:endParaRPr lang="en-US" altLang="ja-JP" sz="2400" dirty="0">
              <a:solidFill>
                <a:srgbClr val="000000"/>
              </a:solidFill>
              <a:latin typeface="ＭＳ Ｐゴシック"/>
              <a:ea typeface="ＭＳ Ｐゴシック"/>
              <a:cs typeface="Osaka" charset="0"/>
            </a:endParaRPr>
          </a:p>
          <a:p>
            <a:r>
              <a:rPr lang="ja-JP" altLang="en-US" sz="2400" dirty="0">
                <a:solidFill>
                  <a:srgbClr val="000000"/>
                </a:solidFill>
                <a:latin typeface="ＭＳ Ｐゴシック"/>
                <a:ea typeface="ＭＳ Ｐゴシック"/>
                <a:cs typeface="Osaka" charset="0"/>
              </a:rPr>
              <a:t>・自家用車</a:t>
            </a:r>
            <a:endParaRPr lang="en-US" altLang="ja-JP" sz="2400" dirty="0">
              <a:solidFill>
                <a:srgbClr val="000000"/>
              </a:solidFill>
              <a:latin typeface="ＭＳ Ｐゴシック"/>
              <a:ea typeface="ＭＳ Ｐゴシック"/>
              <a:cs typeface="Osaka" charset="0"/>
            </a:endParaRPr>
          </a:p>
          <a:p>
            <a:r>
              <a:rPr lang="ja-JP" altLang="en-US" sz="2400" dirty="0">
                <a:solidFill>
                  <a:srgbClr val="000000"/>
                </a:solidFill>
                <a:latin typeface="ＭＳ Ｐゴシック"/>
                <a:ea typeface="ＭＳ Ｐゴシック"/>
                <a:cs typeface="Osaka" charset="0"/>
              </a:rPr>
              <a:t>・レストラン等の喫煙席への同伴</a:t>
            </a:r>
            <a:endParaRPr lang="ja-JP" altLang="en-US" sz="2400" dirty="0">
              <a:solidFill>
                <a:srgbClr val="000000"/>
              </a:solidFill>
              <a:latin typeface="ＭＳ Ｐゴシック"/>
              <a:ea typeface="ＭＳ Ｐゴシック"/>
              <a:cs typeface="Osaka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5900" y="2476518"/>
            <a:ext cx="4713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Times New Roman"/>
                <a:ea typeface="ＭＳ Ｐゴシック"/>
                <a:cs typeface="Osaka" charset="0"/>
              </a:rPr>
              <a:t>条例があれば、注意・警告ができる</a:t>
            </a:r>
            <a:endParaRPr lang="ja-JP" altLang="en-US" sz="2400" dirty="0">
              <a:solidFill>
                <a:srgbClr val="FF0000"/>
              </a:solidFill>
              <a:latin typeface="Times New Roman"/>
              <a:ea typeface="ＭＳ Ｐゴシック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361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321" y="3312316"/>
            <a:ext cx="5025750" cy="335704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0" y="18"/>
            <a:ext cx="101391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  <a:cs typeface="Osaka" charset="0"/>
              </a:rPr>
              <a:t>2017</a:t>
            </a:r>
            <a:r>
              <a:rPr lang="ja-JP" altLang="en-US" sz="2800" dirty="0">
                <a:solidFill>
                  <a:prstClr val="black"/>
                </a:solidFill>
                <a:latin typeface="Calibri"/>
                <a:ea typeface="ＭＳ Ｐゴシック"/>
                <a:cs typeface="Osaka" charset="0"/>
              </a:rPr>
              <a:t>年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  <a:cs typeface="Osaka" charset="0"/>
              </a:rPr>
              <a:t>10</a:t>
            </a:r>
            <a:r>
              <a:rPr lang="ja-JP" altLang="en-US" sz="2800" dirty="0">
                <a:solidFill>
                  <a:prstClr val="black"/>
                </a:solidFill>
                <a:latin typeface="Calibri"/>
                <a:ea typeface="ＭＳ Ｐゴシック"/>
                <a:cs typeface="Osaka" charset="0"/>
              </a:rPr>
              <a:t>月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  <a:cs typeface="Osaka" charset="0"/>
              </a:rPr>
              <a:t>5</a:t>
            </a:r>
            <a:r>
              <a:rPr lang="ja-JP" altLang="en-US" sz="2800" dirty="0">
                <a:solidFill>
                  <a:prstClr val="black"/>
                </a:solidFill>
                <a:latin typeface="Calibri"/>
                <a:ea typeface="ＭＳ Ｐゴシック"/>
                <a:cs typeface="Osaka" charset="0"/>
              </a:rPr>
              <a:t>日成立、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  <a:cs typeface="Osaka" charset="0"/>
              </a:rPr>
              <a:t>2018</a:t>
            </a:r>
            <a:r>
              <a:rPr lang="ja-JP" altLang="en-US" sz="2800" dirty="0">
                <a:solidFill>
                  <a:prstClr val="black"/>
                </a:solidFill>
                <a:latin typeface="Calibri"/>
                <a:ea typeface="ＭＳ Ｐゴシック"/>
                <a:cs typeface="Osaka" charset="0"/>
              </a:rPr>
              <a:t>年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  <a:cs typeface="Osaka" charset="0"/>
              </a:rPr>
              <a:t>4</a:t>
            </a:r>
            <a:r>
              <a:rPr lang="ja-JP" altLang="en-US" sz="2800" dirty="0">
                <a:solidFill>
                  <a:prstClr val="black"/>
                </a:solidFill>
                <a:latin typeface="Calibri"/>
                <a:ea typeface="ＭＳ Ｐゴシック"/>
                <a:cs typeface="Osaka" charset="0"/>
              </a:rPr>
              <a:t>月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  <a:cs typeface="Osaka" charset="0"/>
              </a:rPr>
              <a:t>1</a:t>
            </a:r>
            <a:r>
              <a:rPr lang="ja-JP" altLang="en-US" sz="2800" dirty="0">
                <a:solidFill>
                  <a:prstClr val="black"/>
                </a:solidFill>
                <a:latin typeface="Calibri"/>
                <a:ea typeface="ＭＳ Ｐゴシック"/>
                <a:cs typeface="Osaka" charset="0"/>
              </a:rPr>
              <a:t>日施行</a:t>
            </a:r>
            <a:endParaRPr lang="en-US" altLang="ja-JP" sz="2800" dirty="0">
              <a:solidFill>
                <a:prstClr val="black"/>
              </a:solidFill>
              <a:latin typeface="Calibri"/>
              <a:ea typeface="ＭＳ Ｐゴシック"/>
              <a:cs typeface="Osaka" charset="0"/>
            </a:endParaRPr>
          </a:p>
          <a:p>
            <a:r>
              <a:rPr lang="ja-JP" altLang="en-US" sz="2800" dirty="0">
                <a:solidFill>
                  <a:prstClr val="black"/>
                </a:solidFill>
                <a:latin typeface="Calibri"/>
                <a:ea typeface="ＭＳ Ｐゴシック"/>
                <a:cs typeface="Osaka" charset="0"/>
              </a:rPr>
              <a:t>東京都</a:t>
            </a:r>
            <a:r>
              <a:rPr lang="ja-JP" altLang="en-US" sz="2800" dirty="0">
                <a:solidFill>
                  <a:prstClr val="black"/>
                </a:solidFill>
                <a:latin typeface="Calibri"/>
                <a:ea typeface="ＭＳ Ｐゴシック"/>
                <a:cs typeface="Osaka" charset="0"/>
              </a:rPr>
              <a:t>　</a:t>
            </a:r>
            <a:r>
              <a:rPr lang="ja-JP" altLang="en-US" sz="2800" dirty="0">
                <a:solidFill>
                  <a:prstClr val="black"/>
                </a:solidFill>
                <a:latin typeface="Calibri"/>
                <a:ea typeface="ＭＳ Ｐゴシック"/>
                <a:cs typeface="Osaka" charset="0"/>
              </a:rPr>
              <a:t>「子どもを受動喫煙から守る条例」（</a:t>
            </a:r>
            <a:r>
              <a:rPr lang="ja-JP" altLang="en-US" sz="2800" dirty="0">
                <a:solidFill>
                  <a:srgbClr val="000000"/>
                </a:solidFill>
                <a:latin typeface="Times New Roman"/>
                <a:ea typeface="ＭＳ Ｐゴシック"/>
                <a:cs typeface="Osaka" charset="0"/>
              </a:rPr>
              <a:t>罰則</a:t>
            </a:r>
            <a:r>
              <a:rPr lang="ja-JP" altLang="en-US" sz="2800" dirty="0">
                <a:solidFill>
                  <a:srgbClr val="000000"/>
                </a:solidFill>
                <a:latin typeface="Times New Roman"/>
                <a:ea typeface="ＭＳ Ｐゴシック"/>
                <a:cs typeface="Osaka" charset="0"/>
              </a:rPr>
              <a:t>のない啓発</a:t>
            </a:r>
            <a:r>
              <a:rPr lang="ja-JP" altLang="en-US" sz="2800" dirty="0">
                <a:solidFill>
                  <a:srgbClr val="000000"/>
                </a:solidFill>
                <a:latin typeface="Times New Roman"/>
                <a:ea typeface="ＭＳ Ｐゴシック"/>
                <a:cs typeface="Osaka" charset="0"/>
              </a:rPr>
              <a:t>条例）</a:t>
            </a:r>
            <a:endParaRPr lang="en-US" altLang="ja-JP" sz="2800" dirty="0">
              <a:solidFill>
                <a:srgbClr val="000000"/>
              </a:solidFill>
              <a:latin typeface="Times New Roman"/>
              <a:ea typeface="ＭＳ Ｐゴシック"/>
              <a:cs typeface="Osaka" charset="0"/>
            </a:endParaRPr>
          </a:p>
          <a:p>
            <a:r>
              <a:rPr lang="ja-JP" altLang="en-US" sz="2800" dirty="0">
                <a:solidFill>
                  <a:prstClr val="black"/>
                </a:solidFill>
                <a:latin typeface="Calibri"/>
                <a:ea typeface="ＭＳ Ｐゴシック"/>
                <a:cs typeface="Osaka" charset="0"/>
              </a:rPr>
              <a:t>（</a:t>
            </a:r>
            <a:endParaRPr lang="en-US" altLang="ja-JP" sz="2800" dirty="0">
              <a:solidFill>
                <a:prstClr val="black"/>
              </a:solidFill>
              <a:latin typeface="Calibri"/>
              <a:ea typeface="ＭＳ Ｐゴシック"/>
              <a:cs typeface="Osaka" charset="0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77" y="980728"/>
            <a:ext cx="4445000" cy="1397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テキスト ボックス 7"/>
          <p:cNvSpPr txBox="1"/>
          <p:nvPr/>
        </p:nvSpPr>
        <p:spPr>
          <a:xfrm>
            <a:off x="4495428" y="923236"/>
            <a:ext cx="58412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000000"/>
                </a:solidFill>
                <a:latin typeface="ＭＳ Ｐゴシック"/>
                <a:ea typeface="ＭＳ Ｐゴシック"/>
                <a:cs typeface="Osaka" charset="0"/>
              </a:rPr>
              <a:t>未成年者の居る場所で喫煙しない</a:t>
            </a:r>
            <a:r>
              <a:rPr lang="ja-JP" altLang="en-US" sz="2400" dirty="0">
                <a:solidFill>
                  <a:srgbClr val="FF0000"/>
                </a:solidFill>
                <a:latin typeface="ＭＳ Ｐゴシック"/>
                <a:ea typeface="ＭＳ Ｐゴシック"/>
                <a:cs typeface="Osaka" charset="0"/>
              </a:rPr>
              <a:t>努力義務</a:t>
            </a:r>
            <a:endParaRPr lang="en-US" altLang="ja-JP" sz="2400" dirty="0">
              <a:solidFill>
                <a:srgbClr val="FF0000"/>
              </a:solidFill>
              <a:latin typeface="ＭＳ Ｐゴシック"/>
              <a:ea typeface="ＭＳ Ｐゴシック"/>
              <a:cs typeface="Osaka" charset="0"/>
            </a:endParaRPr>
          </a:p>
          <a:p>
            <a:r>
              <a:rPr lang="ja-JP" altLang="en-US" sz="2400" dirty="0">
                <a:solidFill>
                  <a:srgbClr val="000000"/>
                </a:solidFill>
                <a:latin typeface="ＭＳ Ｐゴシック"/>
                <a:ea typeface="ＭＳ Ｐゴシック"/>
                <a:cs typeface="Osaka" charset="0"/>
              </a:rPr>
              <a:t>・自宅</a:t>
            </a:r>
            <a:endParaRPr lang="en-US" altLang="ja-JP" sz="2400" dirty="0">
              <a:solidFill>
                <a:srgbClr val="000000"/>
              </a:solidFill>
              <a:latin typeface="ＭＳ Ｐゴシック"/>
              <a:ea typeface="ＭＳ Ｐゴシック"/>
              <a:cs typeface="Osaka" charset="0"/>
            </a:endParaRPr>
          </a:p>
          <a:p>
            <a:r>
              <a:rPr lang="ja-JP" altLang="en-US" sz="2400" dirty="0">
                <a:solidFill>
                  <a:srgbClr val="000000"/>
                </a:solidFill>
                <a:latin typeface="ＭＳ Ｐゴシック"/>
                <a:ea typeface="ＭＳ Ｐゴシック"/>
                <a:cs typeface="Osaka" charset="0"/>
              </a:rPr>
              <a:t>・自家用車</a:t>
            </a:r>
            <a:endParaRPr lang="en-US" altLang="ja-JP" sz="2400" dirty="0">
              <a:solidFill>
                <a:srgbClr val="000000"/>
              </a:solidFill>
              <a:latin typeface="ＭＳ Ｐゴシック"/>
              <a:ea typeface="ＭＳ Ｐゴシック"/>
              <a:cs typeface="Osaka" charset="0"/>
            </a:endParaRPr>
          </a:p>
          <a:p>
            <a:r>
              <a:rPr lang="ja-JP" altLang="en-US" sz="2400" dirty="0">
                <a:solidFill>
                  <a:srgbClr val="000000"/>
                </a:solidFill>
                <a:latin typeface="ＭＳ Ｐゴシック"/>
                <a:ea typeface="ＭＳ Ｐゴシック"/>
                <a:cs typeface="Osaka" charset="0"/>
              </a:rPr>
              <a:t>・レストラン等の喫煙席への同伴</a:t>
            </a:r>
            <a:endParaRPr lang="ja-JP" altLang="en-US" sz="2400" dirty="0">
              <a:solidFill>
                <a:srgbClr val="000000"/>
              </a:solidFill>
              <a:latin typeface="ＭＳ Ｐゴシック"/>
              <a:ea typeface="ＭＳ Ｐゴシック"/>
              <a:cs typeface="Osaka" charset="0"/>
            </a:endParaRPr>
          </a:p>
        </p:txBody>
      </p:sp>
      <p:sp>
        <p:nvSpPr>
          <p:cNvPr id="10" name="テキスト ボックス 8"/>
          <p:cNvSpPr txBox="1">
            <a:spLocks noChangeArrowheads="1"/>
          </p:cNvSpPr>
          <p:nvPr/>
        </p:nvSpPr>
        <p:spPr bwMode="auto">
          <a:xfrm>
            <a:off x="2882206" y="3665543"/>
            <a:ext cx="18618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>
                <a:solidFill>
                  <a:srgbClr val="FF0000"/>
                </a:solidFill>
              </a:rPr>
              <a:t>600μg/m3</a:t>
            </a:r>
            <a:endParaRPr lang="ja-JP" altLang="en-US">
              <a:solidFill>
                <a:srgbClr val="FF0000"/>
              </a:solidFill>
            </a:endParaRPr>
          </a:p>
        </p:txBody>
      </p:sp>
      <p:pic>
        <p:nvPicPr>
          <p:cNvPr id="12" name="図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56" y="2454283"/>
            <a:ext cx="4768850" cy="4403725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円/楕円 14"/>
          <p:cNvSpPr>
            <a:spLocks noChangeArrowheads="1"/>
          </p:cNvSpPr>
          <p:nvPr/>
        </p:nvSpPr>
        <p:spPr bwMode="auto">
          <a:xfrm>
            <a:off x="2500908" y="5301208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prstClr val="black"/>
              </a:solidFill>
              <a:latin typeface="Osaka" charset="0"/>
              <a:ea typeface="Osaka" charset="0"/>
              <a:cs typeface="Osaka" charset="0"/>
            </a:endParaRPr>
          </a:p>
        </p:txBody>
      </p:sp>
      <p:sp>
        <p:nvSpPr>
          <p:cNvPr id="14" name="テキスト ボックス 15"/>
          <p:cNvSpPr txBox="1">
            <a:spLocks noChangeArrowheads="1"/>
          </p:cNvSpPr>
          <p:nvPr/>
        </p:nvSpPr>
        <p:spPr bwMode="auto">
          <a:xfrm>
            <a:off x="3775352" y="3068960"/>
            <a:ext cx="1333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Osaka" charset="0"/>
                <a:ea typeface="Osaka" charset="0"/>
                <a:cs typeface="Osaka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solidFill>
                  <a:srgbClr val="FFFF00"/>
                </a:solidFill>
              </a:rPr>
              <a:t>お父さん</a:t>
            </a:r>
            <a:endParaRPr lang="en-US" altLang="ja-JP" dirty="0">
              <a:solidFill>
                <a:srgbClr val="FFFF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solidFill>
                  <a:srgbClr val="FFFF00"/>
                </a:solidFill>
              </a:rPr>
              <a:t>の部屋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15508" y="2492904"/>
            <a:ext cx="4713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Times New Roman"/>
                <a:ea typeface="ＭＳ Ｐゴシック"/>
                <a:cs typeface="Osaka" charset="0"/>
              </a:rPr>
              <a:t>条例があれば、注意・警告ができる</a:t>
            </a:r>
            <a:endParaRPr lang="ja-JP" altLang="en-US" sz="2400" dirty="0">
              <a:solidFill>
                <a:srgbClr val="FF0000"/>
              </a:solidFill>
              <a:latin typeface="Times New Roman"/>
              <a:ea typeface="ＭＳ Ｐゴシック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85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31124B-8A3E-894F-A3FD-3C4F5CC4BE12}" type="slidenum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16" y="672524"/>
            <a:ext cx="8784977" cy="618547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69414" y="5715"/>
            <a:ext cx="8862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prstClr val="black"/>
                </a:solidFill>
                <a:latin typeface="Osaka" charset="0"/>
                <a:ea typeface="Osaka" charset="0"/>
                <a:cs typeface="Osaka" charset="0"/>
              </a:rPr>
              <a:t>東京都「子どもを受動喫煙から守る条例」で、こういう風景はなくなる</a:t>
            </a:r>
            <a:endParaRPr lang="ja-JP" altLang="en-US" sz="2400" dirty="0">
              <a:solidFill>
                <a:prstClr val="black"/>
              </a:solidFill>
              <a:latin typeface="Osaka" charset="0"/>
              <a:ea typeface="Osaka" charset="0"/>
              <a:cs typeface="Osaka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8964" y="476672"/>
            <a:ext cx="8706230" cy="83099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prstClr val="black"/>
                </a:solidFill>
                <a:latin typeface="Osaka" charset="0"/>
                <a:ea typeface="Osaka" charset="0"/>
                <a:cs typeface="Osaka" charset="0"/>
              </a:rPr>
              <a:t>子どもは自分で受動喫煙を避けることができない</a:t>
            </a:r>
            <a:endParaRPr lang="en-US" altLang="ja-JP" sz="2400" dirty="0">
              <a:solidFill>
                <a:prstClr val="black"/>
              </a:solidFill>
              <a:latin typeface="Osaka" charset="0"/>
              <a:ea typeface="Osaka" charset="0"/>
              <a:cs typeface="Osaka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prstClr val="black"/>
                </a:solidFill>
                <a:latin typeface="Osaka" charset="0"/>
                <a:ea typeface="Osaka" charset="0"/>
                <a:cs typeface="Osaka" charset="0"/>
              </a:rPr>
              <a:t>受動喫煙＝虐待、いわゆる「バカ親」から子どもを守る規制が必要。</a:t>
            </a:r>
            <a:endParaRPr lang="ja-JP" altLang="en-US" sz="2400" dirty="0">
              <a:solidFill>
                <a:prstClr val="black"/>
              </a:solidFill>
              <a:latin typeface="Osaka" charset="0"/>
              <a:ea typeface="Osaka" charset="0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214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19" y="942976"/>
            <a:ext cx="8639175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図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35100"/>
            <a:ext cx="36322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5" y="2946408"/>
            <a:ext cx="23495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Line 6"/>
          <p:cNvSpPr>
            <a:spLocks noChangeShapeType="1"/>
          </p:cNvSpPr>
          <p:nvPr/>
        </p:nvSpPr>
        <p:spPr bwMode="auto">
          <a:xfrm>
            <a:off x="3289300" y="2286000"/>
            <a:ext cx="1727200" cy="2565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2400" dirty="0">
              <a:solidFill>
                <a:srgbClr val="FFFFFF"/>
              </a:solidFill>
              <a:latin typeface="ＭＳ ゴシック"/>
              <a:ea typeface="ＭＳ ゴシック"/>
              <a:cs typeface="ＭＳ ゴシック"/>
            </a:endParaRPr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6578600" y="4648200"/>
            <a:ext cx="482600" cy="1155700"/>
          </a:xfrm>
          <a:prstGeom prst="line">
            <a:avLst/>
          </a:prstGeom>
          <a:noFill/>
          <a:ln w="38100">
            <a:solidFill>
              <a:srgbClr val="0001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2400" dirty="0">
              <a:solidFill>
                <a:srgbClr val="FFFFFF"/>
              </a:solidFill>
              <a:latin typeface="ＭＳ ゴシック"/>
              <a:ea typeface="ＭＳ ゴシック"/>
              <a:cs typeface="ＭＳ ゴシック"/>
            </a:endParaRPr>
          </a:p>
        </p:txBody>
      </p:sp>
      <p:sp>
        <p:nvSpPr>
          <p:cNvPr id="44039" name="正方形/長方形 7"/>
          <p:cNvSpPr>
            <a:spLocks noChangeArrowheads="1"/>
          </p:cNvSpPr>
          <p:nvPr/>
        </p:nvSpPr>
        <p:spPr bwMode="auto">
          <a:xfrm>
            <a:off x="2239968" y="1090647"/>
            <a:ext cx="1107996" cy="46166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srgbClr val="FFFFFF"/>
                </a:solidFill>
                <a:latin typeface="ＭＳ ゴシック"/>
                <a:ea typeface="ＭＳ ゴシック"/>
                <a:cs typeface="ＭＳ ゴシック"/>
              </a:rPr>
              <a:t>喫煙席</a:t>
            </a:r>
          </a:p>
        </p:txBody>
      </p:sp>
      <p:sp>
        <p:nvSpPr>
          <p:cNvPr id="44040" name="正方形/長方形 8"/>
          <p:cNvSpPr>
            <a:spLocks noChangeArrowheads="1"/>
          </p:cNvSpPr>
          <p:nvPr/>
        </p:nvSpPr>
        <p:spPr bwMode="auto">
          <a:xfrm>
            <a:off x="6989763" y="4519647"/>
            <a:ext cx="1107996" cy="461665"/>
          </a:xfrm>
          <a:prstGeom prst="rect">
            <a:avLst/>
          </a:prstGeom>
          <a:solidFill>
            <a:srgbClr val="000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srgbClr val="FFFFFF"/>
                </a:solidFill>
                <a:latin typeface="ＭＳ ゴシック"/>
                <a:ea typeface="ＭＳ ゴシック"/>
                <a:cs typeface="ＭＳ ゴシック"/>
              </a:rPr>
              <a:t>禁煙席</a:t>
            </a:r>
          </a:p>
        </p:txBody>
      </p:sp>
      <p:sp>
        <p:nvSpPr>
          <p:cNvPr id="44041" name="Oval 4"/>
          <p:cNvSpPr>
            <a:spLocks noChangeArrowheads="1"/>
          </p:cNvSpPr>
          <p:nvPr/>
        </p:nvSpPr>
        <p:spPr bwMode="auto">
          <a:xfrm>
            <a:off x="5854703" y="3848100"/>
            <a:ext cx="927100" cy="903288"/>
          </a:xfrm>
          <a:prstGeom prst="ellipse">
            <a:avLst/>
          </a:prstGeom>
          <a:noFill/>
          <a:ln w="57150">
            <a:solidFill>
              <a:srgbClr val="0001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2400" dirty="0">
              <a:solidFill>
                <a:srgbClr val="FFFFFF"/>
              </a:solidFill>
              <a:latin typeface="ＭＳ ゴシック"/>
              <a:ea typeface="ＭＳ ゴシック"/>
              <a:cs typeface="ＭＳ ゴシック"/>
            </a:endParaRPr>
          </a:p>
        </p:txBody>
      </p:sp>
      <p:sp>
        <p:nvSpPr>
          <p:cNvPr id="44042" name="Oval 4"/>
          <p:cNvSpPr>
            <a:spLocks noChangeArrowheads="1"/>
          </p:cNvSpPr>
          <p:nvPr/>
        </p:nvSpPr>
        <p:spPr bwMode="auto">
          <a:xfrm>
            <a:off x="2768600" y="1943100"/>
            <a:ext cx="660400" cy="3937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2400" dirty="0">
              <a:solidFill>
                <a:srgbClr val="FFFFFF"/>
              </a:solidFill>
              <a:latin typeface="ＭＳ ゴシック"/>
              <a:ea typeface="ＭＳ ゴシック"/>
              <a:cs typeface="ＭＳ ゴシック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0" y="2017"/>
            <a:ext cx="98240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分煙ではダメな理由：ファミレスなどの禁煙・喫煙区域分け</a:t>
            </a:r>
            <a:r>
              <a:rPr lang="en-US" altLang="ja-JP" sz="2400" dirty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/>
            </a:r>
            <a:br>
              <a:rPr lang="en-US" altLang="ja-JP" sz="2400" dirty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</a:br>
            <a:r>
              <a:rPr lang="ja-JP" altLang="en-US" sz="3200" dirty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　</a:t>
            </a:r>
            <a:r>
              <a:rPr lang="ja-JP" altLang="en-US" sz="2400" dirty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エアコンで攪拌された煙は禁煙区域にも拡散</a:t>
            </a:r>
            <a:endParaRPr lang="ja-JP" altLang="en-US" sz="2400" dirty="0">
              <a:solidFill>
                <a:srgbClr val="FFFFFF"/>
              </a:solidFill>
              <a:latin typeface="ＭＳ ゴシック"/>
              <a:ea typeface="ＭＳ ゴシック"/>
              <a:cs typeface="ＭＳ 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2637890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7655" y="0"/>
            <a:ext cx="9864725" cy="1143000"/>
          </a:xfrm>
        </p:spPr>
        <p:txBody>
          <a:bodyPr/>
          <a:lstStyle/>
          <a:p>
            <a:pPr>
              <a:defRPr/>
            </a:pPr>
            <a:r>
              <a:rPr lang="ja-JP" altLang="en-US" sz="3200" dirty="0" smtClean="0">
                <a:solidFill>
                  <a:srgbClr val="000000"/>
                </a:solidFill>
                <a:ea typeface="ＭＳ ゴシック" pitchFamily="49" charset="-128"/>
              </a:rPr>
              <a:t>区域を分けただけで効果があるでしょうか？</a:t>
            </a:r>
            <a:br>
              <a:rPr lang="ja-JP" altLang="en-US" sz="3200" dirty="0" smtClean="0">
                <a:solidFill>
                  <a:srgbClr val="000000"/>
                </a:solidFill>
                <a:ea typeface="ＭＳ ゴシック" pitchFamily="49" charset="-128"/>
              </a:rPr>
            </a:br>
            <a:endParaRPr lang="ja-JP" altLang="en-US" sz="3200" dirty="0">
              <a:solidFill>
                <a:srgbClr val="000000"/>
              </a:solidFill>
            </a:endParaRPr>
          </a:p>
        </p:txBody>
      </p:sp>
      <p:sp>
        <p:nvSpPr>
          <p:cNvPr id="46082" name="メディア プレースホルダー 2"/>
          <p:cNvSpPr>
            <a:spLocks noGrp="1"/>
          </p:cNvSpPr>
          <p:nvPr>
            <p:ph type="media" sz="half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pic>
        <p:nvPicPr>
          <p:cNvPr id="46084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8" t="5402" r="13881" b="8664"/>
          <a:stretch>
            <a:fillRect/>
          </a:stretch>
        </p:blipFill>
        <p:spPr bwMode="auto">
          <a:xfrm>
            <a:off x="534992" y="620716"/>
            <a:ext cx="7777162" cy="61753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0" y="6446812"/>
            <a:ext cx="10112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srgbClr val="000000"/>
                </a:solidFill>
                <a:latin typeface="ＭＳ Ｐゴシック"/>
                <a:ea typeface="ＭＳ Ｐゴシック"/>
                <a:cs typeface="Osaka" charset="0"/>
              </a:rPr>
              <a:t>旧認定内科専門医会タバコ対策推進委員会 喫煙と健康に関するスライド集より</a:t>
            </a:r>
            <a:endParaRPr lang="ja-JP" altLang="en-US" sz="2000" dirty="0">
              <a:solidFill>
                <a:srgbClr val="000000"/>
              </a:solidFill>
              <a:latin typeface="ＭＳ Ｐゴシック"/>
              <a:ea typeface="ＭＳ Ｐゴシック"/>
              <a:cs typeface="Osaka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4992" y="548688"/>
            <a:ext cx="5993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prstClr val="black"/>
                </a:solidFill>
                <a:latin typeface="Osaka" charset="0"/>
                <a:ea typeface="Osaka" charset="0"/>
                <a:cs typeface="Osaka" charset="0"/>
              </a:rPr>
              <a:t>プールの一部を「おしっこ可能」とはしません。</a:t>
            </a:r>
            <a:endParaRPr lang="ja-JP" altLang="en-US" sz="2400" dirty="0">
              <a:solidFill>
                <a:prstClr val="black"/>
              </a:solidFill>
              <a:latin typeface="Osaka" charset="0"/>
              <a:ea typeface="Osaka" charset="0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7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024960-2A2B-1845-8434-870FC1445427}" type="slidenum">
              <a:rPr lang="ja-JP" altLang="en-US" sz="2400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400" y="396340"/>
            <a:ext cx="103797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000000"/>
                </a:solidFill>
                <a:latin typeface="Osaka" charset="0"/>
                <a:ea typeface="Osaka" charset="0"/>
                <a:cs typeface="Osaka" charset="0"/>
              </a:rPr>
              <a:t>子どもが同乗する自家用車内の喫煙を禁止している米国州</a:t>
            </a:r>
            <a:endParaRPr lang="ja-JP" altLang="en-US" sz="3200" dirty="0">
              <a:solidFill>
                <a:srgbClr val="000000"/>
              </a:solidFill>
              <a:latin typeface="Osaka" charset="0"/>
              <a:ea typeface="Osaka" charset="0"/>
              <a:cs typeface="Osaka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4058" y="29072"/>
            <a:ext cx="7770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srgbClr val="0000FF"/>
                </a:solidFill>
                <a:latin typeface="Osaka" charset="0"/>
                <a:ea typeface="Osaka" charset="0"/>
                <a:cs typeface="Osaka" charset="0"/>
              </a:rPr>
              <a:t>兵庫県受動喫煙防止対策検討委員会に提出　</a:t>
            </a:r>
            <a:r>
              <a:rPr lang="en-US" altLang="ja-JP" sz="2400" dirty="0">
                <a:solidFill>
                  <a:srgbClr val="0000FF"/>
                </a:solidFill>
                <a:latin typeface="Osaka" charset="0"/>
                <a:ea typeface="Osaka" charset="0"/>
                <a:cs typeface="Osaka" charset="0"/>
              </a:rPr>
              <a:t>2018</a:t>
            </a:r>
            <a:r>
              <a:rPr lang="ja-JP" altLang="en-US" sz="2400" dirty="0">
                <a:solidFill>
                  <a:srgbClr val="0000FF"/>
                </a:solidFill>
                <a:latin typeface="Osaka" charset="0"/>
                <a:ea typeface="Osaka" charset="0"/>
                <a:cs typeface="Osaka" charset="0"/>
              </a:rPr>
              <a:t>年</a:t>
            </a:r>
            <a:r>
              <a:rPr lang="en-US" altLang="ja-JP" sz="2400" dirty="0">
                <a:solidFill>
                  <a:srgbClr val="0000FF"/>
                </a:solidFill>
                <a:latin typeface="Osaka" charset="0"/>
                <a:ea typeface="Osaka" charset="0"/>
                <a:cs typeface="Osaka" charset="0"/>
              </a:rPr>
              <a:t>11</a:t>
            </a:r>
            <a:r>
              <a:rPr lang="ja-JP" altLang="en-US" sz="2400" dirty="0">
                <a:solidFill>
                  <a:srgbClr val="0000FF"/>
                </a:solidFill>
                <a:latin typeface="Osaka" charset="0"/>
                <a:ea typeface="Osaka" charset="0"/>
                <a:cs typeface="Osaka" charset="0"/>
              </a:rPr>
              <a:t>月</a:t>
            </a:r>
            <a:endParaRPr lang="ja-JP" altLang="en-US" sz="2400" dirty="0">
              <a:solidFill>
                <a:srgbClr val="0000FF"/>
              </a:solidFill>
              <a:latin typeface="Osaka" charset="0"/>
              <a:ea typeface="Osaka" charset="0"/>
              <a:cs typeface="Osaka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999925"/>
            <a:ext cx="7628734" cy="572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3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024960-2A2B-1845-8434-870FC1445427}" type="slidenum">
              <a:rPr lang="ja-JP" altLang="en-US" sz="2400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ja-JP" altLang="en-US" sz="2400">
              <a:solidFill>
                <a:srgbClr val="00000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58" y="1050972"/>
            <a:ext cx="9558592" cy="570860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400" y="396340"/>
            <a:ext cx="95590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000000"/>
                </a:solidFill>
                <a:latin typeface="Osaka" charset="0"/>
                <a:ea typeface="Osaka" charset="0"/>
                <a:cs typeface="Osaka" charset="0"/>
              </a:rPr>
              <a:t>子どもが同乗する自家用車内の喫煙を禁止している国</a:t>
            </a:r>
            <a:endParaRPr lang="ja-JP" altLang="en-US" sz="3200" dirty="0">
              <a:solidFill>
                <a:srgbClr val="000000"/>
              </a:solidFill>
              <a:latin typeface="Osaka" charset="0"/>
              <a:ea typeface="Osaka" charset="0"/>
              <a:cs typeface="Osaka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4058" y="29072"/>
            <a:ext cx="7770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srgbClr val="0000FF"/>
                </a:solidFill>
                <a:latin typeface="Osaka" charset="0"/>
                <a:ea typeface="Osaka" charset="0"/>
                <a:cs typeface="Osaka" charset="0"/>
              </a:rPr>
              <a:t>兵庫県受動喫煙防止対策検討委員会に提出　</a:t>
            </a:r>
            <a:r>
              <a:rPr lang="en-US" altLang="ja-JP" sz="2400" dirty="0">
                <a:solidFill>
                  <a:srgbClr val="0000FF"/>
                </a:solidFill>
                <a:latin typeface="Osaka" charset="0"/>
                <a:ea typeface="Osaka" charset="0"/>
                <a:cs typeface="Osaka" charset="0"/>
              </a:rPr>
              <a:t>2018</a:t>
            </a:r>
            <a:r>
              <a:rPr lang="ja-JP" altLang="en-US" sz="2400" dirty="0">
                <a:solidFill>
                  <a:srgbClr val="0000FF"/>
                </a:solidFill>
                <a:latin typeface="Osaka" charset="0"/>
                <a:ea typeface="Osaka" charset="0"/>
                <a:cs typeface="Osaka" charset="0"/>
              </a:rPr>
              <a:t>年</a:t>
            </a:r>
            <a:r>
              <a:rPr lang="en-US" altLang="ja-JP" sz="2400" dirty="0">
                <a:solidFill>
                  <a:srgbClr val="0000FF"/>
                </a:solidFill>
                <a:latin typeface="Osaka" charset="0"/>
                <a:ea typeface="Osaka" charset="0"/>
                <a:cs typeface="Osaka" charset="0"/>
              </a:rPr>
              <a:t>11</a:t>
            </a:r>
            <a:r>
              <a:rPr lang="ja-JP" altLang="en-US" sz="2400" dirty="0">
                <a:solidFill>
                  <a:srgbClr val="0000FF"/>
                </a:solidFill>
                <a:latin typeface="Osaka" charset="0"/>
                <a:ea typeface="Osaka" charset="0"/>
                <a:cs typeface="Osaka" charset="0"/>
              </a:rPr>
              <a:t>月</a:t>
            </a:r>
            <a:endParaRPr lang="ja-JP" altLang="en-US" sz="2400" dirty="0">
              <a:solidFill>
                <a:srgbClr val="0000FF"/>
              </a:solidFill>
              <a:latin typeface="Osaka" charset="0"/>
              <a:ea typeface="Osaka" charset="0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567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奨励賞プレゼン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00"/>
      </a:lt2>
      <a:accent1>
        <a:srgbClr val="00B7A5"/>
      </a:accent1>
      <a:accent2>
        <a:srgbClr val="D49FFF"/>
      </a:accent2>
      <a:accent3>
        <a:srgbClr val="AAAAAA"/>
      </a:accent3>
      <a:accent4>
        <a:srgbClr val="DADADA"/>
      </a:accent4>
      <a:accent5>
        <a:srgbClr val="AAD8CF"/>
      </a:accent5>
      <a:accent6>
        <a:srgbClr val="C090E7"/>
      </a:accent6>
      <a:hlink>
        <a:srgbClr val="7B00E4"/>
      </a:hlink>
      <a:folHlink>
        <a:srgbClr val="618FFD"/>
      </a:folHlink>
    </a:clrScheme>
    <a:fontScheme name="奨励賞プレゼン">
      <a:majorFont>
        <a:latin typeface="Osaka"/>
        <a:ea typeface="Osaka"/>
        <a:cs typeface="Osaka"/>
      </a:majorFont>
      <a:minorFont>
        <a:latin typeface="Osak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Osaka" charset="-128"/>
            <a:ea typeface="Osaka" charset="-128"/>
            <a:cs typeface="Osak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Osaka" charset="-128"/>
            <a:ea typeface="Osaka" charset="-128"/>
            <a:cs typeface="Osaka" charset="-128"/>
          </a:defRPr>
        </a:defPPr>
      </a:lstStyle>
    </a:lnDef>
  </a:objectDefaults>
  <a:extraClrSchemeLst>
    <a:extraClrScheme>
      <a:clrScheme name="奨励賞プレゼ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奨励賞プレゼ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奨励賞プレゼ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奨励賞プレゼ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奨励賞プレゼ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奨励賞プレゼ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奨励賞プレゼ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547</Words>
  <Application>Microsoft Macintosh PowerPoint</Application>
  <PresentationFormat>35 mm スライド</PresentationFormat>
  <Paragraphs>82</Paragraphs>
  <Slides>15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5</vt:i4>
      </vt:variant>
      <vt:variant>
        <vt:lpstr>スライド タイトル</vt:lpstr>
      </vt:variant>
      <vt:variant>
        <vt:i4>15</vt:i4>
      </vt:variant>
    </vt:vector>
  </HeadingPairs>
  <TitlesOfParts>
    <vt:vector size="20" baseType="lpstr">
      <vt:lpstr>ホワイト</vt:lpstr>
      <vt:lpstr>21_標準デザイン</vt:lpstr>
      <vt:lpstr>5_ホワイト</vt:lpstr>
      <vt:lpstr>22_標準デザイン</vt:lpstr>
      <vt:lpstr>1_奨励賞プレゼン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区域を分けただけで効果があるでしょうか？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産業医科大学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大和 浩</dc:creator>
  <cp:lastModifiedBy>大和 浩</cp:lastModifiedBy>
  <cp:revision>2</cp:revision>
  <dcterms:created xsi:type="dcterms:W3CDTF">2019-12-19T06:18:25Z</dcterms:created>
  <dcterms:modified xsi:type="dcterms:W3CDTF">2019-12-19T06:27:40Z</dcterms:modified>
</cp:coreProperties>
</file>