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6" r:id="rId2"/>
    <p:sldMasterId id="2147483691" r:id="rId3"/>
    <p:sldMasterId id="2147483703" r:id="rId4"/>
    <p:sldMasterId id="2147483705" r:id="rId5"/>
  </p:sldMasterIdLst>
  <p:sldIdLst>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Lst>
  <p:sldSz cx="10287000" cy="6858000" type="35mm"/>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992" y="-96"/>
      </p:cViewPr>
      <p:guideLst>
        <p:guide orient="horz" pos="2160"/>
        <p:guide pos="32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1525" y="2130459"/>
            <a:ext cx="874395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99088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19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56457" y="609600"/>
            <a:ext cx="1947863"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312877" y="609600"/>
            <a:ext cx="5691187"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0659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339850" y="609600"/>
            <a:ext cx="771525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1312864" y="1981200"/>
            <a:ext cx="7791450" cy="4114800"/>
          </a:xfrm>
        </p:spPr>
        <p:txBody>
          <a:bodyPr/>
          <a:lstStyle/>
          <a:p>
            <a:pPr lvl="0"/>
            <a:endParaRPr lang="ja-JP" altLang="en-US" noProof="0" smtClean="0"/>
          </a:p>
        </p:txBody>
      </p:sp>
    </p:spTree>
    <p:extLst>
      <p:ext uri="{BB962C8B-B14F-4D97-AF65-F5344CB8AC3E}">
        <p14:creationId xmlns:p14="http://schemas.microsoft.com/office/powerpoint/2010/main" val="213620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mediaAndTx" preserve="1">
  <p:cSld name="タイトル、メディア クリップ、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339850" y="609600"/>
            <a:ext cx="7715250" cy="1143000"/>
          </a:xfrm>
        </p:spPr>
        <p:txBody>
          <a:bodyPr/>
          <a:lstStyle/>
          <a:p>
            <a:r>
              <a:rPr lang="ja-JP" altLang="en-US" smtClean="0"/>
              <a:t>マスタ タイトルの書式設定</a:t>
            </a:r>
            <a:endParaRPr lang="ja-JP" altLang="en-US"/>
          </a:p>
        </p:txBody>
      </p:sp>
      <p:sp>
        <p:nvSpPr>
          <p:cNvPr id="3" name="メディア プレースホルダ 2"/>
          <p:cNvSpPr>
            <a:spLocks noGrp="1"/>
          </p:cNvSpPr>
          <p:nvPr>
            <p:ph type="media" sz="half" idx="1"/>
          </p:nvPr>
        </p:nvSpPr>
        <p:spPr>
          <a:xfrm>
            <a:off x="1312881" y="1981200"/>
            <a:ext cx="3819525" cy="4114800"/>
          </a:xfrm>
        </p:spPr>
        <p:txBody>
          <a:bodyPr/>
          <a:lstStyle/>
          <a:p>
            <a:pPr lvl="0"/>
            <a:endParaRPr lang="ja-JP" altLang="en-US" noProof="0" smtClean="0"/>
          </a:p>
        </p:txBody>
      </p:sp>
      <p:sp>
        <p:nvSpPr>
          <p:cNvPr id="4" name="テキスト プレースホルダ 3"/>
          <p:cNvSpPr>
            <a:spLocks noGrp="1"/>
          </p:cNvSpPr>
          <p:nvPr>
            <p:ph type="body" sz="half" idx="2"/>
          </p:nvPr>
        </p:nvSpPr>
        <p:spPr>
          <a:xfrm>
            <a:off x="5284792" y="1981200"/>
            <a:ext cx="3819525"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51378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339850" y="609600"/>
            <a:ext cx="771525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1312864" y="1981200"/>
            <a:ext cx="7791450" cy="4114800"/>
          </a:xfrm>
        </p:spPr>
        <p:txBody>
          <a:bodyPr/>
          <a:lstStyle/>
          <a:p>
            <a:pPr lvl="0"/>
            <a:endParaRPr lang="ja-JP" altLang="en-US" noProof="0" smtClean="0"/>
          </a:p>
        </p:txBody>
      </p:sp>
    </p:spTree>
    <p:extLst>
      <p:ext uri="{BB962C8B-B14F-4D97-AF65-F5344CB8AC3E}">
        <p14:creationId xmlns:p14="http://schemas.microsoft.com/office/powerpoint/2010/main" val="1746609474"/>
      </p:ext>
    </p:extLst>
  </p:cSld>
  <p:clrMapOvr>
    <a:masterClrMapping/>
  </p:clrMapOvr>
  <p:transition xmlns:p14="http://schemas.microsoft.com/office/powerpoint/2010/main" spd="slow"/>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1525" y="2130460"/>
            <a:ext cx="874395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6" name="Rectangle 9"/>
          <p:cNvSpPr>
            <a:spLocks noGrp="1" noChangeArrowheads="1"/>
          </p:cNvSpPr>
          <p:nvPr>
            <p:ph type="sldNum" sz="quarter" idx="12"/>
          </p:nvPr>
        </p:nvSpPr>
        <p:spPr/>
        <p:txBody>
          <a:bodyPr/>
          <a:lstStyle>
            <a:lvl1pPr eaLnBrk="0" hangingPunct="0">
              <a:defRPr/>
            </a:lvl1pPr>
          </a:lstStyle>
          <a:p>
            <a:pPr>
              <a:defRPr/>
            </a:pPr>
            <a:fld id="{6ADAAB4F-D462-7E46-A594-6F91CA96FCC3}" type="slidenum">
              <a:rPr lang="en-US" altLang="ja-JP"/>
              <a:pPr>
                <a:defRPr/>
              </a:pPr>
              <a:t>‹#›</a:t>
            </a:fld>
            <a:endParaRPr lang="en-US" altLang="ja-JP"/>
          </a:p>
        </p:txBody>
      </p:sp>
    </p:spTree>
    <p:extLst>
      <p:ext uri="{BB962C8B-B14F-4D97-AF65-F5344CB8AC3E}">
        <p14:creationId xmlns:p14="http://schemas.microsoft.com/office/powerpoint/2010/main" val="1696127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6" name="Rectangle 9"/>
          <p:cNvSpPr>
            <a:spLocks noGrp="1" noChangeArrowheads="1"/>
          </p:cNvSpPr>
          <p:nvPr>
            <p:ph type="sldNum" sz="quarter" idx="12"/>
          </p:nvPr>
        </p:nvSpPr>
        <p:spPr/>
        <p:txBody>
          <a:bodyPr/>
          <a:lstStyle>
            <a:lvl1pPr eaLnBrk="0" hangingPunct="0">
              <a:defRPr/>
            </a:lvl1pPr>
          </a:lstStyle>
          <a:p>
            <a:pPr>
              <a:defRPr/>
            </a:pPr>
            <a:fld id="{974247CD-2476-2349-B975-64BDC6B5822E}" type="slidenum">
              <a:rPr lang="en-US" altLang="ja-JP"/>
              <a:pPr>
                <a:defRPr/>
              </a:pPr>
              <a:t>‹#›</a:t>
            </a:fld>
            <a:endParaRPr lang="en-US" altLang="ja-JP"/>
          </a:p>
        </p:txBody>
      </p:sp>
    </p:spTree>
    <p:extLst>
      <p:ext uri="{BB962C8B-B14F-4D97-AF65-F5344CB8AC3E}">
        <p14:creationId xmlns:p14="http://schemas.microsoft.com/office/powerpoint/2010/main" val="1382469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12602" y="4406935"/>
            <a:ext cx="874395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6" name="Rectangle 9"/>
          <p:cNvSpPr>
            <a:spLocks noGrp="1" noChangeArrowheads="1"/>
          </p:cNvSpPr>
          <p:nvPr>
            <p:ph type="sldNum" sz="quarter" idx="12"/>
          </p:nvPr>
        </p:nvSpPr>
        <p:spPr/>
        <p:txBody>
          <a:bodyPr/>
          <a:lstStyle>
            <a:lvl1pPr eaLnBrk="0" hangingPunct="0">
              <a:defRPr/>
            </a:lvl1pPr>
          </a:lstStyle>
          <a:p>
            <a:pPr>
              <a:defRPr/>
            </a:pPr>
            <a:fld id="{8E796619-C5EE-5748-9085-21449A5B103A}" type="slidenum">
              <a:rPr lang="en-US" altLang="ja-JP"/>
              <a:pPr>
                <a:defRPr/>
              </a:pPr>
              <a:t>‹#›</a:t>
            </a:fld>
            <a:endParaRPr lang="en-US" altLang="ja-JP"/>
          </a:p>
        </p:txBody>
      </p:sp>
    </p:spTree>
    <p:extLst>
      <p:ext uri="{BB962C8B-B14F-4D97-AF65-F5344CB8AC3E}">
        <p14:creationId xmlns:p14="http://schemas.microsoft.com/office/powerpoint/2010/main" val="3620772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7" name="Rectangle 9"/>
          <p:cNvSpPr>
            <a:spLocks noGrp="1" noChangeArrowheads="1"/>
          </p:cNvSpPr>
          <p:nvPr>
            <p:ph type="sldNum" sz="quarter" idx="12"/>
          </p:nvPr>
        </p:nvSpPr>
        <p:spPr/>
        <p:txBody>
          <a:bodyPr/>
          <a:lstStyle>
            <a:lvl1pPr eaLnBrk="0" hangingPunct="0">
              <a:defRPr/>
            </a:lvl1pPr>
          </a:lstStyle>
          <a:p>
            <a:pPr>
              <a:defRPr/>
            </a:pPr>
            <a:fld id="{B077C952-6E43-7641-84A2-65315F788892}" type="slidenum">
              <a:rPr lang="en-US" altLang="ja-JP"/>
              <a:pPr>
                <a:defRPr/>
              </a:pPr>
              <a:t>‹#›</a:t>
            </a:fld>
            <a:endParaRPr lang="en-US" altLang="ja-JP"/>
          </a:p>
        </p:txBody>
      </p:sp>
    </p:spTree>
    <p:extLst>
      <p:ext uri="{BB962C8B-B14F-4D97-AF65-F5344CB8AC3E}">
        <p14:creationId xmlns:p14="http://schemas.microsoft.com/office/powerpoint/2010/main" val="1853908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14355"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14355"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225671"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225671"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9" name="Rectangle 9"/>
          <p:cNvSpPr>
            <a:spLocks noGrp="1" noChangeArrowheads="1"/>
          </p:cNvSpPr>
          <p:nvPr>
            <p:ph type="sldNum" sz="quarter" idx="12"/>
          </p:nvPr>
        </p:nvSpPr>
        <p:spPr/>
        <p:txBody>
          <a:bodyPr/>
          <a:lstStyle>
            <a:lvl1pPr eaLnBrk="0" hangingPunct="0">
              <a:defRPr/>
            </a:lvl1pPr>
          </a:lstStyle>
          <a:p>
            <a:pPr>
              <a:defRPr/>
            </a:pPr>
            <a:fld id="{8259EA61-7D79-9C45-A048-A18798DACE36}" type="slidenum">
              <a:rPr lang="en-US" altLang="ja-JP"/>
              <a:pPr>
                <a:defRPr/>
              </a:pPr>
              <a:t>‹#›</a:t>
            </a:fld>
            <a:endParaRPr lang="en-US" altLang="ja-JP"/>
          </a:p>
        </p:txBody>
      </p:sp>
    </p:spTree>
    <p:extLst>
      <p:ext uri="{BB962C8B-B14F-4D97-AF65-F5344CB8AC3E}">
        <p14:creationId xmlns:p14="http://schemas.microsoft.com/office/powerpoint/2010/main" val="368137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34081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5" name="Rectangle 9"/>
          <p:cNvSpPr>
            <a:spLocks noGrp="1" noChangeArrowheads="1"/>
          </p:cNvSpPr>
          <p:nvPr>
            <p:ph type="sldNum" sz="quarter" idx="12"/>
          </p:nvPr>
        </p:nvSpPr>
        <p:spPr/>
        <p:txBody>
          <a:bodyPr/>
          <a:lstStyle>
            <a:lvl1pPr eaLnBrk="0" hangingPunct="0">
              <a:defRPr/>
            </a:lvl1pPr>
          </a:lstStyle>
          <a:p>
            <a:pPr>
              <a:defRPr/>
            </a:pPr>
            <a:fld id="{1C4E8779-B9E8-564D-A6B7-615AB32B0463}" type="slidenum">
              <a:rPr lang="en-US" altLang="ja-JP"/>
              <a:pPr>
                <a:defRPr/>
              </a:pPr>
              <a:t>‹#›</a:t>
            </a:fld>
            <a:endParaRPr lang="en-US" altLang="ja-JP"/>
          </a:p>
        </p:txBody>
      </p:sp>
    </p:spTree>
    <p:extLst>
      <p:ext uri="{BB962C8B-B14F-4D97-AF65-F5344CB8AC3E}">
        <p14:creationId xmlns:p14="http://schemas.microsoft.com/office/powerpoint/2010/main" val="217484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4" name="Rectangle 9"/>
          <p:cNvSpPr>
            <a:spLocks noGrp="1" noChangeArrowheads="1"/>
          </p:cNvSpPr>
          <p:nvPr>
            <p:ph type="sldNum" sz="quarter" idx="12"/>
          </p:nvPr>
        </p:nvSpPr>
        <p:spPr/>
        <p:txBody>
          <a:bodyPr/>
          <a:lstStyle>
            <a:lvl1pPr eaLnBrk="0" hangingPunct="0">
              <a:defRPr/>
            </a:lvl1pPr>
          </a:lstStyle>
          <a:p>
            <a:pPr>
              <a:defRPr/>
            </a:pPr>
            <a:fld id="{DA31124B-8A3E-894F-A3FD-3C4F5CC4BE12}" type="slidenum">
              <a:rPr lang="en-US" altLang="ja-JP"/>
              <a:pPr>
                <a:defRPr/>
              </a:pPr>
              <a:t>‹#›</a:t>
            </a:fld>
            <a:endParaRPr lang="en-US" altLang="ja-JP"/>
          </a:p>
        </p:txBody>
      </p:sp>
    </p:spTree>
    <p:extLst>
      <p:ext uri="{BB962C8B-B14F-4D97-AF65-F5344CB8AC3E}">
        <p14:creationId xmlns:p14="http://schemas.microsoft.com/office/powerpoint/2010/main" val="3114529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5" y="273050"/>
            <a:ext cx="3384352"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021939" y="273085"/>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7" name="Rectangle 9"/>
          <p:cNvSpPr>
            <a:spLocks noGrp="1" noChangeArrowheads="1"/>
          </p:cNvSpPr>
          <p:nvPr>
            <p:ph type="sldNum" sz="quarter" idx="12"/>
          </p:nvPr>
        </p:nvSpPr>
        <p:spPr/>
        <p:txBody>
          <a:bodyPr/>
          <a:lstStyle>
            <a:lvl1pPr eaLnBrk="0" hangingPunct="0">
              <a:defRPr/>
            </a:lvl1pPr>
          </a:lstStyle>
          <a:p>
            <a:pPr>
              <a:defRPr/>
            </a:pPr>
            <a:fld id="{70676296-AF8B-9D4B-A6CA-E0A473CA9159}" type="slidenum">
              <a:rPr lang="en-US" altLang="ja-JP"/>
              <a:pPr>
                <a:defRPr/>
              </a:pPr>
              <a:t>‹#›</a:t>
            </a:fld>
            <a:endParaRPr lang="en-US" altLang="ja-JP"/>
          </a:p>
        </p:txBody>
      </p:sp>
    </p:spTree>
    <p:extLst>
      <p:ext uri="{BB962C8B-B14F-4D97-AF65-F5344CB8AC3E}">
        <p14:creationId xmlns:p14="http://schemas.microsoft.com/office/powerpoint/2010/main" val="3994243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16324" y="4800600"/>
            <a:ext cx="61722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7" name="Rectangle 9"/>
          <p:cNvSpPr>
            <a:spLocks noGrp="1" noChangeArrowheads="1"/>
          </p:cNvSpPr>
          <p:nvPr>
            <p:ph type="sldNum" sz="quarter" idx="12"/>
          </p:nvPr>
        </p:nvSpPr>
        <p:spPr/>
        <p:txBody>
          <a:bodyPr/>
          <a:lstStyle>
            <a:lvl1pPr eaLnBrk="0" hangingPunct="0">
              <a:defRPr/>
            </a:lvl1pPr>
          </a:lstStyle>
          <a:p>
            <a:pPr>
              <a:defRPr/>
            </a:pPr>
            <a:fld id="{C393EEA1-D01C-0E47-A031-637E40D3E653}" type="slidenum">
              <a:rPr lang="en-US" altLang="ja-JP"/>
              <a:pPr>
                <a:defRPr/>
              </a:pPr>
              <a:t>‹#›</a:t>
            </a:fld>
            <a:endParaRPr lang="en-US" altLang="ja-JP"/>
          </a:p>
        </p:txBody>
      </p:sp>
    </p:spTree>
    <p:extLst>
      <p:ext uri="{BB962C8B-B14F-4D97-AF65-F5344CB8AC3E}">
        <p14:creationId xmlns:p14="http://schemas.microsoft.com/office/powerpoint/2010/main" val="794967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6" name="Rectangle 9"/>
          <p:cNvSpPr>
            <a:spLocks noGrp="1" noChangeArrowheads="1"/>
          </p:cNvSpPr>
          <p:nvPr>
            <p:ph type="sldNum" sz="quarter" idx="12"/>
          </p:nvPr>
        </p:nvSpPr>
        <p:spPr/>
        <p:txBody>
          <a:bodyPr/>
          <a:lstStyle>
            <a:lvl1pPr eaLnBrk="0" hangingPunct="0">
              <a:defRPr/>
            </a:lvl1pPr>
          </a:lstStyle>
          <a:p>
            <a:pPr>
              <a:defRPr/>
            </a:pPr>
            <a:fld id="{1CF83E18-6350-0046-9ABA-CADB29E967FB}" type="slidenum">
              <a:rPr lang="en-US" altLang="ja-JP"/>
              <a:pPr>
                <a:defRPr/>
              </a:pPr>
              <a:t>‹#›</a:t>
            </a:fld>
            <a:endParaRPr lang="en-US" altLang="ja-JP"/>
          </a:p>
        </p:txBody>
      </p:sp>
    </p:spTree>
    <p:extLst>
      <p:ext uri="{BB962C8B-B14F-4D97-AF65-F5344CB8AC3E}">
        <p14:creationId xmlns:p14="http://schemas.microsoft.com/office/powerpoint/2010/main" val="3616597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58075" y="274673"/>
            <a:ext cx="2314575"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14350" y="274673"/>
            <a:ext cx="6772275"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6" name="Rectangle 9"/>
          <p:cNvSpPr>
            <a:spLocks noGrp="1" noChangeArrowheads="1"/>
          </p:cNvSpPr>
          <p:nvPr>
            <p:ph type="sldNum" sz="quarter" idx="12"/>
          </p:nvPr>
        </p:nvSpPr>
        <p:spPr/>
        <p:txBody>
          <a:bodyPr/>
          <a:lstStyle>
            <a:lvl1pPr eaLnBrk="0" hangingPunct="0">
              <a:defRPr/>
            </a:lvl1pPr>
          </a:lstStyle>
          <a:p>
            <a:pPr>
              <a:defRPr/>
            </a:pPr>
            <a:fld id="{C3B1CF75-8C2C-6749-BEB5-2FEB9B5B7E64}" type="slidenum">
              <a:rPr lang="en-US" altLang="ja-JP"/>
              <a:pPr>
                <a:defRPr/>
              </a:pPr>
              <a:t>‹#›</a:t>
            </a:fld>
            <a:endParaRPr lang="en-US" altLang="ja-JP"/>
          </a:p>
        </p:txBody>
      </p:sp>
    </p:spTree>
    <p:extLst>
      <p:ext uri="{BB962C8B-B14F-4D97-AF65-F5344CB8AC3E}">
        <p14:creationId xmlns:p14="http://schemas.microsoft.com/office/powerpoint/2010/main" val="2533519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14350" y="274673"/>
            <a:ext cx="92583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5" name="Rectangle 9"/>
          <p:cNvSpPr>
            <a:spLocks noGrp="1" noChangeArrowheads="1"/>
          </p:cNvSpPr>
          <p:nvPr>
            <p:ph type="sldNum" sz="quarter" idx="12"/>
          </p:nvPr>
        </p:nvSpPr>
        <p:spPr/>
        <p:txBody>
          <a:bodyPr/>
          <a:lstStyle>
            <a:lvl1pPr eaLnBrk="0" hangingPunct="0">
              <a:defRPr/>
            </a:lvl1pPr>
          </a:lstStyle>
          <a:p>
            <a:pPr>
              <a:defRPr/>
            </a:pPr>
            <a:fld id="{DE69F6C6-E39A-C343-A216-509C60C57ACD}" type="slidenum">
              <a:rPr lang="en-US" altLang="ja-JP"/>
              <a:pPr>
                <a:defRPr/>
              </a:pPr>
              <a:t>‹#›</a:t>
            </a:fld>
            <a:endParaRPr lang="en-US" altLang="ja-JP"/>
          </a:p>
        </p:txBody>
      </p:sp>
    </p:spTree>
    <p:extLst>
      <p:ext uri="{BB962C8B-B14F-4D97-AF65-F5344CB8AC3E}">
        <p14:creationId xmlns:p14="http://schemas.microsoft.com/office/powerpoint/2010/main" val="3883576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339850" y="609600"/>
            <a:ext cx="771525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1312864" y="1981200"/>
            <a:ext cx="7791450" cy="4114800"/>
          </a:xfrm>
        </p:spPr>
        <p:txBody>
          <a:bodyPr/>
          <a:lstStyle/>
          <a:p>
            <a:pPr lvl="0"/>
            <a:endParaRPr lang="ja-JP" altLang="en-US" noProof="0" smtClean="0"/>
          </a:p>
        </p:txBody>
      </p:sp>
    </p:spTree>
    <p:extLst>
      <p:ext uri="{BB962C8B-B14F-4D97-AF65-F5344CB8AC3E}">
        <p14:creationId xmlns:p14="http://schemas.microsoft.com/office/powerpoint/2010/main" val="3787296426"/>
      </p:ext>
    </p:extLst>
  </p:cSld>
  <p:clrMapOvr>
    <a:masterClrMapping/>
  </p:clrMapOvr>
  <p:transition xmlns:p14="http://schemas.microsoft.com/office/powerpoint/2010/main" spd="slow"/>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mediaAndTx">
  <p:cSld name="タイトル、メディア クリップ、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339850" y="609600"/>
            <a:ext cx="7715250" cy="1143000"/>
          </a:xfrm>
        </p:spPr>
        <p:txBody>
          <a:bodyPr/>
          <a:lstStyle/>
          <a:p>
            <a:r>
              <a:rPr lang="ja-JP" altLang="en-US" smtClean="0"/>
              <a:t>マスタ タイトルの書式設定</a:t>
            </a:r>
            <a:endParaRPr lang="ja-JP" altLang="en-US"/>
          </a:p>
        </p:txBody>
      </p:sp>
      <p:sp>
        <p:nvSpPr>
          <p:cNvPr id="3" name="メディア プレースホルダ 2"/>
          <p:cNvSpPr>
            <a:spLocks noGrp="1"/>
          </p:cNvSpPr>
          <p:nvPr>
            <p:ph type="media" sz="half" idx="1"/>
          </p:nvPr>
        </p:nvSpPr>
        <p:spPr>
          <a:xfrm>
            <a:off x="1312881" y="1981200"/>
            <a:ext cx="3819525" cy="4114800"/>
          </a:xfrm>
        </p:spPr>
        <p:txBody>
          <a:bodyPr/>
          <a:lstStyle/>
          <a:p>
            <a:pPr lvl="0"/>
            <a:endParaRPr lang="ja-JP" altLang="en-US" noProof="0" smtClean="0"/>
          </a:p>
        </p:txBody>
      </p:sp>
      <p:sp>
        <p:nvSpPr>
          <p:cNvPr id="4" name="テキスト プレースホルダ 3"/>
          <p:cNvSpPr>
            <a:spLocks noGrp="1"/>
          </p:cNvSpPr>
          <p:nvPr>
            <p:ph type="body" sz="half" idx="2"/>
          </p:nvPr>
        </p:nvSpPr>
        <p:spPr>
          <a:xfrm>
            <a:off x="5284792" y="1981200"/>
            <a:ext cx="3819525"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34407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1525" y="2130483"/>
            <a:ext cx="874395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11386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12800" y="4406934"/>
            <a:ext cx="874395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786257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68846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12800" y="4406958"/>
            <a:ext cx="874395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996468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312895"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284792"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52694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4638"/>
            <a:ext cx="92583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14357"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14357"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226059"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226059"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67942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386832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515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5" y="273050"/>
            <a:ext cx="3384550"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022741" y="273108"/>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14355"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658476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16125" y="4800600"/>
            <a:ext cx="61722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4017920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967948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56457" y="609600"/>
            <a:ext cx="1947863"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312888" y="609600"/>
            <a:ext cx="5691187"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7256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312881"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284792"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765775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339850" y="609600"/>
            <a:ext cx="771525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1312864" y="1981200"/>
            <a:ext cx="7791450" cy="4114800"/>
          </a:xfrm>
        </p:spPr>
        <p:txBody>
          <a:bodyPr/>
          <a:lstStyle/>
          <a:p>
            <a:pPr lvl="0"/>
            <a:endParaRPr lang="ja-JP" altLang="en-US" noProof="0" smtClean="0"/>
          </a:p>
        </p:txBody>
      </p:sp>
    </p:spTree>
    <p:extLst>
      <p:ext uri="{BB962C8B-B14F-4D97-AF65-F5344CB8AC3E}">
        <p14:creationId xmlns:p14="http://schemas.microsoft.com/office/powerpoint/2010/main" val="384546968"/>
      </p:ext>
    </p:extLst>
  </p:cSld>
  <p:clrMapOvr>
    <a:masterClrMapping/>
  </p:clrMapOvr>
  <p:transition xmlns:p14="http://schemas.microsoft.com/office/powerpoint/2010/main" spd="slow"/>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1525" y="2130456"/>
            <a:ext cx="874395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6" name="Rectangle 9"/>
          <p:cNvSpPr>
            <a:spLocks noGrp="1" noChangeArrowheads="1"/>
          </p:cNvSpPr>
          <p:nvPr>
            <p:ph type="sldNum" sz="quarter" idx="12"/>
          </p:nvPr>
        </p:nvSpPr>
        <p:spPr/>
        <p:txBody>
          <a:bodyPr/>
          <a:lstStyle>
            <a:lvl1pPr eaLnBrk="0" hangingPunct="0">
              <a:defRPr/>
            </a:lvl1pPr>
          </a:lstStyle>
          <a:p>
            <a:pPr>
              <a:defRPr/>
            </a:pPr>
            <a:fld id="{6ADAAB4F-D462-7E46-A594-6F91CA96FCC3}" type="slidenum">
              <a:rPr lang="en-US" altLang="ja-JP"/>
              <a:pPr>
                <a:defRPr/>
              </a:pPr>
              <a:t>‹#›</a:t>
            </a:fld>
            <a:endParaRPr lang="en-US" altLang="ja-JP"/>
          </a:p>
        </p:txBody>
      </p:sp>
    </p:spTree>
    <p:extLst>
      <p:ext uri="{BB962C8B-B14F-4D97-AF65-F5344CB8AC3E}">
        <p14:creationId xmlns:p14="http://schemas.microsoft.com/office/powerpoint/2010/main" val="2856685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6" name="Rectangle 9"/>
          <p:cNvSpPr>
            <a:spLocks noGrp="1" noChangeArrowheads="1"/>
          </p:cNvSpPr>
          <p:nvPr>
            <p:ph type="sldNum" sz="quarter" idx="12"/>
          </p:nvPr>
        </p:nvSpPr>
        <p:spPr/>
        <p:txBody>
          <a:bodyPr/>
          <a:lstStyle>
            <a:lvl1pPr eaLnBrk="0" hangingPunct="0">
              <a:defRPr/>
            </a:lvl1pPr>
          </a:lstStyle>
          <a:p>
            <a:pPr>
              <a:defRPr/>
            </a:pPr>
            <a:fld id="{974247CD-2476-2349-B975-64BDC6B5822E}" type="slidenum">
              <a:rPr lang="en-US" altLang="ja-JP"/>
              <a:pPr>
                <a:defRPr/>
              </a:pPr>
              <a:t>‹#›</a:t>
            </a:fld>
            <a:endParaRPr lang="en-US" altLang="ja-JP"/>
          </a:p>
        </p:txBody>
      </p:sp>
    </p:spTree>
    <p:extLst>
      <p:ext uri="{BB962C8B-B14F-4D97-AF65-F5344CB8AC3E}">
        <p14:creationId xmlns:p14="http://schemas.microsoft.com/office/powerpoint/2010/main" val="145432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12602" y="4406931"/>
            <a:ext cx="874395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6" name="Rectangle 9"/>
          <p:cNvSpPr>
            <a:spLocks noGrp="1" noChangeArrowheads="1"/>
          </p:cNvSpPr>
          <p:nvPr>
            <p:ph type="sldNum" sz="quarter" idx="12"/>
          </p:nvPr>
        </p:nvSpPr>
        <p:spPr/>
        <p:txBody>
          <a:bodyPr/>
          <a:lstStyle>
            <a:lvl1pPr eaLnBrk="0" hangingPunct="0">
              <a:defRPr/>
            </a:lvl1pPr>
          </a:lstStyle>
          <a:p>
            <a:pPr>
              <a:defRPr/>
            </a:pPr>
            <a:fld id="{8E796619-C5EE-5748-9085-21449A5B103A}" type="slidenum">
              <a:rPr lang="en-US" altLang="ja-JP"/>
              <a:pPr>
                <a:defRPr/>
              </a:pPr>
              <a:t>‹#›</a:t>
            </a:fld>
            <a:endParaRPr lang="en-US" altLang="ja-JP"/>
          </a:p>
        </p:txBody>
      </p:sp>
    </p:spTree>
    <p:extLst>
      <p:ext uri="{BB962C8B-B14F-4D97-AF65-F5344CB8AC3E}">
        <p14:creationId xmlns:p14="http://schemas.microsoft.com/office/powerpoint/2010/main" val="2546348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7" name="Rectangle 9"/>
          <p:cNvSpPr>
            <a:spLocks noGrp="1" noChangeArrowheads="1"/>
          </p:cNvSpPr>
          <p:nvPr>
            <p:ph type="sldNum" sz="quarter" idx="12"/>
          </p:nvPr>
        </p:nvSpPr>
        <p:spPr/>
        <p:txBody>
          <a:bodyPr/>
          <a:lstStyle>
            <a:lvl1pPr eaLnBrk="0" hangingPunct="0">
              <a:defRPr/>
            </a:lvl1pPr>
          </a:lstStyle>
          <a:p>
            <a:pPr>
              <a:defRPr/>
            </a:pPr>
            <a:fld id="{B077C952-6E43-7641-84A2-65315F788892}" type="slidenum">
              <a:rPr lang="en-US" altLang="ja-JP"/>
              <a:pPr>
                <a:defRPr/>
              </a:pPr>
              <a:t>‹#›</a:t>
            </a:fld>
            <a:endParaRPr lang="en-US" altLang="ja-JP"/>
          </a:p>
        </p:txBody>
      </p:sp>
    </p:spTree>
    <p:extLst>
      <p:ext uri="{BB962C8B-B14F-4D97-AF65-F5344CB8AC3E}">
        <p14:creationId xmlns:p14="http://schemas.microsoft.com/office/powerpoint/2010/main" val="1603048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14355"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14355"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225668"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225668"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9" name="Rectangle 9"/>
          <p:cNvSpPr>
            <a:spLocks noGrp="1" noChangeArrowheads="1"/>
          </p:cNvSpPr>
          <p:nvPr>
            <p:ph type="sldNum" sz="quarter" idx="12"/>
          </p:nvPr>
        </p:nvSpPr>
        <p:spPr/>
        <p:txBody>
          <a:bodyPr/>
          <a:lstStyle>
            <a:lvl1pPr eaLnBrk="0" hangingPunct="0">
              <a:defRPr/>
            </a:lvl1pPr>
          </a:lstStyle>
          <a:p>
            <a:pPr>
              <a:defRPr/>
            </a:pPr>
            <a:fld id="{8259EA61-7D79-9C45-A048-A18798DACE36}" type="slidenum">
              <a:rPr lang="en-US" altLang="ja-JP"/>
              <a:pPr>
                <a:defRPr/>
              </a:pPr>
              <a:t>‹#›</a:t>
            </a:fld>
            <a:endParaRPr lang="en-US" altLang="ja-JP"/>
          </a:p>
        </p:txBody>
      </p:sp>
    </p:spTree>
    <p:extLst>
      <p:ext uri="{BB962C8B-B14F-4D97-AF65-F5344CB8AC3E}">
        <p14:creationId xmlns:p14="http://schemas.microsoft.com/office/powerpoint/2010/main" val="970088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5" name="Rectangle 9"/>
          <p:cNvSpPr>
            <a:spLocks noGrp="1" noChangeArrowheads="1"/>
          </p:cNvSpPr>
          <p:nvPr>
            <p:ph type="sldNum" sz="quarter" idx="12"/>
          </p:nvPr>
        </p:nvSpPr>
        <p:spPr/>
        <p:txBody>
          <a:bodyPr/>
          <a:lstStyle>
            <a:lvl1pPr eaLnBrk="0" hangingPunct="0">
              <a:defRPr/>
            </a:lvl1pPr>
          </a:lstStyle>
          <a:p>
            <a:pPr>
              <a:defRPr/>
            </a:pPr>
            <a:fld id="{1C4E8779-B9E8-564D-A6B7-615AB32B0463}" type="slidenum">
              <a:rPr lang="en-US" altLang="ja-JP"/>
              <a:pPr>
                <a:defRPr/>
              </a:pPr>
              <a:t>‹#›</a:t>
            </a:fld>
            <a:endParaRPr lang="en-US" altLang="ja-JP"/>
          </a:p>
        </p:txBody>
      </p:sp>
    </p:spTree>
    <p:extLst>
      <p:ext uri="{BB962C8B-B14F-4D97-AF65-F5344CB8AC3E}">
        <p14:creationId xmlns:p14="http://schemas.microsoft.com/office/powerpoint/2010/main" val="13458285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4" name="Rectangle 9"/>
          <p:cNvSpPr>
            <a:spLocks noGrp="1" noChangeArrowheads="1"/>
          </p:cNvSpPr>
          <p:nvPr>
            <p:ph type="sldNum" sz="quarter" idx="12"/>
          </p:nvPr>
        </p:nvSpPr>
        <p:spPr/>
        <p:txBody>
          <a:bodyPr/>
          <a:lstStyle>
            <a:lvl1pPr eaLnBrk="0" hangingPunct="0">
              <a:defRPr/>
            </a:lvl1pPr>
          </a:lstStyle>
          <a:p>
            <a:pPr>
              <a:defRPr/>
            </a:pPr>
            <a:fld id="{DA31124B-8A3E-894F-A3FD-3C4F5CC4BE12}" type="slidenum">
              <a:rPr lang="en-US" altLang="ja-JP"/>
              <a:pPr>
                <a:defRPr/>
              </a:pPr>
              <a:t>‹#›</a:t>
            </a:fld>
            <a:endParaRPr lang="en-US" altLang="ja-JP"/>
          </a:p>
        </p:txBody>
      </p:sp>
    </p:spTree>
    <p:extLst>
      <p:ext uri="{BB962C8B-B14F-4D97-AF65-F5344CB8AC3E}">
        <p14:creationId xmlns:p14="http://schemas.microsoft.com/office/powerpoint/2010/main" val="21770377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5" y="273050"/>
            <a:ext cx="3384352"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021939" y="27308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7" name="Rectangle 9"/>
          <p:cNvSpPr>
            <a:spLocks noGrp="1" noChangeArrowheads="1"/>
          </p:cNvSpPr>
          <p:nvPr>
            <p:ph type="sldNum" sz="quarter" idx="12"/>
          </p:nvPr>
        </p:nvSpPr>
        <p:spPr/>
        <p:txBody>
          <a:bodyPr/>
          <a:lstStyle>
            <a:lvl1pPr eaLnBrk="0" hangingPunct="0">
              <a:defRPr/>
            </a:lvl1pPr>
          </a:lstStyle>
          <a:p>
            <a:pPr>
              <a:defRPr/>
            </a:pPr>
            <a:fld id="{70676296-AF8B-9D4B-A6CA-E0A473CA9159}" type="slidenum">
              <a:rPr lang="en-US" altLang="ja-JP"/>
              <a:pPr>
                <a:defRPr/>
              </a:pPr>
              <a:t>‹#›</a:t>
            </a:fld>
            <a:endParaRPr lang="en-US" altLang="ja-JP"/>
          </a:p>
        </p:txBody>
      </p:sp>
    </p:spTree>
    <p:extLst>
      <p:ext uri="{BB962C8B-B14F-4D97-AF65-F5344CB8AC3E}">
        <p14:creationId xmlns:p14="http://schemas.microsoft.com/office/powerpoint/2010/main" val="36018888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16324" y="4800600"/>
            <a:ext cx="61722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7" name="Rectangle 9"/>
          <p:cNvSpPr>
            <a:spLocks noGrp="1" noChangeArrowheads="1"/>
          </p:cNvSpPr>
          <p:nvPr>
            <p:ph type="sldNum" sz="quarter" idx="12"/>
          </p:nvPr>
        </p:nvSpPr>
        <p:spPr/>
        <p:txBody>
          <a:bodyPr/>
          <a:lstStyle>
            <a:lvl1pPr eaLnBrk="0" hangingPunct="0">
              <a:defRPr/>
            </a:lvl1pPr>
          </a:lstStyle>
          <a:p>
            <a:pPr>
              <a:defRPr/>
            </a:pPr>
            <a:fld id="{C393EEA1-D01C-0E47-A031-637E40D3E653}" type="slidenum">
              <a:rPr lang="en-US" altLang="ja-JP"/>
              <a:pPr>
                <a:defRPr/>
              </a:pPr>
              <a:t>‹#›</a:t>
            </a:fld>
            <a:endParaRPr lang="en-US" altLang="ja-JP"/>
          </a:p>
        </p:txBody>
      </p:sp>
    </p:spTree>
    <p:extLst>
      <p:ext uri="{BB962C8B-B14F-4D97-AF65-F5344CB8AC3E}">
        <p14:creationId xmlns:p14="http://schemas.microsoft.com/office/powerpoint/2010/main" val="1224682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4638"/>
            <a:ext cx="92583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14357"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14357"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226055"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226055"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80011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6" name="Rectangle 9"/>
          <p:cNvSpPr>
            <a:spLocks noGrp="1" noChangeArrowheads="1"/>
          </p:cNvSpPr>
          <p:nvPr>
            <p:ph type="sldNum" sz="quarter" idx="12"/>
          </p:nvPr>
        </p:nvSpPr>
        <p:spPr/>
        <p:txBody>
          <a:bodyPr/>
          <a:lstStyle>
            <a:lvl1pPr eaLnBrk="0" hangingPunct="0">
              <a:defRPr/>
            </a:lvl1pPr>
          </a:lstStyle>
          <a:p>
            <a:pPr>
              <a:defRPr/>
            </a:pPr>
            <a:fld id="{1CF83E18-6350-0046-9ABA-CADB29E967FB}" type="slidenum">
              <a:rPr lang="en-US" altLang="ja-JP"/>
              <a:pPr>
                <a:defRPr/>
              </a:pPr>
              <a:t>‹#›</a:t>
            </a:fld>
            <a:endParaRPr lang="en-US" altLang="ja-JP"/>
          </a:p>
        </p:txBody>
      </p:sp>
    </p:spTree>
    <p:extLst>
      <p:ext uri="{BB962C8B-B14F-4D97-AF65-F5344CB8AC3E}">
        <p14:creationId xmlns:p14="http://schemas.microsoft.com/office/powerpoint/2010/main" val="1290494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58075" y="274669"/>
            <a:ext cx="2314575"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14350" y="274669"/>
            <a:ext cx="6772275"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6" name="Rectangle 9"/>
          <p:cNvSpPr>
            <a:spLocks noGrp="1" noChangeArrowheads="1"/>
          </p:cNvSpPr>
          <p:nvPr>
            <p:ph type="sldNum" sz="quarter" idx="12"/>
          </p:nvPr>
        </p:nvSpPr>
        <p:spPr/>
        <p:txBody>
          <a:bodyPr/>
          <a:lstStyle>
            <a:lvl1pPr eaLnBrk="0" hangingPunct="0">
              <a:defRPr/>
            </a:lvl1pPr>
          </a:lstStyle>
          <a:p>
            <a:pPr>
              <a:defRPr/>
            </a:pPr>
            <a:fld id="{C3B1CF75-8C2C-6749-BEB5-2FEB9B5B7E64}" type="slidenum">
              <a:rPr lang="en-US" altLang="ja-JP"/>
              <a:pPr>
                <a:defRPr/>
              </a:pPr>
              <a:t>‹#›</a:t>
            </a:fld>
            <a:endParaRPr lang="en-US" altLang="ja-JP"/>
          </a:p>
        </p:txBody>
      </p:sp>
    </p:spTree>
    <p:extLst>
      <p:ext uri="{BB962C8B-B14F-4D97-AF65-F5344CB8AC3E}">
        <p14:creationId xmlns:p14="http://schemas.microsoft.com/office/powerpoint/2010/main" val="25800889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14350" y="274669"/>
            <a:ext cx="92583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Osaka" charset="0"/>
                <a:ea typeface="Osaka" charset="0"/>
                <a:cs typeface="Osaka" charset="0"/>
              </a:defRPr>
            </a:lvl1pPr>
          </a:lstStyle>
          <a:p>
            <a:pPr>
              <a:defRPr/>
            </a:pPr>
            <a:endParaRPr lang="en-US" altLang="ja-JP"/>
          </a:p>
        </p:txBody>
      </p:sp>
      <p:sp>
        <p:nvSpPr>
          <p:cNvPr id="5" name="Rectangle 9"/>
          <p:cNvSpPr>
            <a:spLocks noGrp="1" noChangeArrowheads="1"/>
          </p:cNvSpPr>
          <p:nvPr>
            <p:ph type="sldNum" sz="quarter" idx="12"/>
          </p:nvPr>
        </p:nvSpPr>
        <p:spPr/>
        <p:txBody>
          <a:bodyPr/>
          <a:lstStyle>
            <a:lvl1pPr eaLnBrk="0" hangingPunct="0">
              <a:defRPr/>
            </a:lvl1pPr>
          </a:lstStyle>
          <a:p>
            <a:pPr>
              <a:defRPr/>
            </a:pPr>
            <a:fld id="{DE69F6C6-E39A-C343-A216-509C60C57ACD}" type="slidenum">
              <a:rPr lang="en-US" altLang="ja-JP"/>
              <a:pPr>
                <a:defRPr/>
              </a:pPr>
              <a:t>‹#›</a:t>
            </a:fld>
            <a:endParaRPr lang="en-US" altLang="ja-JP"/>
          </a:p>
        </p:txBody>
      </p:sp>
    </p:spTree>
    <p:extLst>
      <p:ext uri="{BB962C8B-B14F-4D97-AF65-F5344CB8AC3E}">
        <p14:creationId xmlns:p14="http://schemas.microsoft.com/office/powerpoint/2010/main" val="344613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87862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25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5" y="273050"/>
            <a:ext cx="3384550"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022732" y="273084"/>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14355"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371131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16125" y="4800600"/>
            <a:ext cx="61722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5899177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theme" Target="../theme/theme5.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1312864" y="1981200"/>
            <a:ext cx="779145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ja-JP" altLang="en-US" dirty="0"/>
              <a:t>マスタ</a:t>
            </a:r>
            <a:r>
              <a:rPr lang="en-US" altLang="ja-JP" dirty="0"/>
              <a:t> </a:t>
            </a:r>
            <a:r>
              <a:rPr lang="ja-JP" altLang="en-US" dirty="0"/>
              <a:t>テキストの書式設定</a:t>
            </a:r>
            <a:endParaRPr lang="en-US" altLang="ja-JP" dirty="0"/>
          </a:p>
          <a:p>
            <a:pPr lvl="1"/>
            <a:r>
              <a:rPr lang="ja-JP" altLang="en-US" dirty="0"/>
              <a:t>第</a:t>
            </a:r>
            <a:r>
              <a:rPr lang="en-US" altLang="ja-JP" dirty="0"/>
              <a:t> 2 </a:t>
            </a:r>
            <a:r>
              <a:rPr lang="ja-JP" altLang="en-US" dirty="0"/>
              <a:t>レベル</a:t>
            </a:r>
            <a:endParaRPr lang="en-US" altLang="ja-JP" dirty="0"/>
          </a:p>
          <a:p>
            <a:pPr lvl="2"/>
            <a:r>
              <a:rPr lang="ja-JP" altLang="en-US" dirty="0"/>
              <a:t>第</a:t>
            </a:r>
            <a:r>
              <a:rPr lang="en-US" altLang="ja-JP" dirty="0"/>
              <a:t> 3 </a:t>
            </a:r>
            <a:r>
              <a:rPr lang="ja-JP" altLang="en-US" dirty="0"/>
              <a:t>レベル</a:t>
            </a:r>
            <a:endParaRPr lang="en-US" altLang="ja-JP" dirty="0"/>
          </a:p>
          <a:p>
            <a:pPr lvl="3"/>
            <a:r>
              <a:rPr lang="ja-JP" altLang="en-US" dirty="0"/>
              <a:t>第</a:t>
            </a:r>
            <a:r>
              <a:rPr lang="en-US" altLang="ja-JP" dirty="0"/>
              <a:t> 4 </a:t>
            </a:r>
            <a:r>
              <a:rPr lang="ja-JP" altLang="en-US" dirty="0"/>
              <a:t>レベル</a:t>
            </a:r>
            <a:endParaRPr lang="en-US" altLang="ja-JP" dirty="0"/>
          </a:p>
          <a:p>
            <a:pPr lvl="4"/>
            <a:r>
              <a:rPr lang="ja-JP" altLang="en-US" dirty="0"/>
              <a:t>第</a:t>
            </a:r>
            <a:r>
              <a:rPr lang="en-US" altLang="ja-JP" dirty="0"/>
              <a:t> 5 </a:t>
            </a:r>
            <a:r>
              <a:rPr lang="ja-JP" altLang="en-US" dirty="0"/>
              <a:t>レベル</a:t>
            </a:r>
          </a:p>
        </p:txBody>
      </p:sp>
      <p:sp>
        <p:nvSpPr>
          <p:cNvPr id="7171" name="Rectangle 3"/>
          <p:cNvSpPr>
            <a:spLocks noGrp="1" noChangeArrowheads="1"/>
          </p:cNvSpPr>
          <p:nvPr>
            <p:ph type="title"/>
          </p:nvPr>
        </p:nvSpPr>
        <p:spPr bwMode="auto">
          <a:xfrm>
            <a:off x="1339850" y="609600"/>
            <a:ext cx="7715250" cy="1143000"/>
          </a:xfrm>
          <a:prstGeom prst="rect">
            <a:avLst/>
          </a:prstGeom>
          <a:noFill/>
          <a:ln w="12700">
            <a:noFill/>
            <a:miter lim="800000"/>
            <a:headEnd/>
            <a:tailEnd/>
          </a:ln>
          <a:effectLst>
            <a:outerShdw blurRad="63500" dist="38099" dir="2700000" algn="ctr" rotWithShape="0">
              <a:srgbClr val="000000">
                <a:alpha val="74998"/>
              </a:srgbClr>
            </a:outerShdw>
          </a:effectLst>
        </p:spPr>
        <p:txBody>
          <a:bodyPr vert="horz" wrap="square" lIns="90487" tIns="44450" rIns="90487" bIns="44450" numCol="1" anchor="ctr"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grpSp>
        <p:nvGrpSpPr>
          <p:cNvPr id="22532" name="Group 4"/>
          <p:cNvGrpSpPr>
            <a:grpSpLocks/>
          </p:cNvGrpSpPr>
          <p:nvPr/>
        </p:nvGrpSpPr>
        <p:grpSpPr bwMode="auto">
          <a:xfrm>
            <a:off x="0" y="0"/>
            <a:ext cx="1222376" cy="6845300"/>
            <a:chOff x="0" y="0"/>
            <a:chExt cx="770" cy="4312"/>
          </a:xfrm>
        </p:grpSpPr>
        <p:sp>
          <p:nvSpPr>
            <p:cNvPr id="22533" name="Rectangle 5"/>
            <p:cNvSpPr>
              <a:spLocks noChangeArrowheads="1"/>
            </p:cNvSpPr>
            <p:nvPr/>
          </p:nvSpPr>
          <p:spPr bwMode="auto">
            <a:xfrm>
              <a:off x="0" y="0"/>
              <a:ext cx="770" cy="4312"/>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grpSp>
          <p:nvGrpSpPr>
            <p:cNvPr id="22534" name="Group 6"/>
            <p:cNvGrpSpPr>
              <a:grpSpLocks/>
            </p:cNvGrpSpPr>
            <p:nvPr/>
          </p:nvGrpSpPr>
          <p:grpSpPr bwMode="auto">
            <a:xfrm>
              <a:off x="54" y="102"/>
              <a:ext cx="108" cy="4122"/>
              <a:chOff x="54" y="102"/>
              <a:chExt cx="108" cy="4122"/>
            </a:xfrm>
          </p:grpSpPr>
          <p:sp>
            <p:nvSpPr>
              <p:cNvPr id="22535" name="Rectangle 7"/>
              <p:cNvSpPr>
                <a:spLocks noChangeArrowheads="1"/>
              </p:cNvSpPr>
              <p:nvPr/>
            </p:nvSpPr>
            <p:spPr bwMode="auto">
              <a:xfrm>
                <a:off x="54" y="1104"/>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36" name="Rectangle 8"/>
              <p:cNvSpPr>
                <a:spLocks noChangeArrowheads="1"/>
              </p:cNvSpPr>
              <p:nvPr/>
            </p:nvSpPr>
            <p:spPr bwMode="auto">
              <a:xfrm>
                <a:off x="54" y="1248"/>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37" name="Rectangle 9"/>
              <p:cNvSpPr>
                <a:spLocks noChangeArrowheads="1"/>
              </p:cNvSpPr>
              <p:nvPr/>
            </p:nvSpPr>
            <p:spPr bwMode="auto">
              <a:xfrm>
                <a:off x="54" y="1392"/>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38" name="Rectangle 10"/>
              <p:cNvSpPr>
                <a:spLocks noChangeArrowheads="1"/>
              </p:cNvSpPr>
              <p:nvPr/>
            </p:nvSpPr>
            <p:spPr bwMode="auto">
              <a:xfrm>
                <a:off x="54" y="1536"/>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39" name="Rectangle 11"/>
              <p:cNvSpPr>
                <a:spLocks noChangeArrowheads="1"/>
              </p:cNvSpPr>
              <p:nvPr/>
            </p:nvSpPr>
            <p:spPr bwMode="auto">
              <a:xfrm>
                <a:off x="54" y="1680"/>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40" name="Rectangle 12"/>
              <p:cNvSpPr>
                <a:spLocks noChangeArrowheads="1"/>
              </p:cNvSpPr>
              <p:nvPr/>
            </p:nvSpPr>
            <p:spPr bwMode="auto">
              <a:xfrm>
                <a:off x="54" y="1824"/>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41" name="Rectangle 13"/>
              <p:cNvSpPr>
                <a:spLocks noChangeArrowheads="1"/>
              </p:cNvSpPr>
              <p:nvPr/>
            </p:nvSpPr>
            <p:spPr bwMode="auto">
              <a:xfrm>
                <a:off x="54" y="1968"/>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42" name="Rectangle 14"/>
              <p:cNvSpPr>
                <a:spLocks noChangeArrowheads="1"/>
              </p:cNvSpPr>
              <p:nvPr/>
            </p:nvSpPr>
            <p:spPr bwMode="auto">
              <a:xfrm>
                <a:off x="54" y="2112"/>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43" name="Rectangle 15"/>
              <p:cNvSpPr>
                <a:spLocks noChangeArrowheads="1"/>
              </p:cNvSpPr>
              <p:nvPr/>
            </p:nvSpPr>
            <p:spPr bwMode="auto">
              <a:xfrm>
                <a:off x="54" y="2256"/>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44" name="Rectangle 16"/>
              <p:cNvSpPr>
                <a:spLocks noChangeArrowheads="1"/>
              </p:cNvSpPr>
              <p:nvPr/>
            </p:nvSpPr>
            <p:spPr bwMode="auto">
              <a:xfrm>
                <a:off x="54" y="2400"/>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45" name="Rectangle 17"/>
              <p:cNvSpPr>
                <a:spLocks noChangeArrowheads="1"/>
              </p:cNvSpPr>
              <p:nvPr/>
            </p:nvSpPr>
            <p:spPr bwMode="auto">
              <a:xfrm>
                <a:off x="54" y="2544"/>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46" name="Rectangle 18"/>
              <p:cNvSpPr>
                <a:spLocks noChangeArrowheads="1"/>
              </p:cNvSpPr>
              <p:nvPr/>
            </p:nvSpPr>
            <p:spPr bwMode="auto">
              <a:xfrm>
                <a:off x="54" y="2688"/>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47" name="Rectangle 19"/>
              <p:cNvSpPr>
                <a:spLocks noChangeArrowheads="1"/>
              </p:cNvSpPr>
              <p:nvPr/>
            </p:nvSpPr>
            <p:spPr bwMode="auto">
              <a:xfrm>
                <a:off x="54" y="2832"/>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48" name="Rectangle 20"/>
              <p:cNvSpPr>
                <a:spLocks noChangeArrowheads="1"/>
              </p:cNvSpPr>
              <p:nvPr/>
            </p:nvSpPr>
            <p:spPr bwMode="auto">
              <a:xfrm>
                <a:off x="54" y="2976"/>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49" name="Rectangle 21"/>
              <p:cNvSpPr>
                <a:spLocks noChangeArrowheads="1"/>
              </p:cNvSpPr>
              <p:nvPr/>
            </p:nvSpPr>
            <p:spPr bwMode="auto">
              <a:xfrm>
                <a:off x="54" y="3120"/>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50" name="Rectangle 22"/>
              <p:cNvSpPr>
                <a:spLocks noChangeArrowheads="1"/>
              </p:cNvSpPr>
              <p:nvPr/>
            </p:nvSpPr>
            <p:spPr bwMode="auto">
              <a:xfrm>
                <a:off x="54" y="3264"/>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51" name="Rectangle 23"/>
              <p:cNvSpPr>
                <a:spLocks noChangeArrowheads="1"/>
              </p:cNvSpPr>
              <p:nvPr/>
            </p:nvSpPr>
            <p:spPr bwMode="auto">
              <a:xfrm>
                <a:off x="54" y="3408"/>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52" name="Rectangle 24"/>
              <p:cNvSpPr>
                <a:spLocks noChangeArrowheads="1"/>
              </p:cNvSpPr>
              <p:nvPr/>
            </p:nvSpPr>
            <p:spPr bwMode="auto">
              <a:xfrm>
                <a:off x="54" y="3552"/>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53" name="Rectangle 25"/>
              <p:cNvSpPr>
                <a:spLocks noChangeArrowheads="1"/>
              </p:cNvSpPr>
              <p:nvPr/>
            </p:nvSpPr>
            <p:spPr bwMode="auto">
              <a:xfrm>
                <a:off x="54" y="3696"/>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54" name="Rectangle 26"/>
              <p:cNvSpPr>
                <a:spLocks noChangeArrowheads="1"/>
              </p:cNvSpPr>
              <p:nvPr/>
            </p:nvSpPr>
            <p:spPr bwMode="auto">
              <a:xfrm>
                <a:off x="54" y="3840"/>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55" name="Rectangle 27"/>
              <p:cNvSpPr>
                <a:spLocks noChangeArrowheads="1"/>
              </p:cNvSpPr>
              <p:nvPr/>
            </p:nvSpPr>
            <p:spPr bwMode="auto">
              <a:xfrm>
                <a:off x="54" y="3984"/>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56" name="Rectangle 28"/>
              <p:cNvSpPr>
                <a:spLocks noChangeArrowheads="1"/>
              </p:cNvSpPr>
              <p:nvPr/>
            </p:nvSpPr>
            <p:spPr bwMode="auto">
              <a:xfrm>
                <a:off x="54" y="4128"/>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57" name="Rectangle 29"/>
              <p:cNvSpPr>
                <a:spLocks noChangeArrowheads="1"/>
              </p:cNvSpPr>
              <p:nvPr/>
            </p:nvSpPr>
            <p:spPr bwMode="auto">
              <a:xfrm>
                <a:off x="54" y="102"/>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58" name="Rectangle 30"/>
              <p:cNvSpPr>
                <a:spLocks noChangeArrowheads="1"/>
              </p:cNvSpPr>
              <p:nvPr/>
            </p:nvSpPr>
            <p:spPr bwMode="auto">
              <a:xfrm>
                <a:off x="54" y="246"/>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59" name="Rectangle 31"/>
              <p:cNvSpPr>
                <a:spLocks noChangeArrowheads="1"/>
              </p:cNvSpPr>
              <p:nvPr/>
            </p:nvSpPr>
            <p:spPr bwMode="auto">
              <a:xfrm>
                <a:off x="54" y="390"/>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60" name="Rectangle 32"/>
              <p:cNvSpPr>
                <a:spLocks noChangeArrowheads="1"/>
              </p:cNvSpPr>
              <p:nvPr/>
            </p:nvSpPr>
            <p:spPr bwMode="auto">
              <a:xfrm>
                <a:off x="54" y="534"/>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61" name="Rectangle 33"/>
              <p:cNvSpPr>
                <a:spLocks noChangeArrowheads="1"/>
              </p:cNvSpPr>
              <p:nvPr/>
            </p:nvSpPr>
            <p:spPr bwMode="auto">
              <a:xfrm>
                <a:off x="54" y="678"/>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62" name="Rectangle 34"/>
              <p:cNvSpPr>
                <a:spLocks noChangeArrowheads="1"/>
              </p:cNvSpPr>
              <p:nvPr/>
            </p:nvSpPr>
            <p:spPr bwMode="auto">
              <a:xfrm>
                <a:off x="54" y="822"/>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2563" name="Rectangle 35"/>
              <p:cNvSpPr>
                <a:spLocks noChangeArrowheads="1"/>
              </p:cNvSpPr>
              <p:nvPr/>
            </p:nvSpPr>
            <p:spPr bwMode="auto">
              <a:xfrm>
                <a:off x="54" y="966"/>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grpSp>
      </p:grpSp>
    </p:spTree>
    <p:extLst>
      <p:ext uri="{BB962C8B-B14F-4D97-AF65-F5344CB8AC3E}">
        <p14:creationId xmlns:p14="http://schemas.microsoft.com/office/powerpoint/2010/main" val="1524412527"/>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rtl="0" fontAlgn="base" hangingPunct="0">
        <a:spcBef>
          <a:spcPct val="0"/>
        </a:spcBef>
        <a:spcAft>
          <a:spcPct val="0"/>
        </a:spcAft>
        <a:defRPr kumimoji="1" sz="4400">
          <a:solidFill>
            <a:schemeClr val="tx2"/>
          </a:solidFill>
          <a:latin typeface="ＭＳ ゴシック"/>
          <a:ea typeface="ＭＳ ゴシック"/>
          <a:cs typeface="ＭＳ ゴシック"/>
        </a:defRPr>
      </a:lvl1pPr>
      <a:lvl2pPr algn="l" rtl="0" fontAlgn="base" hangingPunct="0">
        <a:spcBef>
          <a:spcPct val="0"/>
        </a:spcBef>
        <a:spcAft>
          <a:spcPct val="0"/>
        </a:spcAft>
        <a:defRPr kumimoji="1" sz="4400">
          <a:solidFill>
            <a:schemeClr val="tx2"/>
          </a:solidFill>
          <a:latin typeface="Osaka" charset="-128"/>
          <a:ea typeface="Osaka" charset="-128"/>
          <a:cs typeface="Osaka" charset="-128"/>
        </a:defRPr>
      </a:lvl2pPr>
      <a:lvl3pPr algn="l" rtl="0" fontAlgn="base" hangingPunct="0">
        <a:spcBef>
          <a:spcPct val="0"/>
        </a:spcBef>
        <a:spcAft>
          <a:spcPct val="0"/>
        </a:spcAft>
        <a:defRPr kumimoji="1" sz="4400">
          <a:solidFill>
            <a:schemeClr val="tx2"/>
          </a:solidFill>
          <a:latin typeface="Osaka" charset="-128"/>
          <a:ea typeface="Osaka" charset="-128"/>
          <a:cs typeface="Osaka" charset="-128"/>
        </a:defRPr>
      </a:lvl3pPr>
      <a:lvl4pPr algn="l" rtl="0" fontAlgn="base" hangingPunct="0">
        <a:spcBef>
          <a:spcPct val="0"/>
        </a:spcBef>
        <a:spcAft>
          <a:spcPct val="0"/>
        </a:spcAft>
        <a:defRPr kumimoji="1" sz="4400">
          <a:solidFill>
            <a:schemeClr val="tx2"/>
          </a:solidFill>
          <a:latin typeface="Osaka" charset="-128"/>
          <a:ea typeface="Osaka" charset="-128"/>
          <a:cs typeface="Osaka" charset="-128"/>
        </a:defRPr>
      </a:lvl4pPr>
      <a:lvl5pPr algn="l" rtl="0" fontAlgn="base" hangingPunct="0">
        <a:spcBef>
          <a:spcPct val="0"/>
        </a:spcBef>
        <a:spcAft>
          <a:spcPct val="0"/>
        </a:spcAft>
        <a:defRPr kumimoji="1" sz="4400">
          <a:solidFill>
            <a:schemeClr val="tx2"/>
          </a:solidFill>
          <a:latin typeface="Osaka" charset="-128"/>
          <a:ea typeface="Osaka" charset="-128"/>
          <a:cs typeface="Osaka" charset="-128"/>
        </a:defRPr>
      </a:lvl5pPr>
      <a:lvl6pPr marL="457200" algn="l" rtl="0" fontAlgn="base" hangingPunct="0">
        <a:spcBef>
          <a:spcPct val="0"/>
        </a:spcBef>
        <a:spcAft>
          <a:spcPct val="0"/>
        </a:spcAft>
        <a:defRPr kumimoji="1" sz="4400">
          <a:solidFill>
            <a:schemeClr val="tx2"/>
          </a:solidFill>
          <a:latin typeface="Osaka" charset="-128"/>
          <a:ea typeface="Osaka" charset="-128"/>
          <a:cs typeface="Osaka" charset="-128"/>
        </a:defRPr>
      </a:lvl6pPr>
      <a:lvl7pPr marL="914400" algn="l" rtl="0" fontAlgn="base" hangingPunct="0">
        <a:spcBef>
          <a:spcPct val="0"/>
        </a:spcBef>
        <a:spcAft>
          <a:spcPct val="0"/>
        </a:spcAft>
        <a:defRPr kumimoji="1" sz="4400">
          <a:solidFill>
            <a:schemeClr val="tx2"/>
          </a:solidFill>
          <a:latin typeface="Osaka" charset="-128"/>
          <a:ea typeface="Osaka" charset="-128"/>
          <a:cs typeface="Osaka" charset="-128"/>
        </a:defRPr>
      </a:lvl7pPr>
      <a:lvl8pPr marL="1371600" algn="l" rtl="0" fontAlgn="base" hangingPunct="0">
        <a:spcBef>
          <a:spcPct val="0"/>
        </a:spcBef>
        <a:spcAft>
          <a:spcPct val="0"/>
        </a:spcAft>
        <a:defRPr kumimoji="1" sz="4400">
          <a:solidFill>
            <a:schemeClr val="tx2"/>
          </a:solidFill>
          <a:latin typeface="Osaka" charset="-128"/>
          <a:ea typeface="Osaka" charset="-128"/>
          <a:cs typeface="Osaka" charset="-128"/>
        </a:defRPr>
      </a:lvl8pPr>
      <a:lvl9pPr marL="1828800" algn="l" rtl="0" fontAlgn="base" hangingPunct="0">
        <a:spcBef>
          <a:spcPct val="0"/>
        </a:spcBef>
        <a:spcAft>
          <a:spcPct val="0"/>
        </a:spcAft>
        <a:defRPr kumimoji="1" sz="4400">
          <a:solidFill>
            <a:schemeClr val="tx2"/>
          </a:solidFill>
          <a:latin typeface="Osaka" charset="-128"/>
          <a:ea typeface="Osaka" charset="-128"/>
          <a:cs typeface="Osaka" charset="-128"/>
        </a:defRPr>
      </a:lvl9pPr>
    </p:titleStyle>
    <p:bodyStyle>
      <a:lvl1pPr marL="342900" indent="-342900" algn="l" rtl="0" fontAlgn="base" hangingPunct="0">
        <a:spcBef>
          <a:spcPct val="20000"/>
        </a:spcBef>
        <a:spcAft>
          <a:spcPct val="0"/>
        </a:spcAft>
        <a:buClr>
          <a:schemeClr val="tx2"/>
        </a:buClr>
        <a:buSzPct val="75000"/>
        <a:buFont typeface="Monotype Sorts" charset="0"/>
        <a:buChar char=""/>
        <a:defRPr kumimoji="1" sz="3200">
          <a:solidFill>
            <a:schemeClr val="tx1"/>
          </a:solidFill>
          <a:effectLst>
            <a:outerShdw blurRad="38100" dist="38100" dir="2700000" algn="tl">
              <a:srgbClr val="000000"/>
            </a:outerShdw>
          </a:effectLst>
          <a:latin typeface="ＭＳ ゴシック"/>
          <a:ea typeface="ＭＳ ゴシック"/>
          <a:cs typeface="ＭＳ ゴシック"/>
        </a:defRPr>
      </a:lvl1pPr>
      <a:lvl2pPr marL="742950" indent="-285750" algn="l" rtl="0" fontAlgn="base" hangingPunct="0">
        <a:spcBef>
          <a:spcPct val="20000"/>
        </a:spcBef>
        <a:spcAft>
          <a:spcPct val="0"/>
        </a:spcAft>
        <a:buClr>
          <a:schemeClr val="folHlink"/>
        </a:buClr>
        <a:buSzPct val="75000"/>
        <a:buFont typeface="Monotype Sorts" charset="0"/>
        <a:buChar char=""/>
        <a:defRPr kumimoji="1" sz="2800">
          <a:solidFill>
            <a:schemeClr val="tx1"/>
          </a:solidFill>
          <a:effectLst>
            <a:outerShdw blurRad="38100" dist="38100" dir="2700000" algn="tl">
              <a:srgbClr val="000000"/>
            </a:outerShdw>
          </a:effectLst>
          <a:latin typeface="ＭＳ ゴシック"/>
          <a:ea typeface="ＭＳ ゴシック"/>
          <a:cs typeface="ＭＳ ゴシック"/>
        </a:defRPr>
      </a:lvl2pPr>
      <a:lvl3pPr marL="1143000" indent="-228600" algn="l" rtl="0" fontAlgn="base" hangingPunct="0">
        <a:spcBef>
          <a:spcPct val="20000"/>
        </a:spcBef>
        <a:spcAft>
          <a:spcPct val="0"/>
        </a:spcAft>
        <a:buClr>
          <a:schemeClr val="tx2"/>
        </a:buClr>
        <a:buSzPct val="65000"/>
        <a:buFont typeface="Monotype Sorts" charset="0"/>
        <a:buChar char=""/>
        <a:defRPr kumimoji="1" sz="2400">
          <a:solidFill>
            <a:schemeClr val="tx1"/>
          </a:solidFill>
          <a:effectLst>
            <a:outerShdw blurRad="38100" dist="38100" dir="2700000" algn="tl">
              <a:srgbClr val="000000"/>
            </a:outerShdw>
          </a:effectLst>
          <a:latin typeface="ＭＳ ゴシック"/>
          <a:ea typeface="ＭＳ ゴシック"/>
          <a:cs typeface="ＭＳ ゴシック"/>
        </a:defRPr>
      </a:lvl3pPr>
      <a:lvl4pPr marL="1600200" indent="-228600" algn="l" rtl="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ＭＳ ゴシック"/>
          <a:ea typeface="ＭＳ ゴシック"/>
          <a:cs typeface="ＭＳ ゴシック"/>
        </a:defRPr>
      </a:lvl4pPr>
      <a:lvl5pPr marL="2057400" indent="-228600" algn="l" rtl="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ＭＳ ゴシック"/>
          <a:ea typeface="ＭＳ ゴシック"/>
          <a:cs typeface="ＭＳ ゴシック"/>
        </a:defRPr>
      </a:lvl5pPr>
      <a:lvl6pPr marL="2514600" indent="-228600" algn="l" rtl="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9219" name="Rectangle 3"/>
          <p:cNvSpPr>
            <a:spLocks noGrp="1" noChangeArrowheads="1"/>
          </p:cNvSpPr>
          <p:nvPr>
            <p:ph type="body" idx="1"/>
          </p:nvPr>
        </p:nvSpPr>
        <p:spPr bwMode="auto">
          <a:xfrm>
            <a:off x="514350" y="1600206"/>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ea typeface="ＭＳ Ｐゴシック" charset="0"/>
                <a:cs typeface="ＭＳ Ｐゴシック" charset="0"/>
              </a:defRPr>
            </a:lvl1pPr>
          </a:lstStyle>
          <a:p>
            <a:pPr defTabSz="914400"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0"/>
                <a:cs typeface="ＭＳ Ｐゴシック" charset="0"/>
              </a:defRPr>
            </a:lvl1pPr>
          </a:lstStyle>
          <a:p>
            <a:pPr defTabSz="914400" fontAlgn="base">
              <a:spcBef>
                <a:spcPct val="0"/>
              </a:spcBef>
              <a:spcAft>
                <a:spcPct val="0"/>
              </a:spcAft>
              <a:defRPr/>
            </a:pPr>
            <a:endParaRPr lang="en-US" altLang="ja-JP"/>
          </a:p>
        </p:txBody>
      </p:sp>
      <p:sp>
        <p:nvSpPr>
          <p:cNvPr id="9222" name="Rectangle 7"/>
          <p:cNvSpPr>
            <a:spLocks noChangeArrowheads="1"/>
          </p:cNvSpPr>
          <p:nvPr/>
        </p:nvSpPr>
        <p:spPr bwMode="auto">
          <a:xfrm>
            <a:off x="0" y="34"/>
            <a:ext cx="10287000" cy="620713"/>
          </a:xfrm>
          <a:prstGeom prst="rect">
            <a:avLst/>
          </a:prstGeom>
          <a:solidFill>
            <a:srgbClr val="0F96B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ja-JP" altLang="en-US" b="1">
              <a:solidFill>
                <a:srgbClr val="000000"/>
              </a:solidFill>
              <a:latin typeface="Arial" charset="0"/>
              <a:ea typeface="ＭＳ Ｐゴシック" charset="0"/>
              <a:cs typeface="ＭＳ Ｐゴシック" charset="0"/>
            </a:endParaRPr>
          </a:p>
        </p:txBody>
      </p:sp>
      <p:sp>
        <p:nvSpPr>
          <p:cNvPr id="9223" name="Rectangle 8"/>
          <p:cNvSpPr>
            <a:spLocks noChangeArrowheads="1"/>
          </p:cNvSpPr>
          <p:nvPr/>
        </p:nvSpPr>
        <p:spPr bwMode="auto">
          <a:xfrm>
            <a:off x="0" y="6597650"/>
            <a:ext cx="10287000" cy="260350"/>
          </a:xfrm>
          <a:prstGeom prst="rect">
            <a:avLst/>
          </a:prstGeom>
          <a:solidFill>
            <a:srgbClr val="0F96B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ja-JP" altLang="en-US" b="1">
              <a:solidFill>
                <a:srgbClr val="000000"/>
              </a:solidFill>
              <a:latin typeface="Arial" charset="0"/>
              <a:ea typeface="ＭＳ Ｐゴシック" charset="0"/>
              <a:cs typeface="ＭＳ Ｐゴシック" charset="0"/>
            </a:endParaRPr>
          </a:p>
        </p:txBody>
      </p:sp>
      <p:sp>
        <p:nvSpPr>
          <p:cNvPr id="1033" name="Rectangle 9"/>
          <p:cNvSpPr>
            <a:spLocks noGrp="1" noChangeArrowheads="1"/>
          </p:cNvSpPr>
          <p:nvPr>
            <p:ph type="sldNum" sz="quarter" idx="4"/>
          </p:nvPr>
        </p:nvSpPr>
        <p:spPr bwMode="auto">
          <a:xfrm>
            <a:off x="9678993" y="6632609"/>
            <a:ext cx="608012" cy="207963"/>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bodyPr>
          <a:lstStyle>
            <a:lvl1pPr algn="ctr" eaLnBrk="1" hangingPunct="1">
              <a:defRPr sz="1200" b="0">
                <a:solidFill>
                  <a:srgbClr val="FFFFFF"/>
                </a:solidFill>
                <a:latin typeface="HGP創英角ｺﾞｼｯｸUB" charset="0"/>
                <a:ea typeface="HGP創英角ｺﾞｼｯｸUB" charset="0"/>
                <a:cs typeface="HGP創英角ｺﾞｼｯｸUB" charset="0"/>
              </a:defRPr>
            </a:lvl1pPr>
          </a:lstStyle>
          <a:p>
            <a:pPr defTabSz="914400" fontAlgn="base">
              <a:spcBef>
                <a:spcPct val="0"/>
              </a:spcBef>
              <a:spcAft>
                <a:spcPct val="0"/>
              </a:spcAft>
              <a:defRPr/>
            </a:pPr>
            <a:fld id="{6155C15D-DA8A-A845-BF3E-19D7B37E4A61}" type="slidenum">
              <a:rPr lang="en-US" altLang="ja-JP"/>
              <a:pPr defTabSz="914400" fontAlgn="base">
                <a:spcBef>
                  <a:spcPct val="0"/>
                </a:spcBef>
                <a:spcAft>
                  <a:spcPct val="0"/>
                </a:spcAft>
                <a:defRPr/>
              </a:pPr>
              <a:t>‹#›</a:t>
            </a:fld>
            <a:endParaRPr lang="en-US" altLang="ja-JP"/>
          </a:p>
        </p:txBody>
      </p:sp>
      <p:sp>
        <p:nvSpPr>
          <p:cNvPr id="9225" name="Line 10"/>
          <p:cNvSpPr>
            <a:spLocks noChangeShapeType="1"/>
          </p:cNvSpPr>
          <p:nvPr/>
        </p:nvSpPr>
        <p:spPr bwMode="auto">
          <a:xfrm>
            <a:off x="18" y="476250"/>
            <a:ext cx="10164763"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ja-JP" altLang="en-US" sz="2400" dirty="0">
              <a:solidFill>
                <a:srgbClr val="000000"/>
              </a:solidFill>
              <a:latin typeface="ＭＳ ゴシック"/>
              <a:ea typeface="ＭＳ ゴシック"/>
              <a:cs typeface="ＭＳ ゴシック"/>
            </a:endParaRPr>
          </a:p>
        </p:txBody>
      </p:sp>
      <p:sp>
        <p:nvSpPr>
          <p:cNvPr id="9226" name="Line 11"/>
          <p:cNvSpPr>
            <a:spLocks noChangeShapeType="1"/>
          </p:cNvSpPr>
          <p:nvPr/>
        </p:nvSpPr>
        <p:spPr bwMode="auto">
          <a:xfrm>
            <a:off x="122243" y="547688"/>
            <a:ext cx="10164762"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ja-JP" altLang="en-US" sz="2400" dirty="0">
              <a:solidFill>
                <a:srgbClr val="000000"/>
              </a:solidFill>
              <a:latin typeface="ＭＳ ゴシック"/>
              <a:ea typeface="ＭＳ ゴシック"/>
              <a:cs typeface="ＭＳ ゴシック"/>
            </a:endParaRPr>
          </a:p>
        </p:txBody>
      </p:sp>
      <p:sp>
        <p:nvSpPr>
          <p:cNvPr id="9227" name="Line 12"/>
          <p:cNvSpPr>
            <a:spLocks noChangeShapeType="1"/>
          </p:cNvSpPr>
          <p:nvPr/>
        </p:nvSpPr>
        <p:spPr bwMode="auto">
          <a:xfrm>
            <a:off x="9517064" y="34"/>
            <a:ext cx="0" cy="765175"/>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ja-JP" altLang="en-US" sz="2400" dirty="0">
              <a:solidFill>
                <a:srgbClr val="000000"/>
              </a:solidFill>
              <a:latin typeface="ＭＳ ゴシック"/>
              <a:ea typeface="ＭＳ ゴシック"/>
              <a:cs typeface="ＭＳ ゴシック"/>
            </a:endParaRPr>
          </a:p>
        </p:txBody>
      </p:sp>
      <p:sp>
        <p:nvSpPr>
          <p:cNvPr id="1037" name="Text Box 13"/>
          <p:cNvSpPr txBox="1">
            <a:spLocks noChangeArrowheads="1"/>
          </p:cNvSpPr>
          <p:nvPr/>
        </p:nvSpPr>
        <p:spPr bwMode="auto">
          <a:xfrm>
            <a:off x="122257" y="69850"/>
            <a:ext cx="8000507" cy="369332"/>
          </a:xfrm>
          <a:prstGeom prst="rect">
            <a:avLst/>
          </a:prstGeom>
          <a:noFill/>
          <a:ln w="9525">
            <a:noFill/>
            <a:miter lim="800000"/>
            <a:headEnd/>
            <a:tailEnd/>
          </a:ln>
          <a:effectLst/>
        </p:spPr>
        <p:txBody>
          <a:bodyPr wrap="none">
            <a:spAutoFit/>
          </a:bodyPr>
          <a:lstStyle>
            <a:lvl1pPr>
              <a:defRPr kumimoji="1" sz="2400" b="1">
                <a:solidFill>
                  <a:schemeClr val="tx1"/>
                </a:solidFill>
                <a:latin typeface="Arial" charset="0"/>
                <a:ea typeface="ＭＳ Ｐゴシック" charset="0"/>
                <a:cs typeface="ＭＳ Ｐゴシック" charset="0"/>
              </a:defRPr>
            </a:lvl1pPr>
            <a:lvl2pPr marL="37931725" indent="-37474525">
              <a:defRPr kumimoji="1" sz="2400" b="1">
                <a:solidFill>
                  <a:schemeClr val="tx1"/>
                </a:solidFill>
                <a:latin typeface="Arial" charset="0"/>
                <a:ea typeface="ＭＳ Ｐゴシック" charset="0"/>
              </a:defRPr>
            </a:lvl2pPr>
            <a:lvl3pPr>
              <a:defRPr kumimoji="1" sz="2400" b="1">
                <a:solidFill>
                  <a:schemeClr val="tx1"/>
                </a:solidFill>
                <a:latin typeface="Arial" charset="0"/>
                <a:ea typeface="ＭＳ Ｐゴシック" charset="0"/>
              </a:defRPr>
            </a:lvl3pPr>
            <a:lvl4pPr>
              <a:defRPr kumimoji="1" sz="2400" b="1">
                <a:solidFill>
                  <a:schemeClr val="tx1"/>
                </a:solidFill>
                <a:latin typeface="Arial" charset="0"/>
                <a:ea typeface="ＭＳ Ｐゴシック" charset="0"/>
              </a:defRPr>
            </a:lvl4pPr>
            <a:lvl5pPr>
              <a:defRPr kumimoji="1" sz="2400" b="1">
                <a:solidFill>
                  <a:schemeClr val="tx1"/>
                </a:solidFill>
                <a:latin typeface="Arial" charset="0"/>
                <a:ea typeface="ＭＳ Ｐゴシック" charset="0"/>
              </a:defRPr>
            </a:lvl5pPr>
            <a:lvl6pPr marL="457200" fontAlgn="base">
              <a:spcBef>
                <a:spcPct val="0"/>
              </a:spcBef>
              <a:spcAft>
                <a:spcPct val="0"/>
              </a:spcAft>
              <a:defRPr kumimoji="1" sz="2400" b="1">
                <a:solidFill>
                  <a:schemeClr val="tx1"/>
                </a:solidFill>
                <a:latin typeface="Arial" charset="0"/>
                <a:ea typeface="ＭＳ Ｐゴシック" charset="0"/>
              </a:defRPr>
            </a:lvl6pPr>
            <a:lvl7pPr marL="914400" fontAlgn="base">
              <a:spcBef>
                <a:spcPct val="0"/>
              </a:spcBef>
              <a:spcAft>
                <a:spcPct val="0"/>
              </a:spcAft>
              <a:defRPr kumimoji="1" sz="2400" b="1">
                <a:solidFill>
                  <a:schemeClr val="tx1"/>
                </a:solidFill>
                <a:latin typeface="Arial" charset="0"/>
                <a:ea typeface="ＭＳ Ｐゴシック" charset="0"/>
              </a:defRPr>
            </a:lvl7pPr>
            <a:lvl8pPr marL="1371600" fontAlgn="base">
              <a:spcBef>
                <a:spcPct val="0"/>
              </a:spcBef>
              <a:spcAft>
                <a:spcPct val="0"/>
              </a:spcAft>
              <a:defRPr kumimoji="1" sz="2400" b="1">
                <a:solidFill>
                  <a:schemeClr val="tx1"/>
                </a:solidFill>
                <a:latin typeface="Arial" charset="0"/>
                <a:ea typeface="ＭＳ Ｐゴシック" charset="0"/>
              </a:defRPr>
            </a:lvl8pPr>
            <a:lvl9pPr marL="1828800" fontAlgn="base">
              <a:spcBef>
                <a:spcPct val="0"/>
              </a:spcBef>
              <a:spcAft>
                <a:spcPct val="0"/>
              </a:spcAft>
              <a:defRPr kumimoji="1" sz="2400" b="1">
                <a:solidFill>
                  <a:schemeClr val="tx1"/>
                </a:solidFill>
                <a:latin typeface="Arial" charset="0"/>
                <a:ea typeface="ＭＳ Ｐゴシック" charset="0"/>
              </a:defRPr>
            </a:lvl9pPr>
          </a:lstStyle>
          <a:p>
            <a:pPr defTabSz="914400" fontAlgn="base">
              <a:spcBef>
                <a:spcPct val="0"/>
              </a:spcBef>
              <a:spcAft>
                <a:spcPct val="0"/>
              </a:spcAft>
              <a:defRPr/>
            </a:pPr>
            <a:r>
              <a:rPr lang="ja-JP" altLang="en-US" sz="1800" b="0" dirty="0" smtClean="0">
                <a:solidFill>
                  <a:srgbClr val="FFFFFF"/>
                </a:solidFill>
                <a:ea typeface="HGP創英角ｺﾞｼｯｸUB" charset="0"/>
                <a:cs typeface="HGP創英角ｺﾞｼｯｸUB" charset="0"/>
              </a:rPr>
              <a:t>「神奈川県公共的施設における受動喫煙防止条例」に対する意識調査　調査結果</a:t>
            </a:r>
          </a:p>
        </p:txBody>
      </p:sp>
      <p:sp>
        <p:nvSpPr>
          <p:cNvPr id="1039" name="Text Box 15"/>
          <p:cNvSpPr txBox="1">
            <a:spLocks noChangeArrowheads="1"/>
          </p:cNvSpPr>
          <p:nvPr/>
        </p:nvSpPr>
        <p:spPr bwMode="auto">
          <a:xfrm>
            <a:off x="1581297" y="6599271"/>
            <a:ext cx="8161209" cy="246221"/>
          </a:xfrm>
          <a:prstGeom prst="rect">
            <a:avLst/>
          </a:prstGeom>
          <a:noFill/>
          <a:ln w="9525">
            <a:noFill/>
            <a:miter lim="800000"/>
            <a:headEnd/>
            <a:tailEnd/>
          </a:ln>
          <a:effectLst/>
        </p:spPr>
        <p:txBody>
          <a:bodyPr wrap="none">
            <a:spAutoFit/>
          </a:bodyPr>
          <a:lstStyle>
            <a:lvl1pPr>
              <a:defRPr kumimoji="1" sz="2400" b="1">
                <a:solidFill>
                  <a:schemeClr val="tx1"/>
                </a:solidFill>
                <a:latin typeface="Arial" charset="0"/>
                <a:ea typeface="ＭＳ Ｐゴシック" charset="0"/>
                <a:cs typeface="ＭＳ Ｐゴシック" charset="0"/>
              </a:defRPr>
            </a:lvl1pPr>
            <a:lvl2pPr marL="37931725" indent="-37474525">
              <a:defRPr kumimoji="1" sz="2400" b="1">
                <a:solidFill>
                  <a:schemeClr val="tx1"/>
                </a:solidFill>
                <a:latin typeface="Arial" charset="0"/>
                <a:ea typeface="ＭＳ Ｐゴシック" charset="0"/>
              </a:defRPr>
            </a:lvl2pPr>
            <a:lvl3pPr>
              <a:defRPr kumimoji="1" sz="2400" b="1">
                <a:solidFill>
                  <a:schemeClr val="tx1"/>
                </a:solidFill>
                <a:latin typeface="Arial" charset="0"/>
                <a:ea typeface="ＭＳ Ｐゴシック" charset="0"/>
              </a:defRPr>
            </a:lvl3pPr>
            <a:lvl4pPr>
              <a:defRPr kumimoji="1" sz="2400" b="1">
                <a:solidFill>
                  <a:schemeClr val="tx1"/>
                </a:solidFill>
                <a:latin typeface="Arial" charset="0"/>
                <a:ea typeface="ＭＳ Ｐゴシック" charset="0"/>
              </a:defRPr>
            </a:lvl4pPr>
            <a:lvl5pPr>
              <a:defRPr kumimoji="1" sz="2400" b="1">
                <a:solidFill>
                  <a:schemeClr val="tx1"/>
                </a:solidFill>
                <a:latin typeface="Arial" charset="0"/>
                <a:ea typeface="ＭＳ Ｐゴシック" charset="0"/>
              </a:defRPr>
            </a:lvl5pPr>
            <a:lvl6pPr marL="457200" fontAlgn="base">
              <a:spcBef>
                <a:spcPct val="0"/>
              </a:spcBef>
              <a:spcAft>
                <a:spcPct val="0"/>
              </a:spcAft>
              <a:defRPr kumimoji="1" sz="2400" b="1">
                <a:solidFill>
                  <a:schemeClr val="tx1"/>
                </a:solidFill>
                <a:latin typeface="Arial" charset="0"/>
                <a:ea typeface="ＭＳ Ｐゴシック" charset="0"/>
              </a:defRPr>
            </a:lvl6pPr>
            <a:lvl7pPr marL="914400" fontAlgn="base">
              <a:spcBef>
                <a:spcPct val="0"/>
              </a:spcBef>
              <a:spcAft>
                <a:spcPct val="0"/>
              </a:spcAft>
              <a:defRPr kumimoji="1" sz="2400" b="1">
                <a:solidFill>
                  <a:schemeClr val="tx1"/>
                </a:solidFill>
                <a:latin typeface="Arial" charset="0"/>
                <a:ea typeface="ＭＳ Ｐゴシック" charset="0"/>
              </a:defRPr>
            </a:lvl7pPr>
            <a:lvl8pPr marL="1371600" fontAlgn="base">
              <a:spcBef>
                <a:spcPct val="0"/>
              </a:spcBef>
              <a:spcAft>
                <a:spcPct val="0"/>
              </a:spcAft>
              <a:defRPr kumimoji="1" sz="2400" b="1">
                <a:solidFill>
                  <a:schemeClr val="tx1"/>
                </a:solidFill>
                <a:latin typeface="Arial" charset="0"/>
                <a:ea typeface="ＭＳ Ｐゴシック" charset="0"/>
              </a:defRPr>
            </a:lvl8pPr>
            <a:lvl9pPr marL="1828800" fontAlgn="base">
              <a:spcBef>
                <a:spcPct val="0"/>
              </a:spcBef>
              <a:spcAft>
                <a:spcPct val="0"/>
              </a:spcAft>
              <a:defRPr kumimoji="1" sz="2400" b="1">
                <a:solidFill>
                  <a:schemeClr val="tx1"/>
                </a:solidFill>
                <a:latin typeface="Arial" charset="0"/>
                <a:ea typeface="ＭＳ Ｐゴシック" charset="0"/>
              </a:defRPr>
            </a:lvl9pPr>
          </a:lstStyle>
          <a:p>
            <a:pPr algn="r" defTabSz="914400" fontAlgn="base">
              <a:spcBef>
                <a:spcPct val="0"/>
              </a:spcBef>
              <a:spcAft>
                <a:spcPct val="0"/>
              </a:spcAft>
              <a:defRPr/>
            </a:pPr>
            <a:r>
              <a:rPr lang="ja-JP" altLang="en-US" sz="1000" b="0" dirty="0" smtClean="0">
                <a:solidFill>
                  <a:srgbClr val="FFFFFF"/>
                </a:solidFill>
                <a:latin typeface="HGP創英角ｺﾞｼｯｸUB" charset="0"/>
                <a:ea typeface="HGP創英角ｺﾞｼｯｸUB" charset="0"/>
                <a:cs typeface="HGP創英角ｺﾞｼｯｸUB" charset="0"/>
              </a:rPr>
              <a:t>ファイザー株式会社</a:t>
            </a:r>
            <a:r>
              <a:rPr lang="en-US" altLang="ja-JP" sz="1000" b="0" dirty="0" smtClean="0">
                <a:solidFill>
                  <a:srgbClr val="FFFFFF"/>
                </a:solidFill>
                <a:latin typeface="HGP創英角ｺﾞｼｯｸUB" charset="0"/>
                <a:ea typeface="HGP創英角ｺﾞｼｯｸUB" charset="0"/>
                <a:cs typeface="HGP創英角ｺﾞｼｯｸUB" charset="0"/>
              </a:rPr>
              <a:t> </a:t>
            </a:r>
            <a:r>
              <a:rPr lang="ja-JP" altLang="en-US" sz="1000" b="0" dirty="0" smtClean="0">
                <a:solidFill>
                  <a:srgbClr val="FFFFFF"/>
                </a:solidFill>
                <a:latin typeface="HGP創英角ｺﾞｼｯｸUB" charset="0"/>
                <a:ea typeface="HGP創英角ｺﾞｼｯｸUB" charset="0"/>
                <a:cs typeface="HGP創英角ｺﾞｼｯｸUB" charset="0"/>
              </a:rPr>
              <a:t>「</a:t>
            </a:r>
            <a:r>
              <a:rPr lang="en-US" altLang="ja-JP" sz="1000" b="0" dirty="0" smtClean="0">
                <a:solidFill>
                  <a:srgbClr val="FFFFFF"/>
                </a:solidFill>
                <a:latin typeface="HGP創英角ｺﾞｼｯｸUB" charset="0"/>
                <a:ea typeface="HGP創英角ｺﾞｼｯｸUB" charset="0"/>
                <a:cs typeface="HGP創英角ｺﾞｼｯｸUB" charset="0"/>
              </a:rPr>
              <a:t>『</a:t>
            </a:r>
            <a:r>
              <a:rPr lang="ja-JP" altLang="en-US" sz="1000" b="0" dirty="0" smtClean="0">
                <a:solidFill>
                  <a:srgbClr val="FFFFFF"/>
                </a:solidFill>
                <a:latin typeface="HGP創英角ｺﾞｼｯｸUB" charset="0"/>
                <a:ea typeface="HGP創英角ｺﾞｼｯｸUB" charset="0"/>
                <a:cs typeface="HGP創英角ｺﾞｼｯｸUB" charset="0"/>
              </a:rPr>
              <a:t>神奈川県公共的施設における受動喫煙防止条例</a:t>
            </a:r>
            <a:r>
              <a:rPr lang="en-US" altLang="ja-JP" sz="1000" b="0" dirty="0" smtClean="0">
                <a:solidFill>
                  <a:srgbClr val="FFFFFF"/>
                </a:solidFill>
                <a:latin typeface="HGP創英角ｺﾞｼｯｸUB" charset="0"/>
                <a:ea typeface="HGP創英角ｺﾞｼｯｸUB" charset="0"/>
                <a:cs typeface="HGP創英角ｺﾞｼｯｸUB" charset="0"/>
              </a:rPr>
              <a:t>』</a:t>
            </a:r>
            <a:r>
              <a:rPr lang="ja-JP" altLang="en-US" sz="1000" b="0" dirty="0" smtClean="0">
                <a:solidFill>
                  <a:srgbClr val="FFFFFF"/>
                </a:solidFill>
                <a:latin typeface="HGP創英角ｺﾞｼｯｸUB" charset="0"/>
                <a:ea typeface="HGP創英角ｺﾞｼｯｸUB" charset="0"/>
                <a:cs typeface="HGP創英角ｺﾞｼｯｸUB" charset="0"/>
              </a:rPr>
              <a:t>に対する意識調査　インターネット調査結果」</a:t>
            </a:r>
            <a:r>
              <a:rPr lang="en-US" altLang="ja-JP" sz="1000" b="0" dirty="0" smtClean="0">
                <a:solidFill>
                  <a:srgbClr val="FFFFFF"/>
                </a:solidFill>
                <a:latin typeface="HGP創英角ｺﾞｼｯｸUB" charset="0"/>
                <a:ea typeface="HGP創英角ｺﾞｼｯｸUB" charset="0"/>
                <a:cs typeface="HGP創英角ｺﾞｼｯｸUB" charset="0"/>
              </a:rPr>
              <a:t> 2011</a:t>
            </a:r>
            <a:r>
              <a:rPr lang="ja-JP" altLang="en-US" sz="1000" b="0" dirty="0" smtClean="0">
                <a:solidFill>
                  <a:srgbClr val="FFFFFF"/>
                </a:solidFill>
                <a:latin typeface="HGP創英角ｺﾞｼｯｸUB" charset="0"/>
                <a:ea typeface="HGP創英角ｺﾞｼｯｸUB" charset="0"/>
                <a:cs typeface="HGP創英角ｺﾞｼｯｸUB" charset="0"/>
              </a:rPr>
              <a:t>年</a:t>
            </a:r>
            <a:r>
              <a:rPr lang="en-US" altLang="ja-JP" sz="1000" b="0" dirty="0" smtClean="0">
                <a:solidFill>
                  <a:srgbClr val="FFFFFF"/>
                </a:solidFill>
                <a:latin typeface="HGP創英角ｺﾞｼｯｸUB" charset="0"/>
                <a:ea typeface="HGP創英角ｺﾞｼｯｸUB" charset="0"/>
                <a:cs typeface="HGP創英角ｺﾞｼｯｸUB" charset="0"/>
              </a:rPr>
              <a:t>3</a:t>
            </a:r>
            <a:r>
              <a:rPr lang="ja-JP" altLang="en-US" sz="1000" b="0" dirty="0" smtClean="0">
                <a:solidFill>
                  <a:srgbClr val="FFFFFF"/>
                </a:solidFill>
                <a:latin typeface="HGP創英角ｺﾞｼｯｸUB" charset="0"/>
                <a:ea typeface="HGP創英角ｺﾞｼｯｸUB" charset="0"/>
                <a:cs typeface="HGP創英角ｺﾞｼｯｸUB" charset="0"/>
              </a:rPr>
              <a:t>月</a:t>
            </a:r>
            <a:r>
              <a:rPr lang="en-US" altLang="ja-JP" sz="1000" b="0" dirty="0" smtClean="0">
                <a:solidFill>
                  <a:srgbClr val="FFFFFF"/>
                </a:solidFill>
                <a:latin typeface="HGP創英角ｺﾞｼｯｸUB" charset="0"/>
                <a:ea typeface="HGP創英角ｺﾞｼｯｸUB" charset="0"/>
                <a:cs typeface="HGP創英角ｺﾞｼｯｸUB" charset="0"/>
              </a:rPr>
              <a:t>7</a:t>
            </a:r>
            <a:r>
              <a:rPr lang="ja-JP" altLang="en-US" sz="1000" b="0" dirty="0" smtClean="0">
                <a:solidFill>
                  <a:srgbClr val="FFFFFF"/>
                </a:solidFill>
                <a:latin typeface="HGP創英角ｺﾞｼｯｸUB" charset="0"/>
                <a:ea typeface="HGP創英角ｺﾞｼｯｸUB" charset="0"/>
                <a:cs typeface="HGP創英角ｺﾞｼｯｸUB" charset="0"/>
              </a:rPr>
              <a:t>日～</a:t>
            </a:r>
            <a:r>
              <a:rPr lang="en-US" altLang="ja-JP" sz="1000" b="0" dirty="0" smtClean="0">
                <a:solidFill>
                  <a:srgbClr val="FFFFFF"/>
                </a:solidFill>
                <a:latin typeface="HGP創英角ｺﾞｼｯｸUB" charset="0"/>
                <a:ea typeface="HGP創英角ｺﾞｼｯｸUB" charset="0"/>
                <a:cs typeface="HGP創英角ｺﾞｼｯｸUB" charset="0"/>
              </a:rPr>
              <a:t>3</a:t>
            </a:r>
            <a:r>
              <a:rPr lang="ja-JP" altLang="en-US" sz="1000" b="0" dirty="0" smtClean="0">
                <a:solidFill>
                  <a:srgbClr val="FFFFFF"/>
                </a:solidFill>
                <a:latin typeface="HGP創英角ｺﾞｼｯｸUB" charset="0"/>
                <a:ea typeface="HGP創英角ｺﾞｼｯｸUB" charset="0"/>
                <a:cs typeface="HGP創英角ｺﾞｼｯｸUB" charset="0"/>
              </a:rPr>
              <a:t>月</a:t>
            </a:r>
            <a:r>
              <a:rPr lang="en-US" altLang="ja-JP" sz="1000" b="0" dirty="0" smtClean="0">
                <a:solidFill>
                  <a:srgbClr val="FFFFFF"/>
                </a:solidFill>
                <a:latin typeface="HGP創英角ｺﾞｼｯｸUB" charset="0"/>
                <a:ea typeface="HGP創英角ｺﾞｼｯｸUB" charset="0"/>
                <a:cs typeface="HGP創英角ｺﾞｼｯｸUB" charset="0"/>
              </a:rPr>
              <a:t>8</a:t>
            </a:r>
            <a:r>
              <a:rPr lang="ja-JP" altLang="en-US" sz="1000" b="0" dirty="0" smtClean="0">
                <a:solidFill>
                  <a:srgbClr val="FFFFFF"/>
                </a:solidFill>
                <a:latin typeface="HGP創英角ｺﾞｼｯｸUB" charset="0"/>
                <a:ea typeface="HGP創英角ｺﾞｼｯｸUB" charset="0"/>
                <a:cs typeface="HGP創英角ｺﾞｼｯｸUB" charset="0"/>
              </a:rPr>
              <a:t>日実施</a:t>
            </a:r>
            <a:endParaRPr lang="ja-JP" altLang="en-US" sz="1800" dirty="0" smtClean="0">
              <a:solidFill>
                <a:srgbClr val="000000"/>
              </a:solidFill>
            </a:endParaRPr>
          </a:p>
        </p:txBody>
      </p:sp>
    </p:spTree>
    <p:extLst>
      <p:ext uri="{BB962C8B-B14F-4D97-AF65-F5344CB8AC3E}">
        <p14:creationId xmlns:p14="http://schemas.microsoft.com/office/powerpoint/2010/main" val="396907964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cs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cs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cs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cs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1312864" y="1981200"/>
            <a:ext cx="779145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7171" name="Rectangle 3"/>
          <p:cNvSpPr>
            <a:spLocks noGrp="1" noChangeArrowheads="1"/>
          </p:cNvSpPr>
          <p:nvPr>
            <p:ph type="title"/>
          </p:nvPr>
        </p:nvSpPr>
        <p:spPr bwMode="auto">
          <a:xfrm>
            <a:off x="1339850" y="609600"/>
            <a:ext cx="7715250" cy="1143000"/>
          </a:xfrm>
          <a:prstGeom prst="rect">
            <a:avLst/>
          </a:prstGeom>
          <a:noFill/>
          <a:ln w="12700">
            <a:noFill/>
            <a:miter lim="800000"/>
            <a:headEnd/>
            <a:tailEnd/>
          </a:ln>
          <a:effectLst>
            <a:outerShdw blurRad="63500" dist="38099" dir="2700000" algn="ctr" rotWithShape="0">
              <a:srgbClr val="000000">
                <a:alpha val="74997"/>
              </a:srgbClr>
            </a:outerShdw>
          </a:effectLst>
        </p:spPr>
        <p:txBody>
          <a:bodyPr vert="horz" wrap="square" lIns="90487" tIns="44450" rIns="90487" bIns="4445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grpSp>
        <p:nvGrpSpPr>
          <p:cNvPr id="1028" name="Group 4"/>
          <p:cNvGrpSpPr>
            <a:grpSpLocks/>
          </p:cNvGrpSpPr>
          <p:nvPr/>
        </p:nvGrpSpPr>
        <p:grpSpPr bwMode="auto">
          <a:xfrm>
            <a:off x="5" y="0"/>
            <a:ext cx="1222376" cy="6845300"/>
            <a:chOff x="0" y="0"/>
            <a:chExt cx="770" cy="4312"/>
          </a:xfrm>
        </p:grpSpPr>
        <p:sp>
          <p:nvSpPr>
            <p:cNvPr id="1029" name="Rectangle 5"/>
            <p:cNvSpPr>
              <a:spLocks noChangeArrowheads="1"/>
            </p:cNvSpPr>
            <p:nvPr/>
          </p:nvSpPr>
          <p:spPr bwMode="auto">
            <a:xfrm>
              <a:off x="0" y="0"/>
              <a:ext cx="770" cy="4312"/>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grpSp>
          <p:nvGrpSpPr>
            <p:cNvPr id="1030" name="Group 6"/>
            <p:cNvGrpSpPr>
              <a:grpSpLocks/>
            </p:cNvGrpSpPr>
            <p:nvPr/>
          </p:nvGrpSpPr>
          <p:grpSpPr bwMode="auto">
            <a:xfrm>
              <a:off x="54" y="102"/>
              <a:ext cx="108" cy="4122"/>
              <a:chOff x="54" y="102"/>
              <a:chExt cx="108" cy="4122"/>
            </a:xfrm>
          </p:grpSpPr>
          <p:sp>
            <p:nvSpPr>
              <p:cNvPr id="1031" name="Rectangle 7"/>
              <p:cNvSpPr>
                <a:spLocks noChangeArrowheads="1"/>
              </p:cNvSpPr>
              <p:nvPr/>
            </p:nvSpPr>
            <p:spPr bwMode="auto">
              <a:xfrm>
                <a:off x="54" y="1104"/>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32" name="Rectangle 8"/>
              <p:cNvSpPr>
                <a:spLocks noChangeArrowheads="1"/>
              </p:cNvSpPr>
              <p:nvPr/>
            </p:nvSpPr>
            <p:spPr bwMode="auto">
              <a:xfrm>
                <a:off x="54" y="1248"/>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33" name="Rectangle 9"/>
              <p:cNvSpPr>
                <a:spLocks noChangeArrowheads="1"/>
              </p:cNvSpPr>
              <p:nvPr/>
            </p:nvSpPr>
            <p:spPr bwMode="auto">
              <a:xfrm>
                <a:off x="54" y="1392"/>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34" name="Rectangle 10"/>
              <p:cNvSpPr>
                <a:spLocks noChangeArrowheads="1"/>
              </p:cNvSpPr>
              <p:nvPr/>
            </p:nvSpPr>
            <p:spPr bwMode="auto">
              <a:xfrm>
                <a:off x="54" y="1536"/>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35" name="Rectangle 11"/>
              <p:cNvSpPr>
                <a:spLocks noChangeArrowheads="1"/>
              </p:cNvSpPr>
              <p:nvPr/>
            </p:nvSpPr>
            <p:spPr bwMode="auto">
              <a:xfrm>
                <a:off x="54" y="1680"/>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36" name="Rectangle 12"/>
              <p:cNvSpPr>
                <a:spLocks noChangeArrowheads="1"/>
              </p:cNvSpPr>
              <p:nvPr/>
            </p:nvSpPr>
            <p:spPr bwMode="auto">
              <a:xfrm>
                <a:off x="54" y="1824"/>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37" name="Rectangle 13"/>
              <p:cNvSpPr>
                <a:spLocks noChangeArrowheads="1"/>
              </p:cNvSpPr>
              <p:nvPr/>
            </p:nvSpPr>
            <p:spPr bwMode="auto">
              <a:xfrm>
                <a:off x="54" y="1968"/>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38" name="Rectangle 14"/>
              <p:cNvSpPr>
                <a:spLocks noChangeArrowheads="1"/>
              </p:cNvSpPr>
              <p:nvPr/>
            </p:nvSpPr>
            <p:spPr bwMode="auto">
              <a:xfrm>
                <a:off x="54" y="2112"/>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39" name="Rectangle 15"/>
              <p:cNvSpPr>
                <a:spLocks noChangeArrowheads="1"/>
              </p:cNvSpPr>
              <p:nvPr/>
            </p:nvSpPr>
            <p:spPr bwMode="auto">
              <a:xfrm>
                <a:off x="54" y="2256"/>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40" name="Rectangle 16"/>
              <p:cNvSpPr>
                <a:spLocks noChangeArrowheads="1"/>
              </p:cNvSpPr>
              <p:nvPr/>
            </p:nvSpPr>
            <p:spPr bwMode="auto">
              <a:xfrm>
                <a:off x="54" y="2400"/>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41" name="Rectangle 17"/>
              <p:cNvSpPr>
                <a:spLocks noChangeArrowheads="1"/>
              </p:cNvSpPr>
              <p:nvPr/>
            </p:nvSpPr>
            <p:spPr bwMode="auto">
              <a:xfrm>
                <a:off x="54" y="2544"/>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42" name="Rectangle 18"/>
              <p:cNvSpPr>
                <a:spLocks noChangeArrowheads="1"/>
              </p:cNvSpPr>
              <p:nvPr/>
            </p:nvSpPr>
            <p:spPr bwMode="auto">
              <a:xfrm>
                <a:off x="54" y="2688"/>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43" name="Rectangle 19"/>
              <p:cNvSpPr>
                <a:spLocks noChangeArrowheads="1"/>
              </p:cNvSpPr>
              <p:nvPr/>
            </p:nvSpPr>
            <p:spPr bwMode="auto">
              <a:xfrm>
                <a:off x="54" y="2832"/>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44" name="Rectangle 20"/>
              <p:cNvSpPr>
                <a:spLocks noChangeArrowheads="1"/>
              </p:cNvSpPr>
              <p:nvPr/>
            </p:nvSpPr>
            <p:spPr bwMode="auto">
              <a:xfrm>
                <a:off x="54" y="2976"/>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45" name="Rectangle 21"/>
              <p:cNvSpPr>
                <a:spLocks noChangeArrowheads="1"/>
              </p:cNvSpPr>
              <p:nvPr/>
            </p:nvSpPr>
            <p:spPr bwMode="auto">
              <a:xfrm>
                <a:off x="54" y="3120"/>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46" name="Rectangle 22"/>
              <p:cNvSpPr>
                <a:spLocks noChangeArrowheads="1"/>
              </p:cNvSpPr>
              <p:nvPr/>
            </p:nvSpPr>
            <p:spPr bwMode="auto">
              <a:xfrm>
                <a:off x="54" y="3264"/>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47" name="Rectangle 23"/>
              <p:cNvSpPr>
                <a:spLocks noChangeArrowheads="1"/>
              </p:cNvSpPr>
              <p:nvPr/>
            </p:nvSpPr>
            <p:spPr bwMode="auto">
              <a:xfrm>
                <a:off x="54" y="3408"/>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48" name="Rectangle 24"/>
              <p:cNvSpPr>
                <a:spLocks noChangeArrowheads="1"/>
              </p:cNvSpPr>
              <p:nvPr/>
            </p:nvSpPr>
            <p:spPr bwMode="auto">
              <a:xfrm>
                <a:off x="54" y="3552"/>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49" name="Rectangle 25"/>
              <p:cNvSpPr>
                <a:spLocks noChangeArrowheads="1"/>
              </p:cNvSpPr>
              <p:nvPr/>
            </p:nvSpPr>
            <p:spPr bwMode="auto">
              <a:xfrm>
                <a:off x="54" y="3696"/>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50" name="Rectangle 26"/>
              <p:cNvSpPr>
                <a:spLocks noChangeArrowheads="1"/>
              </p:cNvSpPr>
              <p:nvPr/>
            </p:nvSpPr>
            <p:spPr bwMode="auto">
              <a:xfrm>
                <a:off x="54" y="3840"/>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51" name="Rectangle 27"/>
              <p:cNvSpPr>
                <a:spLocks noChangeArrowheads="1"/>
              </p:cNvSpPr>
              <p:nvPr/>
            </p:nvSpPr>
            <p:spPr bwMode="auto">
              <a:xfrm>
                <a:off x="54" y="3984"/>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52" name="Rectangle 28"/>
              <p:cNvSpPr>
                <a:spLocks noChangeArrowheads="1"/>
              </p:cNvSpPr>
              <p:nvPr/>
            </p:nvSpPr>
            <p:spPr bwMode="auto">
              <a:xfrm>
                <a:off x="54" y="4128"/>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53" name="Rectangle 29"/>
              <p:cNvSpPr>
                <a:spLocks noChangeArrowheads="1"/>
              </p:cNvSpPr>
              <p:nvPr/>
            </p:nvSpPr>
            <p:spPr bwMode="auto">
              <a:xfrm>
                <a:off x="54" y="102"/>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54" name="Rectangle 30"/>
              <p:cNvSpPr>
                <a:spLocks noChangeArrowheads="1"/>
              </p:cNvSpPr>
              <p:nvPr/>
            </p:nvSpPr>
            <p:spPr bwMode="auto">
              <a:xfrm>
                <a:off x="54" y="246"/>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55" name="Rectangle 31"/>
              <p:cNvSpPr>
                <a:spLocks noChangeArrowheads="1"/>
              </p:cNvSpPr>
              <p:nvPr/>
            </p:nvSpPr>
            <p:spPr bwMode="auto">
              <a:xfrm>
                <a:off x="54" y="390"/>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56" name="Rectangle 32"/>
              <p:cNvSpPr>
                <a:spLocks noChangeArrowheads="1"/>
              </p:cNvSpPr>
              <p:nvPr/>
            </p:nvSpPr>
            <p:spPr bwMode="auto">
              <a:xfrm>
                <a:off x="54" y="534"/>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57" name="Rectangle 33"/>
              <p:cNvSpPr>
                <a:spLocks noChangeArrowheads="1"/>
              </p:cNvSpPr>
              <p:nvPr/>
            </p:nvSpPr>
            <p:spPr bwMode="auto">
              <a:xfrm>
                <a:off x="54" y="678"/>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58" name="Rectangle 34"/>
              <p:cNvSpPr>
                <a:spLocks noChangeArrowheads="1"/>
              </p:cNvSpPr>
              <p:nvPr/>
            </p:nvSpPr>
            <p:spPr bwMode="auto">
              <a:xfrm>
                <a:off x="54" y="822"/>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sp>
            <p:nvSpPr>
              <p:cNvPr id="1059" name="Rectangle 35"/>
              <p:cNvSpPr>
                <a:spLocks noChangeArrowheads="1"/>
              </p:cNvSpPr>
              <p:nvPr/>
            </p:nvSpPr>
            <p:spPr bwMode="auto">
              <a:xfrm>
                <a:off x="54" y="966"/>
                <a:ext cx="108" cy="96"/>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defRPr/>
                </a:pPr>
                <a:endParaRPr lang="ja-JP" altLang="en-US" sz="2400" dirty="0">
                  <a:solidFill>
                    <a:srgbClr val="FFFFFF"/>
                  </a:solidFill>
                  <a:latin typeface="ＭＳ ゴシック"/>
                  <a:ea typeface="ＭＳ ゴシック"/>
                  <a:cs typeface="ＭＳ ゴシック"/>
                </a:endParaRPr>
              </a:p>
            </p:txBody>
          </p:sp>
        </p:grpSp>
      </p:grpSp>
    </p:spTree>
    <p:extLst>
      <p:ext uri="{BB962C8B-B14F-4D97-AF65-F5344CB8AC3E}">
        <p14:creationId xmlns:p14="http://schemas.microsoft.com/office/powerpoint/2010/main" val="2685125779"/>
      </p:ext>
    </p:extLst>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Osaka" charset="-128"/>
          <a:ea typeface="Osaka" charset="-128"/>
          <a:cs typeface="Osaka" charset="-128"/>
        </a:defRPr>
      </a:lvl2pPr>
      <a:lvl3pPr algn="l" rtl="0" eaLnBrk="0" fontAlgn="base" hangingPunct="0">
        <a:spcBef>
          <a:spcPct val="0"/>
        </a:spcBef>
        <a:spcAft>
          <a:spcPct val="0"/>
        </a:spcAft>
        <a:defRPr kumimoji="1" sz="4400">
          <a:solidFill>
            <a:schemeClr val="tx2"/>
          </a:solidFill>
          <a:latin typeface="Osaka" charset="-128"/>
          <a:ea typeface="Osaka" charset="-128"/>
          <a:cs typeface="Osaka" charset="-128"/>
        </a:defRPr>
      </a:lvl3pPr>
      <a:lvl4pPr algn="l" rtl="0" eaLnBrk="0" fontAlgn="base" hangingPunct="0">
        <a:spcBef>
          <a:spcPct val="0"/>
        </a:spcBef>
        <a:spcAft>
          <a:spcPct val="0"/>
        </a:spcAft>
        <a:defRPr kumimoji="1" sz="4400">
          <a:solidFill>
            <a:schemeClr val="tx2"/>
          </a:solidFill>
          <a:latin typeface="Osaka" charset="-128"/>
          <a:ea typeface="Osaka" charset="-128"/>
          <a:cs typeface="Osaka" charset="-128"/>
        </a:defRPr>
      </a:lvl4pPr>
      <a:lvl5pPr algn="l" rtl="0" eaLnBrk="0" fontAlgn="base" hangingPunct="0">
        <a:spcBef>
          <a:spcPct val="0"/>
        </a:spcBef>
        <a:spcAft>
          <a:spcPct val="0"/>
        </a:spcAft>
        <a:defRPr kumimoji="1" sz="4400">
          <a:solidFill>
            <a:schemeClr val="tx2"/>
          </a:solidFill>
          <a:latin typeface="Osaka" charset="-128"/>
          <a:ea typeface="Osaka" charset="-128"/>
          <a:cs typeface="Osaka" charset="-128"/>
        </a:defRPr>
      </a:lvl5pPr>
      <a:lvl6pPr marL="457200" algn="l" rtl="0" fontAlgn="base" hangingPunct="0">
        <a:spcBef>
          <a:spcPct val="0"/>
        </a:spcBef>
        <a:spcAft>
          <a:spcPct val="0"/>
        </a:spcAft>
        <a:defRPr kumimoji="1" sz="4400">
          <a:solidFill>
            <a:schemeClr val="tx2"/>
          </a:solidFill>
          <a:latin typeface="Osaka" charset="-128"/>
          <a:ea typeface="Osaka" charset="-128"/>
          <a:cs typeface="Osaka" charset="-128"/>
        </a:defRPr>
      </a:lvl6pPr>
      <a:lvl7pPr marL="914400" algn="l" rtl="0" fontAlgn="base" hangingPunct="0">
        <a:spcBef>
          <a:spcPct val="0"/>
        </a:spcBef>
        <a:spcAft>
          <a:spcPct val="0"/>
        </a:spcAft>
        <a:defRPr kumimoji="1" sz="4400">
          <a:solidFill>
            <a:schemeClr val="tx2"/>
          </a:solidFill>
          <a:latin typeface="Osaka" charset="-128"/>
          <a:ea typeface="Osaka" charset="-128"/>
          <a:cs typeface="Osaka" charset="-128"/>
        </a:defRPr>
      </a:lvl7pPr>
      <a:lvl8pPr marL="1371600" algn="l" rtl="0" fontAlgn="base" hangingPunct="0">
        <a:spcBef>
          <a:spcPct val="0"/>
        </a:spcBef>
        <a:spcAft>
          <a:spcPct val="0"/>
        </a:spcAft>
        <a:defRPr kumimoji="1" sz="4400">
          <a:solidFill>
            <a:schemeClr val="tx2"/>
          </a:solidFill>
          <a:latin typeface="Osaka" charset="-128"/>
          <a:ea typeface="Osaka" charset="-128"/>
          <a:cs typeface="Osaka" charset="-128"/>
        </a:defRPr>
      </a:lvl8pPr>
      <a:lvl9pPr marL="1828800" algn="l" rtl="0" fontAlgn="base" hangingPunct="0">
        <a:spcBef>
          <a:spcPct val="0"/>
        </a:spcBef>
        <a:spcAft>
          <a:spcPct val="0"/>
        </a:spcAft>
        <a:defRPr kumimoji="1" sz="4400">
          <a:solidFill>
            <a:schemeClr val="tx2"/>
          </a:solidFill>
          <a:latin typeface="Osaka" charset="-128"/>
          <a:ea typeface="Osaka" charset="-128"/>
          <a:cs typeface="Osaka" charset="-128"/>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5000"/>
        <a:buFont typeface="Monotype Sorts" charset="2"/>
        <a:buChar char=""/>
        <a:defRPr kumimoji="1"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Monotype Sorts" charset="2"/>
        <a:buChar char=""/>
        <a:defRPr kumimoji="1"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1312864" y="1981200"/>
            <a:ext cx="779145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7171" name="Rectangle 3"/>
          <p:cNvSpPr>
            <a:spLocks noGrp="1" noChangeArrowheads="1"/>
          </p:cNvSpPr>
          <p:nvPr>
            <p:ph type="title"/>
          </p:nvPr>
        </p:nvSpPr>
        <p:spPr bwMode="auto">
          <a:xfrm>
            <a:off x="1339850" y="609600"/>
            <a:ext cx="7715250" cy="1143000"/>
          </a:xfrm>
          <a:prstGeom prst="rect">
            <a:avLst/>
          </a:prstGeom>
          <a:noFill/>
          <a:ln w="12700">
            <a:noFill/>
            <a:miter lim="800000"/>
            <a:headEnd/>
            <a:tailEnd/>
          </a:ln>
          <a:effectLst>
            <a:outerShdw blurRad="63500" dist="38099" dir="2700000" algn="ctr" rotWithShape="0">
              <a:srgbClr val="000000">
                <a:alpha val="74998"/>
              </a:srgbClr>
            </a:outerShdw>
          </a:effectLst>
        </p:spPr>
        <p:txBody>
          <a:bodyPr vert="horz" wrap="square" lIns="90487" tIns="44450" rIns="90487" bIns="4445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grpSp>
        <p:nvGrpSpPr>
          <p:cNvPr id="1028" name="Group 4"/>
          <p:cNvGrpSpPr>
            <a:grpSpLocks/>
          </p:cNvGrpSpPr>
          <p:nvPr/>
        </p:nvGrpSpPr>
        <p:grpSpPr bwMode="auto">
          <a:xfrm>
            <a:off x="0" y="0"/>
            <a:ext cx="1222376" cy="6845300"/>
            <a:chOff x="0" y="0"/>
            <a:chExt cx="770" cy="4312"/>
          </a:xfrm>
        </p:grpSpPr>
        <p:sp>
          <p:nvSpPr>
            <p:cNvPr id="1029" name="Rectangle 5"/>
            <p:cNvSpPr>
              <a:spLocks noChangeArrowheads="1"/>
            </p:cNvSpPr>
            <p:nvPr/>
          </p:nvSpPr>
          <p:spPr bwMode="auto">
            <a:xfrm>
              <a:off x="0" y="0"/>
              <a:ext cx="770" cy="4312"/>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grpSp>
          <p:nvGrpSpPr>
            <p:cNvPr id="1030" name="Group 6"/>
            <p:cNvGrpSpPr>
              <a:grpSpLocks/>
            </p:cNvGrpSpPr>
            <p:nvPr/>
          </p:nvGrpSpPr>
          <p:grpSpPr bwMode="auto">
            <a:xfrm>
              <a:off x="54" y="102"/>
              <a:ext cx="108" cy="4122"/>
              <a:chOff x="54" y="102"/>
              <a:chExt cx="108" cy="4122"/>
            </a:xfrm>
          </p:grpSpPr>
          <p:sp>
            <p:nvSpPr>
              <p:cNvPr id="1031" name="Rectangle 7"/>
              <p:cNvSpPr>
                <a:spLocks noChangeArrowheads="1"/>
              </p:cNvSpPr>
              <p:nvPr/>
            </p:nvSpPr>
            <p:spPr bwMode="auto">
              <a:xfrm>
                <a:off x="54" y="1104"/>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32" name="Rectangle 8"/>
              <p:cNvSpPr>
                <a:spLocks noChangeArrowheads="1"/>
              </p:cNvSpPr>
              <p:nvPr/>
            </p:nvSpPr>
            <p:spPr bwMode="auto">
              <a:xfrm>
                <a:off x="54" y="1248"/>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33" name="Rectangle 9"/>
              <p:cNvSpPr>
                <a:spLocks noChangeArrowheads="1"/>
              </p:cNvSpPr>
              <p:nvPr/>
            </p:nvSpPr>
            <p:spPr bwMode="auto">
              <a:xfrm>
                <a:off x="54" y="1392"/>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34" name="Rectangle 10"/>
              <p:cNvSpPr>
                <a:spLocks noChangeArrowheads="1"/>
              </p:cNvSpPr>
              <p:nvPr/>
            </p:nvSpPr>
            <p:spPr bwMode="auto">
              <a:xfrm>
                <a:off x="54" y="1536"/>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35" name="Rectangle 11"/>
              <p:cNvSpPr>
                <a:spLocks noChangeArrowheads="1"/>
              </p:cNvSpPr>
              <p:nvPr/>
            </p:nvSpPr>
            <p:spPr bwMode="auto">
              <a:xfrm>
                <a:off x="54" y="1680"/>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36" name="Rectangle 12"/>
              <p:cNvSpPr>
                <a:spLocks noChangeArrowheads="1"/>
              </p:cNvSpPr>
              <p:nvPr/>
            </p:nvSpPr>
            <p:spPr bwMode="auto">
              <a:xfrm>
                <a:off x="54" y="1824"/>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37" name="Rectangle 13"/>
              <p:cNvSpPr>
                <a:spLocks noChangeArrowheads="1"/>
              </p:cNvSpPr>
              <p:nvPr/>
            </p:nvSpPr>
            <p:spPr bwMode="auto">
              <a:xfrm>
                <a:off x="54" y="1968"/>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38" name="Rectangle 14"/>
              <p:cNvSpPr>
                <a:spLocks noChangeArrowheads="1"/>
              </p:cNvSpPr>
              <p:nvPr/>
            </p:nvSpPr>
            <p:spPr bwMode="auto">
              <a:xfrm>
                <a:off x="54" y="2112"/>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39" name="Rectangle 15"/>
              <p:cNvSpPr>
                <a:spLocks noChangeArrowheads="1"/>
              </p:cNvSpPr>
              <p:nvPr/>
            </p:nvSpPr>
            <p:spPr bwMode="auto">
              <a:xfrm>
                <a:off x="54" y="2256"/>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40" name="Rectangle 16"/>
              <p:cNvSpPr>
                <a:spLocks noChangeArrowheads="1"/>
              </p:cNvSpPr>
              <p:nvPr/>
            </p:nvSpPr>
            <p:spPr bwMode="auto">
              <a:xfrm>
                <a:off x="54" y="2400"/>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41" name="Rectangle 17"/>
              <p:cNvSpPr>
                <a:spLocks noChangeArrowheads="1"/>
              </p:cNvSpPr>
              <p:nvPr/>
            </p:nvSpPr>
            <p:spPr bwMode="auto">
              <a:xfrm>
                <a:off x="54" y="2544"/>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42" name="Rectangle 18"/>
              <p:cNvSpPr>
                <a:spLocks noChangeArrowheads="1"/>
              </p:cNvSpPr>
              <p:nvPr/>
            </p:nvSpPr>
            <p:spPr bwMode="auto">
              <a:xfrm>
                <a:off x="54" y="2688"/>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43" name="Rectangle 19"/>
              <p:cNvSpPr>
                <a:spLocks noChangeArrowheads="1"/>
              </p:cNvSpPr>
              <p:nvPr/>
            </p:nvSpPr>
            <p:spPr bwMode="auto">
              <a:xfrm>
                <a:off x="54" y="2832"/>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44" name="Rectangle 20"/>
              <p:cNvSpPr>
                <a:spLocks noChangeArrowheads="1"/>
              </p:cNvSpPr>
              <p:nvPr/>
            </p:nvSpPr>
            <p:spPr bwMode="auto">
              <a:xfrm>
                <a:off x="54" y="2976"/>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45" name="Rectangle 21"/>
              <p:cNvSpPr>
                <a:spLocks noChangeArrowheads="1"/>
              </p:cNvSpPr>
              <p:nvPr/>
            </p:nvSpPr>
            <p:spPr bwMode="auto">
              <a:xfrm>
                <a:off x="54" y="3120"/>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46" name="Rectangle 22"/>
              <p:cNvSpPr>
                <a:spLocks noChangeArrowheads="1"/>
              </p:cNvSpPr>
              <p:nvPr/>
            </p:nvSpPr>
            <p:spPr bwMode="auto">
              <a:xfrm>
                <a:off x="54" y="3264"/>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47" name="Rectangle 23"/>
              <p:cNvSpPr>
                <a:spLocks noChangeArrowheads="1"/>
              </p:cNvSpPr>
              <p:nvPr/>
            </p:nvSpPr>
            <p:spPr bwMode="auto">
              <a:xfrm>
                <a:off x="54" y="3408"/>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48" name="Rectangle 24"/>
              <p:cNvSpPr>
                <a:spLocks noChangeArrowheads="1"/>
              </p:cNvSpPr>
              <p:nvPr/>
            </p:nvSpPr>
            <p:spPr bwMode="auto">
              <a:xfrm>
                <a:off x="54" y="3552"/>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49" name="Rectangle 25"/>
              <p:cNvSpPr>
                <a:spLocks noChangeArrowheads="1"/>
              </p:cNvSpPr>
              <p:nvPr/>
            </p:nvSpPr>
            <p:spPr bwMode="auto">
              <a:xfrm>
                <a:off x="54" y="3696"/>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50" name="Rectangle 26"/>
              <p:cNvSpPr>
                <a:spLocks noChangeArrowheads="1"/>
              </p:cNvSpPr>
              <p:nvPr/>
            </p:nvSpPr>
            <p:spPr bwMode="auto">
              <a:xfrm>
                <a:off x="54" y="3840"/>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51" name="Rectangle 27"/>
              <p:cNvSpPr>
                <a:spLocks noChangeArrowheads="1"/>
              </p:cNvSpPr>
              <p:nvPr/>
            </p:nvSpPr>
            <p:spPr bwMode="auto">
              <a:xfrm>
                <a:off x="54" y="3984"/>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52" name="Rectangle 28"/>
              <p:cNvSpPr>
                <a:spLocks noChangeArrowheads="1"/>
              </p:cNvSpPr>
              <p:nvPr/>
            </p:nvSpPr>
            <p:spPr bwMode="auto">
              <a:xfrm>
                <a:off x="54" y="4128"/>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53" name="Rectangle 29"/>
              <p:cNvSpPr>
                <a:spLocks noChangeArrowheads="1"/>
              </p:cNvSpPr>
              <p:nvPr/>
            </p:nvSpPr>
            <p:spPr bwMode="auto">
              <a:xfrm>
                <a:off x="54" y="102"/>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54" name="Rectangle 30"/>
              <p:cNvSpPr>
                <a:spLocks noChangeArrowheads="1"/>
              </p:cNvSpPr>
              <p:nvPr/>
            </p:nvSpPr>
            <p:spPr bwMode="auto">
              <a:xfrm>
                <a:off x="54" y="246"/>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55" name="Rectangle 31"/>
              <p:cNvSpPr>
                <a:spLocks noChangeArrowheads="1"/>
              </p:cNvSpPr>
              <p:nvPr/>
            </p:nvSpPr>
            <p:spPr bwMode="auto">
              <a:xfrm>
                <a:off x="54" y="390"/>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56" name="Rectangle 32"/>
              <p:cNvSpPr>
                <a:spLocks noChangeArrowheads="1"/>
              </p:cNvSpPr>
              <p:nvPr/>
            </p:nvSpPr>
            <p:spPr bwMode="auto">
              <a:xfrm>
                <a:off x="54" y="534"/>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57" name="Rectangle 33"/>
              <p:cNvSpPr>
                <a:spLocks noChangeArrowheads="1"/>
              </p:cNvSpPr>
              <p:nvPr/>
            </p:nvSpPr>
            <p:spPr bwMode="auto">
              <a:xfrm>
                <a:off x="54" y="678"/>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58" name="Rectangle 34"/>
              <p:cNvSpPr>
                <a:spLocks noChangeArrowheads="1"/>
              </p:cNvSpPr>
              <p:nvPr/>
            </p:nvSpPr>
            <p:spPr bwMode="auto">
              <a:xfrm>
                <a:off x="54" y="822"/>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059" name="Rectangle 35"/>
              <p:cNvSpPr>
                <a:spLocks noChangeArrowheads="1"/>
              </p:cNvSpPr>
              <p:nvPr/>
            </p:nvSpPr>
            <p:spPr bwMode="auto">
              <a:xfrm>
                <a:off x="54" y="966"/>
                <a:ext cx="10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grpSp>
      </p:grpSp>
    </p:spTree>
    <p:extLst>
      <p:ext uri="{BB962C8B-B14F-4D97-AF65-F5344CB8AC3E}">
        <p14:creationId xmlns:p14="http://schemas.microsoft.com/office/powerpoint/2010/main" val="4093711426"/>
      </p:ext>
    </p:extLst>
  </p:cSld>
  <p:clrMap bg1="dk2" tx1="lt1" bg2="dk1" tx2="lt2" accent1="accent1" accent2="accent2" accent3="accent3" accent4="accent4" accent5="accent5" accent6="accent6" hlink="hlink" folHlink="folHlink"/>
  <p:sldLayoutIdLst>
    <p:sldLayoutId id="2147483704" r:id="rId1"/>
  </p:sldLayoutIdLst>
  <p:hf hdr="0" ftr="0" dt="0"/>
  <p:txStyles>
    <p:titleStyle>
      <a:lvl1pPr algn="l" rtl="0" fontAlgn="base" hangingPunct="0">
        <a:spcBef>
          <a:spcPct val="0"/>
        </a:spcBef>
        <a:spcAft>
          <a:spcPct val="0"/>
        </a:spcAft>
        <a:defRPr kumimoji="1" sz="4400">
          <a:solidFill>
            <a:schemeClr val="tx2"/>
          </a:solidFill>
          <a:latin typeface="+mj-lt"/>
          <a:ea typeface="+mj-ea"/>
          <a:cs typeface="+mj-cs"/>
        </a:defRPr>
      </a:lvl1pPr>
      <a:lvl2pPr algn="l" rtl="0" fontAlgn="base" hangingPunct="0">
        <a:spcBef>
          <a:spcPct val="0"/>
        </a:spcBef>
        <a:spcAft>
          <a:spcPct val="0"/>
        </a:spcAft>
        <a:defRPr kumimoji="1" sz="4400">
          <a:solidFill>
            <a:schemeClr val="tx2"/>
          </a:solidFill>
          <a:latin typeface="Osaka" charset="-128"/>
          <a:ea typeface="Osaka" charset="-128"/>
          <a:cs typeface="Osaka" charset="-128"/>
        </a:defRPr>
      </a:lvl2pPr>
      <a:lvl3pPr algn="l" rtl="0" fontAlgn="base" hangingPunct="0">
        <a:spcBef>
          <a:spcPct val="0"/>
        </a:spcBef>
        <a:spcAft>
          <a:spcPct val="0"/>
        </a:spcAft>
        <a:defRPr kumimoji="1" sz="4400">
          <a:solidFill>
            <a:schemeClr val="tx2"/>
          </a:solidFill>
          <a:latin typeface="Osaka" charset="-128"/>
          <a:ea typeface="Osaka" charset="-128"/>
          <a:cs typeface="Osaka" charset="-128"/>
        </a:defRPr>
      </a:lvl3pPr>
      <a:lvl4pPr algn="l" rtl="0" fontAlgn="base" hangingPunct="0">
        <a:spcBef>
          <a:spcPct val="0"/>
        </a:spcBef>
        <a:spcAft>
          <a:spcPct val="0"/>
        </a:spcAft>
        <a:defRPr kumimoji="1" sz="4400">
          <a:solidFill>
            <a:schemeClr val="tx2"/>
          </a:solidFill>
          <a:latin typeface="Osaka" charset="-128"/>
          <a:ea typeface="Osaka" charset="-128"/>
          <a:cs typeface="Osaka" charset="-128"/>
        </a:defRPr>
      </a:lvl4pPr>
      <a:lvl5pPr algn="l" rtl="0" fontAlgn="base" hangingPunct="0">
        <a:spcBef>
          <a:spcPct val="0"/>
        </a:spcBef>
        <a:spcAft>
          <a:spcPct val="0"/>
        </a:spcAft>
        <a:defRPr kumimoji="1" sz="4400">
          <a:solidFill>
            <a:schemeClr val="tx2"/>
          </a:solidFill>
          <a:latin typeface="Osaka" charset="-128"/>
          <a:ea typeface="Osaka" charset="-128"/>
          <a:cs typeface="Osaka" charset="-128"/>
        </a:defRPr>
      </a:lvl5pPr>
      <a:lvl6pPr marL="457200" algn="l" rtl="0" fontAlgn="base" hangingPunct="0">
        <a:spcBef>
          <a:spcPct val="0"/>
        </a:spcBef>
        <a:spcAft>
          <a:spcPct val="0"/>
        </a:spcAft>
        <a:defRPr kumimoji="1" sz="4400">
          <a:solidFill>
            <a:schemeClr val="tx2"/>
          </a:solidFill>
          <a:latin typeface="Osaka" charset="-128"/>
          <a:ea typeface="Osaka" charset="-128"/>
          <a:cs typeface="Osaka" charset="-128"/>
        </a:defRPr>
      </a:lvl6pPr>
      <a:lvl7pPr marL="914400" algn="l" rtl="0" fontAlgn="base" hangingPunct="0">
        <a:spcBef>
          <a:spcPct val="0"/>
        </a:spcBef>
        <a:spcAft>
          <a:spcPct val="0"/>
        </a:spcAft>
        <a:defRPr kumimoji="1" sz="4400">
          <a:solidFill>
            <a:schemeClr val="tx2"/>
          </a:solidFill>
          <a:latin typeface="Osaka" charset="-128"/>
          <a:ea typeface="Osaka" charset="-128"/>
          <a:cs typeface="Osaka" charset="-128"/>
        </a:defRPr>
      </a:lvl7pPr>
      <a:lvl8pPr marL="1371600" algn="l" rtl="0" fontAlgn="base" hangingPunct="0">
        <a:spcBef>
          <a:spcPct val="0"/>
        </a:spcBef>
        <a:spcAft>
          <a:spcPct val="0"/>
        </a:spcAft>
        <a:defRPr kumimoji="1" sz="4400">
          <a:solidFill>
            <a:schemeClr val="tx2"/>
          </a:solidFill>
          <a:latin typeface="Osaka" charset="-128"/>
          <a:ea typeface="Osaka" charset="-128"/>
          <a:cs typeface="Osaka" charset="-128"/>
        </a:defRPr>
      </a:lvl8pPr>
      <a:lvl9pPr marL="1828800" algn="l" rtl="0" fontAlgn="base" hangingPunct="0">
        <a:spcBef>
          <a:spcPct val="0"/>
        </a:spcBef>
        <a:spcAft>
          <a:spcPct val="0"/>
        </a:spcAft>
        <a:defRPr kumimoji="1" sz="4400">
          <a:solidFill>
            <a:schemeClr val="tx2"/>
          </a:solidFill>
          <a:latin typeface="Osaka" charset="-128"/>
          <a:ea typeface="Osaka" charset="-128"/>
          <a:cs typeface="Osaka" charset="-128"/>
        </a:defRPr>
      </a:lvl9pPr>
    </p:titleStyle>
    <p:bodyStyle>
      <a:lvl1pPr marL="342900" indent="-342900" algn="l" rtl="0" fontAlgn="base" hangingPunct="0">
        <a:spcBef>
          <a:spcPct val="20000"/>
        </a:spcBef>
        <a:spcAft>
          <a:spcPct val="0"/>
        </a:spcAft>
        <a:buClr>
          <a:schemeClr val="tx2"/>
        </a:buClr>
        <a:buSzPct val="75000"/>
        <a:buFont typeface="Monotype Sorts" charset="0"/>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hangingPunct="0">
        <a:spcBef>
          <a:spcPct val="20000"/>
        </a:spcBef>
        <a:spcAft>
          <a:spcPct val="0"/>
        </a:spcAft>
        <a:buClr>
          <a:schemeClr val="folHlink"/>
        </a:buClr>
        <a:buSzPct val="75000"/>
        <a:buFont typeface="Monotype Sorts" charset="0"/>
        <a:buChar char=""/>
        <a:defRPr kumimoji="1" sz="2800">
          <a:solidFill>
            <a:schemeClr val="tx1"/>
          </a:solidFill>
          <a:effectLst>
            <a:outerShdw blurRad="38100" dist="38100" dir="2700000" algn="tl">
              <a:srgbClr val="000000"/>
            </a:outerShdw>
          </a:effectLst>
          <a:latin typeface="+mn-lt"/>
          <a:ea typeface="+mn-ea"/>
          <a:cs typeface="+mn-cs"/>
        </a:defRPr>
      </a:lvl2pPr>
      <a:lvl3pPr marL="1143000" indent="-228600" algn="l" rtl="0" fontAlgn="base" hangingPunct="0">
        <a:spcBef>
          <a:spcPct val="20000"/>
        </a:spcBef>
        <a:spcAft>
          <a:spcPct val="0"/>
        </a:spcAft>
        <a:buClr>
          <a:schemeClr val="tx2"/>
        </a:buClr>
        <a:buSzPct val="65000"/>
        <a:buFont typeface="Monotype Sorts" charset="0"/>
        <a:buChar char=""/>
        <a:defRPr kumimoji="1" sz="2400">
          <a:solidFill>
            <a:schemeClr val="tx1"/>
          </a:solidFill>
          <a:effectLst>
            <a:outerShdw blurRad="38100" dist="38100" dir="2700000" algn="tl">
              <a:srgbClr val="000000"/>
            </a:outerShdw>
          </a:effectLst>
          <a:latin typeface="+mn-lt"/>
          <a:ea typeface="+mn-ea"/>
          <a:cs typeface="+mn-cs"/>
        </a:defRPr>
      </a:lvl3pPr>
      <a:lvl4pPr marL="1600200" indent="-228600" algn="l" rtl="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mn-lt"/>
          <a:ea typeface="+mn-ea"/>
          <a:cs typeface="+mn-cs"/>
        </a:defRPr>
      </a:lvl4pPr>
      <a:lvl5pPr marL="2057400" indent="-228600" algn="l" rtl="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hangingPunct="0">
        <a:spcBef>
          <a:spcPct val="20000"/>
        </a:spcBef>
        <a:spcAft>
          <a:spcPct val="0"/>
        </a:spcAft>
        <a:buClr>
          <a:schemeClr val="tx1"/>
        </a:buClr>
        <a:buSzPct val="100000"/>
        <a:buFont typeface="Times New Roman" charset="0"/>
        <a:buChar char="–"/>
        <a:defRPr kumimoji="1" sz="2000">
          <a:solidFill>
            <a:schemeClr val="tx1"/>
          </a:solidFill>
          <a:effectLst>
            <a:outerShdw blurRad="38100" dist="38100" dir="2700000" algn="tl">
              <a:srgbClr val="000000"/>
            </a:outerShdw>
          </a:effectLst>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9219" name="Rectangle 3"/>
          <p:cNvSpPr>
            <a:spLocks noGrp="1" noChangeArrowheads="1"/>
          </p:cNvSpPr>
          <p:nvPr>
            <p:ph type="body" idx="1"/>
          </p:nvPr>
        </p:nvSpPr>
        <p:spPr bwMode="auto">
          <a:xfrm>
            <a:off x="514350" y="1600206"/>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ea typeface="ＭＳ Ｐゴシック" charset="0"/>
                <a:cs typeface="ＭＳ Ｐゴシック" charset="0"/>
              </a:defRPr>
            </a:lvl1pPr>
          </a:lstStyle>
          <a:p>
            <a:pPr defTabSz="914400"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0"/>
                <a:cs typeface="ＭＳ Ｐゴシック" charset="0"/>
              </a:defRPr>
            </a:lvl1pPr>
          </a:lstStyle>
          <a:p>
            <a:pPr defTabSz="914400" fontAlgn="base">
              <a:spcBef>
                <a:spcPct val="0"/>
              </a:spcBef>
              <a:spcAft>
                <a:spcPct val="0"/>
              </a:spcAft>
              <a:defRPr/>
            </a:pPr>
            <a:endParaRPr lang="en-US" altLang="ja-JP"/>
          </a:p>
        </p:txBody>
      </p:sp>
      <p:sp>
        <p:nvSpPr>
          <p:cNvPr id="9222" name="Rectangle 7"/>
          <p:cNvSpPr>
            <a:spLocks noChangeArrowheads="1"/>
          </p:cNvSpPr>
          <p:nvPr/>
        </p:nvSpPr>
        <p:spPr bwMode="auto">
          <a:xfrm>
            <a:off x="0" y="30"/>
            <a:ext cx="10287000" cy="620713"/>
          </a:xfrm>
          <a:prstGeom prst="rect">
            <a:avLst/>
          </a:prstGeom>
          <a:solidFill>
            <a:srgbClr val="0F96B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ja-JP" altLang="en-US" b="1">
              <a:solidFill>
                <a:srgbClr val="000000"/>
              </a:solidFill>
              <a:latin typeface="Arial" charset="0"/>
              <a:ea typeface="ＭＳ Ｐゴシック" charset="0"/>
              <a:cs typeface="ＭＳ Ｐゴシック" charset="0"/>
            </a:endParaRPr>
          </a:p>
        </p:txBody>
      </p:sp>
      <p:sp>
        <p:nvSpPr>
          <p:cNvPr id="9223" name="Rectangle 8"/>
          <p:cNvSpPr>
            <a:spLocks noChangeArrowheads="1"/>
          </p:cNvSpPr>
          <p:nvPr/>
        </p:nvSpPr>
        <p:spPr bwMode="auto">
          <a:xfrm>
            <a:off x="0" y="6597650"/>
            <a:ext cx="10287000" cy="260350"/>
          </a:xfrm>
          <a:prstGeom prst="rect">
            <a:avLst/>
          </a:prstGeom>
          <a:solidFill>
            <a:srgbClr val="0F96B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ja-JP" altLang="en-US" b="1">
              <a:solidFill>
                <a:srgbClr val="000000"/>
              </a:solidFill>
              <a:latin typeface="Arial" charset="0"/>
              <a:ea typeface="ＭＳ Ｐゴシック" charset="0"/>
              <a:cs typeface="ＭＳ Ｐゴシック" charset="0"/>
            </a:endParaRPr>
          </a:p>
        </p:txBody>
      </p:sp>
      <p:sp>
        <p:nvSpPr>
          <p:cNvPr id="1033" name="Rectangle 9"/>
          <p:cNvSpPr>
            <a:spLocks noGrp="1" noChangeArrowheads="1"/>
          </p:cNvSpPr>
          <p:nvPr>
            <p:ph type="sldNum" sz="quarter" idx="4"/>
          </p:nvPr>
        </p:nvSpPr>
        <p:spPr bwMode="auto">
          <a:xfrm>
            <a:off x="9678993" y="6632605"/>
            <a:ext cx="608012" cy="207963"/>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bodyPr>
          <a:lstStyle>
            <a:lvl1pPr algn="ctr" eaLnBrk="1" hangingPunct="1">
              <a:defRPr sz="1200" b="0">
                <a:solidFill>
                  <a:srgbClr val="FFFFFF"/>
                </a:solidFill>
                <a:latin typeface="HGP創英角ｺﾞｼｯｸUB" charset="0"/>
                <a:ea typeface="HGP創英角ｺﾞｼｯｸUB" charset="0"/>
                <a:cs typeface="HGP創英角ｺﾞｼｯｸUB" charset="0"/>
              </a:defRPr>
            </a:lvl1pPr>
          </a:lstStyle>
          <a:p>
            <a:pPr defTabSz="914400" fontAlgn="base">
              <a:spcBef>
                <a:spcPct val="0"/>
              </a:spcBef>
              <a:spcAft>
                <a:spcPct val="0"/>
              </a:spcAft>
              <a:defRPr/>
            </a:pPr>
            <a:fld id="{6155C15D-DA8A-A845-BF3E-19D7B37E4A61}" type="slidenum">
              <a:rPr lang="en-US" altLang="ja-JP"/>
              <a:pPr defTabSz="914400" fontAlgn="base">
                <a:spcBef>
                  <a:spcPct val="0"/>
                </a:spcBef>
                <a:spcAft>
                  <a:spcPct val="0"/>
                </a:spcAft>
                <a:defRPr/>
              </a:pPr>
              <a:t>‹#›</a:t>
            </a:fld>
            <a:endParaRPr lang="en-US" altLang="ja-JP"/>
          </a:p>
        </p:txBody>
      </p:sp>
      <p:sp>
        <p:nvSpPr>
          <p:cNvPr id="9225" name="Line 10"/>
          <p:cNvSpPr>
            <a:spLocks noChangeShapeType="1"/>
          </p:cNvSpPr>
          <p:nvPr/>
        </p:nvSpPr>
        <p:spPr bwMode="auto">
          <a:xfrm>
            <a:off x="15" y="476250"/>
            <a:ext cx="10164763"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ja-JP" altLang="en-US" sz="2400" dirty="0">
              <a:solidFill>
                <a:srgbClr val="000000"/>
              </a:solidFill>
              <a:latin typeface="ＭＳ ゴシック"/>
              <a:ea typeface="ＭＳ ゴシック"/>
              <a:cs typeface="ＭＳ ゴシック"/>
            </a:endParaRPr>
          </a:p>
        </p:txBody>
      </p:sp>
      <p:sp>
        <p:nvSpPr>
          <p:cNvPr id="9226" name="Line 11"/>
          <p:cNvSpPr>
            <a:spLocks noChangeShapeType="1"/>
          </p:cNvSpPr>
          <p:nvPr/>
        </p:nvSpPr>
        <p:spPr bwMode="auto">
          <a:xfrm>
            <a:off x="122243" y="547688"/>
            <a:ext cx="10164762"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ja-JP" altLang="en-US" sz="2400" dirty="0">
              <a:solidFill>
                <a:srgbClr val="000000"/>
              </a:solidFill>
              <a:latin typeface="ＭＳ ゴシック"/>
              <a:ea typeface="ＭＳ ゴシック"/>
              <a:cs typeface="ＭＳ ゴシック"/>
            </a:endParaRPr>
          </a:p>
        </p:txBody>
      </p:sp>
      <p:sp>
        <p:nvSpPr>
          <p:cNvPr id="9227" name="Line 12"/>
          <p:cNvSpPr>
            <a:spLocks noChangeShapeType="1"/>
          </p:cNvSpPr>
          <p:nvPr/>
        </p:nvSpPr>
        <p:spPr bwMode="auto">
          <a:xfrm>
            <a:off x="9517064" y="30"/>
            <a:ext cx="0" cy="765175"/>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ja-JP" altLang="en-US" sz="2400" dirty="0">
              <a:solidFill>
                <a:srgbClr val="000000"/>
              </a:solidFill>
              <a:latin typeface="ＭＳ ゴシック"/>
              <a:ea typeface="ＭＳ ゴシック"/>
              <a:cs typeface="ＭＳ ゴシック"/>
            </a:endParaRPr>
          </a:p>
        </p:txBody>
      </p:sp>
      <p:sp>
        <p:nvSpPr>
          <p:cNvPr id="1037" name="Text Box 13"/>
          <p:cNvSpPr txBox="1">
            <a:spLocks noChangeArrowheads="1"/>
          </p:cNvSpPr>
          <p:nvPr/>
        </p:nvSpPr>
        <p:spPr bwMode="auto">
          <a:xfrm>
            <a:off x="122255" y="69850"/>
            <a:ext cx="8000507" cy="369332"/>
          </a:xfrm>
          <a:prstGeom prst="rect">
            <a:avLst/>
          </a:prstGeom>
          <a:noFill/>
          <a:ln w="9525">
            <a:noFill/>
            <a:miter lim="800000"/>
            <a:headEnd/>
            <a:tailEnd/>
          </a:ln>
          <a:effectLst/>
        </p:spPr>
        <p:txBody>
          <a:bodyPr wrap="none">
            <a:spAutoFit/>
          </a:bodyPr>
          <a:lstStyle>
            <a:lvl1pPr>
              <a:defRPr kumimoji="1" sz="2400" b="1">
                <a:solidFill>
                  <a:schemeClr val="tx1"/>
                </a:solidFill>
                <a:latin typeface="Arial" charset="0"/>
                <a:ea typeface="ＭＳ Ｐゴシック" charset="0"/>
                <a:cs typeface="ＭＳ Ｐゴシック" charset="0"/>
              </a:defRPr>
            </a:lvl1pPr>
            <a:lvl2pPr marL="37931725" indent="-37474525">
              <a:defRPr kumimoji="1" sz="2400" b="1">
                <a:solidFill>
                  <a:schemeClr val="tx1"/>
                </a:solidFill>
                <a:latin typeface="Arial" charset="0"/>
                <a:ea typeface="ＭＳ Ｐゴシック" charset="0"/>
              </a:defRPr>
            </a:lvl2pPr>
            <a:lvl3pPr>
              <a:defRPr kumimoji="1" sz="2400" b="1">
                <a:solidFill>
                  <a:schemeClr val="tx1"/>
                </a:solidFill>
                <a:latin typeface="Arial" charset="0"/>
                <a:ea typeface="ＭＳ Ｐゴシック" charset="0"/>
              </a:defRPr>
            </a:lvl3pPr>
            <a:lvl4pPr>
              <a:defRPr kumimoji="1" sz="2400" b="1">
                <a:solidFill>
                  <a:schemeClr val="tx1"/>
                </a:solidFill>
                <a:latin typeface="Arial" charset="0"/>
                <a:ea typeface="ＭＳ Ｐゴシック" charset="0"/>
              </a:defRPr>
            </a:lvl4pPr>
            <a:lvl5pPr>
              <a:defRPr kumimoji="1" sz="2400" b="1">
                <a:solidFill>
                  <a:schemeClr val="tx1"/>
                </a:solidFill>
                <a:latin typeface="Arial" charset="0"/>
                <a:ea typeface="ＭＳ Ｐゴシック" charset="0"/>
              </a:defRPr>
            </a:lvl5pPr>
            <a:lvl6pPr marL="457200" fontAlgn="base">
              <a:spcBef>
                <a:spcPct val="0"/>
              </a:spcBef>
              <a:spcAft>
                <a:spcPct val="0"/>
              </a:spcAft>
              <a:defRPr kumimoji="1" sz="2400" b="1">
                <a:solidFill>
                  <a:schemeClr val="tx1"/>
                </a:solidFill>
                <a:latin typeface="Arial" charset="0"/>
                <a:ea typeface="ＭＳ Ｐゴシック" charset="0"/>
              </a:defRPr>
            </a:lvl6pPr>
            <a:lvl7pPr marL="914400" fontAlgn="base">
              <a:spcBef>
                <a:spcPct val="0"/>
              </a:spcBef>
              <a:spcAft>
                <a:spcPct val="0"/>
              </a:spcAft>
              <a:defRPr kumimoji="1" sz="2400" b="1">
                <a:solidFill>
                  <a:schemeClr val="tx1"/>
                </a:solidFill>
                <a:latin typeface="Arial" charset="0"/>
                <a:ea typeface="ＭＳ Ｐゴシック" charset="0"/>
              </a:defRPr>
            </a:lvl7pPr>
            <a:lvl8pPr marL="1371600" fontAlgn="base">
              <a:spcBef>
                <a:spcPct val="0"/>
              </a:spcBef>
              <a:spcAft>
                <a:spcPct val="0"/>
              </a:spcAft>
              <a:defRPr kumimoji="1" sz="2400" b="1">
                <a:solidFill>
                  <a:schemeClr val="tx1"/>
                </a:solidFill>
                <a:latin typeface="Arial" charset="0"/>
                <a:ea typeface="ＭＳ Ｐゴシック" charset="0"/>
              </a:defRPr>
            </a:lvl8pPr>
            <a:lvl9pPr marL="1828800" fontAlgn="base">
              <a:spcBef>
                <a:spcPct val="0"/>
              </a:spcBef>
              <a:spcAft>
                <a:spcPct val="0"/>
              </a:spcAft>
              <a:defRPr kumimoji="1" sz="2400" b="1">
                <a:solidFill>
                  <a:schemeClr val="tx1"/>
                </a:solidFill>
                <a:latin typeface="Arial" charset="0"/>
                <a:ea typeface="ＭＳ Ｐゴシック" charset="0"/>
              </a:defRPr>
            </a:lvl9pPr>
          </a:lstStyle>
          <a:p>
            <a:pPr defTabSz="914400" fontAlgn="base">
              <a:spcBef>
                <a:spcPct val="0"/>
              </a:spcBef>
              <a:spcAft>
                <a:spcPct val="0"/>
              </a:spcAft>
              <a:defRPr/>
            </a:pPr>
            <a:r>
              <a:rPr lang="ja-JP" altLang="en-US" sz="1800" b="0" dirty="0" smtClean="0">
                <a:solidFill>
                  <a:srgbClr val="FFFFFF"/>
                </a:solidFill>
                <a:ea typeface="HGP創英角ｺﾞｼｯｸUB" charset="0"/>
                <a:cs typeface="HGP創英角ｺﾞｼｯｸUB" charset="0"/>
              </a:rPr>
              <a:t>「神奈川県公共的施設における受動喫煙防止条例」に対する意識調査　調査結果</a:t>
            </a:r>
          </a:p>
        </p:txBody>
      </p:sp>
      <p:sp>
        <p:nvSpPr>
          <p:cNvPr id="1039" name="Text Box 15"/>
          <p:cNvSpPr txBox="1">
            <a:spLocks noChangeArrowheads="1"/>
          </p:cNvSpPr>
          <p:nvPr/>
        </p:nvSpPr>
        <p:spPr bwMode="auto">
          <a:xfrm>
            <a:off x="1581295" y="6599267"/>
            <a:ext cx="8161209" cy="246221"/>
          </a:xfrm>
          <a:prstGeom prst="rect">
            <a:avLst/>
          </a:prstGeom>
          <a:noFill/>
          <a:ln w="9525">
            <a:noFill/>
            <a:miter lim="800000"/>
            <a:headEnd/>
            <a:tailEnd/>
          </a:ln>
          <a:effectLst/>
        </p:spPr>
        <p:txBody>
          <a:bodyPr wrap="none">
            <a:spAutoFit/>
          </a:bodyPr>
          <a:lstStyle>
            <a:lvl1pPr>
              <a:defRPr kumimoji="1" sz="2400" b="1">
                <a:solidFill>
                  <a:schemeClr val="tx1"/>
                </a:solidFill>
                <a:latin typeface="Arial" charset="0"/>
                <a:ea typeface="ＭＳ Ｐゴシック" charset="0"/>
                <a:cs typeface="ＭＳ Ｐゴシック" charset="0"/>
              </a:defRPr>
            </a:lvl1pPr>
            <a:lvl2pPr marL="37931725" indent="-37474525">
              <a:defRPr kumimoji="1" sz="2400" b="1">
                <a:solidFill>
                  <a:schemeClr val="tx1"/>
                </a:solidFill>
                <a:latin typeface="Arial" charset="0"/>
                <a:ea typeface="ＭＳ Ｐゴシック" charset="0"/>
              </a:defRPr>
            </a:lvl2pPr>
            <a:lvl3pPr>
              <a:defRPr kumimoji="1" sz="2400" b="1">
                <a:solidFill>
                  <a:schemeClr val="tx1"/>
                </a:solidFill>
                <a:latin typeface="Arial" charset="0"/>
                <a:ea typeface="ＭＳ Ｐゴシック" charset="0"/>
              </a:defRPr>
            </a:lvl3pPr>
            <a:lvl4pPr>
              <a:defRPr kumimoji="1" sz="2400" b="1">
                <a:solidFill>
                  <a:schemeClr val="tx1"/>
                </a:solidFill>
                <a:latin typeface="Arial" charset="0"/>
                <a:ea typeface="ＭＳ Ｐゴシック" charset="0"/>
              </a:defRPr>
            </a:lvl4pPr>
            <a:lvl5pPr>
              <a:defRPr kumimoji="1" sz="2400" b="1">
                <a:solidFill>
                  <a:schemeClr val="tx1"/>
                </a:solidFill>
                <a:latin typeface="Arial" charset="0"/>
                <a:ea typeface="ＭＳ Ｐゴシック" charset="0"/>
              </a:defRPr>
            </a:lvl5pPr>
            <a:lvl6pPr marL="457200" fontAlgn="base">
              <a:spcBef>
                <a:spcPct val="0"/>
              </a:spcBef>
              <a:spcAft>
                <a:spcPct val="0"/>
              </a:spcAft>
              <a:defRPr kumimoji="1" sz="2400" b="1">
                <a:solidFill>
                  <a:schemeClr val="tx1"/>
                </a:solidFill>
                <a:latin typeface="Arial" charset="0"/>
                <a:ea typeface="ＭＳ Ｐゴシック" charset="0"/>
              </a:defRPr>
            </a:lvl6pPr>
            <a:lvl7pPr marL="914400" fontAlgn="base">
              <a:spcBef>
                <a:spcPct val="0"/>
              </a:spcBef>
              <a:spcAft>
                <a:spcPct val="0"/>
              </a:spcAft>
              <a:defRPr kumimoji="1" sz="2400" b="1">
                <a:solidFill>
                  <a:schemeClr val="tx1"/>
                </a:solidFill>
                <a:latin typeface="Arial" charset="0"/>
                <a:ea typeface="ＭＳ Ｐゴシック" charset="0"/>
              </a:defRPr>
            </a:lvl7pPr>
            <a:lvl8pPr marL="1371600" fontAlgn="base">
              <a:spcBef>
                <a:spcPct val="0"/>
              </a:spcBef>
              <a:spcAft>
                <a:spcPct val="0"/>
              </a:spcAft>
              <a:defRPr kumimoji="1" sz="2400" b="1">
                <a:solidFill>
                  <a:schemeClr val="tx1"/>
                </a:solidFill>
                <a:latin typeface="Arial" charset="0"/>
                <a:ea typeface="ＭＳ Ｐゴシック" charset="0"/>
              </a:defRPr>
            </a:lvl8pPr>
            <a:lvl9pPr marL="1828800" fontAlgn="base">
              <a:spcBef>
                <a:spcPct val="0"/>
              </a:spcBef>
              <a:spcAft>
                <a:spcPct val="0"/>
              </a:spcAft>
              <a:defRPr kumimoji="1" sz="2400" b="1">
                <a:solidFill>
                  <a:schemeClr val="tx1"/>
                </a:solidFill>
                <a:latin typeface="Arial" charset="0"/>
                <a:ea typeface="ＭＳ Ｐゴシック" charset="0"/>
              </a:defRPr>
            </a:lvl9pPr>
          </a:lstStyle>
          <a:p>
            <a:pPr algn="r" defTabSz="914400" fontAlgn="base">
              <a:spcBef>
                <a:spcPct val="0"/>
              </a:spcBef>
              <a:spcAft>
                <a:spcPct val="0"/>
              </a:spcAft>
              <a:defRPr/>
            </a:pPr>
            <a:r>
              <a:rPr lang="ja-JP" altLang="en-US" sz="1000" b="0" dirty="0" smtClean="0">
                <a:solidFill>
                  <a:srgbClr val="FFFFFF"/>
                </a:solidFill>
                <a:latin typeface="HGP創英角ｺﾞｼｯｸUB" charset="0"/>
                <a:ea typeface="HGP創英角ｺﾞｼｯｸUB" charset="0"/>
                <a:cs typeface="HGP創英角ｺﾞｼｯｸUB" charset="0"/>
              </a:rPr>
              <a:t>ファイザー株式会社</a:t>
            </a:r>
            <a:r>
              <a:rPr lang="en-US" altLang="ja-JP" sz="1000" b="0" dirty="0" smtClean="0">
                <a:solidFill>
                  <a:srgbClr val="FFFFFF"/>
                </a:solidFill>
                <a:latin typeface="HGP創英角ｺﾞｼｯｸUB" charset="0"/>
                <a:ea typeface="HGP創英角ｺﾞｼｯｸUB" charset="0"/>
                <a:cs typeface="HGP創英角ｺﾞｼｯｸUB" charset="0"/>
              </a:rPr>
              <a:t> </a:t>
            </a:r>
            <a:r>
              <a:rPr lang="ja-JP" altLang="en-US" sz="1000" b="0" dirty="0" smtClean="0">
                <a:solidFill>
                  <a:srgbClr val="FFFFFF"/>
                </a:solidFill>
                <a:latin typeface="HGP創英角ｺﾞｼｯｸUB" charset="0"/>
                <a:ea typeface="HGP創英角ｺﾞｼｯｸUB" charset="0"/>
                <a:cs typeface="HGP創英角ｺﾞｼｯｸUB" charset="0"/>
              </a:rPr>
              <a:t>「</a:t>
            </a:r>
            <a:r>
              <a:rPr lang="en-US" altLang="ja-JP" sz="1000" b="0" dirty="0" smtClean="0">
                <a:solidFill>
                  <a:srgbClr val="FFFFFF"/>
                </a:solidFill>
                <a:latin typeface="HGP創英角ｺﾞｼｯｸUB" charset="0"/>
                <a:ea typeface="HGP創英角ｺﾞｼｯｸUB" charset="0"/>
                <a:cs typeface="HGP創英角ｺﾞｼｯｸUB" charset="0"/>
              </a:rPr>
              <a:t>『</a:t>
            </a:r>
            <a:r>
              <a:rPr lang="ja-JP" altLang="en-US" sz="1000" b="0" dirty="0" smtClean="0">
                <a:solidFill>
                  <a:srgbClr val="FFFFFF"/>
                </a:solidFill>
                <a:latin typeface="HGP創英角ｺﾞｼｯｸUB" charset="0"/>
                <a:ea typeface="HGP創英角ｺﾞｼｯｸUB" charset="0"/>
                <a:cs typeface="HGP創英角ｺﾞｼｯｸUB" charset="0"/>
              </a:rPr>
              <a:t>神奈川県公共的施設における受動喫煙防止条例</a:t>
            </a:r>
            <a:r>
              <a:rPr lang="en-US" altLang="ja-JP" sz="1000" b="0" dirty="0" smtClean="0">
                <a:solidFill>
                  <a:srgbClr val="FFFFFF"/>
                </a:solidFill>
                <a:latin typeface="HGP創英角ｺﾞｼｯｸUB" charset="0"/>
                <a:ea typeface="HGP創英角ｺﾞｼｯｸUB" charset="0"/>
                <a:cs typeface="HGP創英角ｺﾞｼｯｸUB" charset="0"/>
              </a:rPr>
              <a:t>』</a:t>
            </a:r>
            <a:r>
              <a:rPr lang="ja-JP" altLang="en-US" sz="1000" b="0" dirty="0" smtClean="0">
                <a:solidFill>
                  <a:srgbClr val="FFFFFF"/>
                </a:solidFill>
                <a:latin typeface="HGP創英角ｺﾞｼｯｸUB" charset="0"/>
                <a:ea typeface="HGP創英角ｺﾞｼｯｸUB" charset="0"/>
                <a:cs typeface="HGP創英角ｺﾞｼｯｸUB" charset="0"/>
              </a:rPr>
              <a:t>に対する意識調査　インターネット調査結果」</a:t>
            </a:r>
            <a:r>
              <a:rPr lang="en-US" altLang="ja-JP" sz="1000" b="0" dirty="0" smtClean="0">
                <a:solidFill>
                  <a:srgbClr val="FFFFFF"/>
                </a:solidFill>
                <a:latin typeface="HGP創英角ｺﾞｼｯｸUB" charset="0"/>
                <a:ea typeface="HGP創英角ｺﾞｼｯｸUB" charset="0"/>
                <a:cs typeface="HGP創英角ｺﾞｼｯｸUB" charset="0"/>
              </a:rPr>
              <a:t> 2011</a:t>
            </a:r>
            <a:r>
              <a:rPr lang="ja-JP" altLang="en-US" sz="1000" b="0" dirty="0" smtClean="0">
                <a:solidFill>
                  <a:srgbClr val="FFFFFF"/>
                </a:solidFill>
                <a:latin typeface="HGP創英角ｺﾞｼｯｸUB" charset="0"/>
                <a:ea typeface="HGP創英角ｺﾞｼｯｸUB" charset="0"/>
                <a:cs typeface="HGP創英角ｺﾞｼｯｸUB" charset="0"/>
              </a:rPr>
              <a:t>年</a:t>
            </a:r>
            <a:r>
              <a:rPr lang="en-US" altLang="ja-JP" sz="1000" b="0" dirty="0" smtClean="0">
                <a:solidFill>
                  <a:srgbClr val="FFFFFF"/>
                </a:solidFill>
                <a:latin typeface="HGP創英角ｺﾞｼｯｸUB" charset="0"/>
                <a:ea typeface="HGP創英角ｺﾞｼｯｸUB" charset="0"/>
                <a:cs typeface="HGP創英角ｺﾞｼｯｸUB" charset="0"/>
              </a:rPr>
              <a:t>3</a:t>
            </a:r>
            <a:r>
              <a:rPr lang="ja-JP" altLang="en-US" sz="1000" b="0" dirty="0" smtClean="0">
                <a:solidFill>
                  <a:srgbClr val="FFFFFF"/>
                </a:solidFill>
                <a:latin typeface="HGP創英角ｺﾞｼｯｸUB" charset="0"/>
                <a:ea typeface="HGP創英角ｺﾞｼｯｸUB" charset="0"/>
                <a:cs typeface="HGP創英角ｺﾞｼｯｸUB" charset="0"/>
              </a:rPr>
              <a:t>月</a:t>
            </a:r>
            <a:r>
              <a:rPr lang="en-US" altLang="ja-JP" sz="1000" b="0" dirty="0" smtClean="0">
                <a:solidFill>
                  <a:srgbClr val="FFFFFF"/>
                </a:solidFill>
                <a:latin typeface="HGP創英角ｺﾞｼｯｸUB" charset="0"/>
                <a:ea typeface="HGP創英角ｺﾞｼｯｸUB" charset="0"/>
                <a:cs typeface="HGP創英角ｺﾞｼｯｸUB" charset="0"/>
              </a:rPr>
              <a:t>7</a:t>
            </a:r>
            <a:r>
              <a:rPr lang="ja-JP" altLang="en-US" sz="1000" b="0" dirty="0" smtClean="0">
                <a:solidFill>
                  <a:srgbClr val="FFFFFF"/>
                </a:solidFill>
                <a:latin typeface="HGP創英角ｺﾞｼｯｸUB" charset="0"/>
                <a:ea typeface="HGP創英角ｺﾞｼｯｸUB" charset="0"/>
                <a:cs typeface="HGP創英角ｺﾞｼｯｸUB" charset="0"/>
              </a:rPr>
              <a:t>日～</a:t>
            </a:r>
            <a:r>
              <a:rPr lang="en-US" altLang="ja-JP" sz="1000" b="0" dirty="0" smtClean="0">
                <a:solidFill>
                  <a:srgbClr val="FFFFFF"/>
                </a:solidFill>
                <a:latin typeface="HGP創英角ｺﾞｼｯｸUB" charset="0"/>
                <a:ea typeface="HGP創英角ｺﾞｼｯｸUB" charset="0"/>
                <a:cs typeface="HGP創英角ｺﾞｼｯｸUB" charset="0"/>
              </a:rPr>
              <a:t>3</a:t>
            </a:r>
            <a:r>
              <a:rPr lang="ja-JP" altLang="en-US" sz="1000" b="0" dirty="0" smtClean="0">
                <a:solidFill>
                  <a:srgbClr val="FFFFFF"/>
                </a:solidFill>
                <a:latin typeface="HGP創英角ｺﾞｼｯｸUB" charset="0"/>
                <a:ea typeface="HGP創英角ｺﾞｼｯｸUB" charset="0"/>
                <a:cs typeface="HGP創英角ｺﾞｼｯｸUB" charset="0"/>
              </a:rPr>
              <a:t>月</a:t>
            </a:r>
            <a:r>
              <a:rPr lang="en-US" altLang="ja-JP" sz="1000" b="0" dirty="0" smtClean="0">
                <a:solidFill>
                  <a:srgbClr val="FFFFFF"/>
                </a:solidFill>
                <a:latin typeface="HGP創英角ｺﾞｼｯｸUB" charset="0"/>
                <a:ea typeface="HGP創英角ｺﾞｼｯｸUB" charset="0"/>
                <a:cs typeface="HGP創英角ｺﾞｼｯｸUB" charset="0"/>
              </a:rPr>
              <a:t>8</a:t>
            </a:r>
            <a:r>
              <a:rPr lang="ja-JP" altLang="en-US" sz="1000" b="0" dirty="0" smtClean="0">
                <a:solidFill>
                  <a:srgbClr val="FFFFFF"/>
                </a:solidFill>
                <a:latin typeface="HGP創英角ｺﾞｼｯｸUB" charset="0"/>
                <a:ea typeface="HGP創英角ｺﾞｼｯｸUB" charset="0"/>
                <a:cs typeface="HGP創英角ｺﾞｼｯｸUB" charset="0"/>
              </a:rPr>
              <a:t>日実施</a:t>
            </a:r>
            <a:endParaRPr lang="ja-JP" altLang="en-US" sz="1800" dirty="0" smtClean="0">
              <a:solidFill>
                <a:srgbClr val="000000"/>
              </a:solidFill>
            </a:endParaRPr>
          </a:p>
        </p:txBody>
      </p:sp>
    </p:spTree>
    <p:extLst>
      <p:ext uri="{BB962C8B-B14F-4D97-AF65-F5344CB8AC3E}">
        <p14:creationId xmlns:p14="http://schemas.microsoft.com/office/powerpoint/2010/main" val="17357875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cs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cs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cs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cs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7.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7.pn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7.pn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7.png"/><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35.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5.png"/><Relationship Id="rId1" Type="http://schemas.openxmlformats.org/officeDocument/2006/relationships/slideLayout" Target="../slideLayouts/slideLayout35.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35.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35.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0.png"/><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2.png"/><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35.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4.pn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35.xml"/><Relationship Id="rId2"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35.xml"/><Relationship Id="rId2"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35.xml"/><Relationship Id="rId2"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9.png"/><Relationship Id="rId1" Type="http://schemas.openxmlformats.org/officeDocument/2006/relationships/slideLayout" Target="../slideLayouts/slideLayout35.xml"/><Relationship Id="rId2"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50.png"/><Relationship Id="rId3" Type="http://schemas.openxmlformats.org/officeDocument/2006/relationships/image" Target="../media/image5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102940" y="764726"/>
            <a:ext cx="4608512" cy="830997"/>
          </a:xfrm>
          <a:prstGeom prst="rect">
            <a:avLst/>
          </a:prstGeom>
          <a:noFill/>
          <a:ln>
            <a:solidFill>
              <a:srgbClr val="000000"/>
            </a:solidFill>
          </a:ln>
        </p:spPr>
        <p:txBody>
          <a:bodyPr wrap="square" rtlCol="0">
            <a:spAutoFit/>
          </a:bodyPr>
          <a:lstStyle/>
          <a:p>
            <a:pPr defTabSz="914400" eaLnBrk="0" fontAlgn="base" hangingPunct="0">
              <a:spcBef>
                <a:spcPct val="0"/>
              </a:spcBef>
              <a:spcAft>
                <a:spcPct val="0"/>
              </a:spcAft>
            </a:pPr>
            <a:r>
              <a:rPr lang="ja-JP" altLang="en-US" sz="2400" dirty="0">
                <a:solidFill>
                  <a:srgbClr val="000000"/>
                </a:solidFill>
                <a:latin typeface="ＭＳ ゴシック"/>
                <a:ea typeface="ＭＳ ゴシック"/>
                <a:cs typeface="ＭＳ ゴシック"/>
              </a:rPr>
              <a:t>夫の喫煙本数が多いほど妻の</a:t>
            </a:r>
            <a:r>
              <a:rPr lang="en-US" altLang="ja-JP" sz="2400" dirty="0">
                <a:solidFill>
                  <a:srgbClr val="000000"/>
                </a:solidFill>
                <a:latin typeface="ＭＳ ゴシック"/>
                <a:ea typeface="ＭＳ ゴシック"/>
                <a:cs typeface="ＭＳ ゴシック"/>
              </a:rPr>
              <a:t/>
            </a:r>
            <a:br>
              <a:rPr lang="en-US" altLang="ja-JP" sz="2400" dirty="0">
                <a:solidFill>
                  <a:srgbClr val="000000"/>
                </a:solidFill>
                <a:latin typeface="ＭＳ ゴシック"/>
                <a:ea typeface="ＭＳ ゴシック"/>
                <a:cs typeface="ＭＳ ゴシック"/>
              </a:rPr>
            </a:br>
            <a:r>
              <a:rPr lang="ja-JP" altLang="en-US" sz="2400" dirty="0">
                <a:solidFill>
                  <a:srgbClr val="000000"/>
                </a:solidFill>
                <a:latin typeface="ＭＳ ゴシック"/>
                <a:ea typeface="ＭＳ ゴシック"/>
                <a:cs typeface="ＭＳ ゴシック"/>
              </a:rPr>
              <a:t>冠動脈疾患</a:t>
            </a:r>
            <a:r>
              <a:rPr lang="en-US" altLang="ja-JP" sz="2400" dirty="0">
                <a:solidFill>
                  <a:srgbClr val="000000"/>
                </a:solidFill>
                <a:latin typeface="ＭＳ ゴシック"/>
                <a:ea typeface="ＭＳ ゴシック"/>
                <a:cs typeface="ＭＳ ゴシック"/>
              </a:rPr>
              <a:t>(</a:t>
            </a:r>
            <a:r>
              <a:rPr lang="ja-JP" altLang="en-US" sz="2400" dirty="0">
                <a:solidFill>
                  <a:srgbClr val="000000"/>
                </a:solidFill>
                <a:latin typeface="ＭＳ ゴシック"/>
                <a:ea typeface="ＭＳ ゴシック"/>
                <a:cs typeface="ＭＳ ゴシック"/>
              </a:rPr>
              <a:t>心筋梗塞</a:t>
            </a:r>
            <a:r>
              <a:rPr lang="en-US" altLang="ja-JP" sz="2400" dirty="0">
                <a:solidFill>
                  <a:srgbClr val="000000"/>
                </a:solidFill>
                <a:latin typeface="ＭＳ ゴシック"/>
                <a:ea typeface="ＭＳ ゴシック"/>
                <a:cs typeface="ＭＳ ゴシック"/>
              </a:rPr>
              <a:t>)</a:t>
            </a:r>
            <a:r>
              <a:rPr lang="ja-JP" altLang="en-US" sz="2400" dirty="0">
                <a:solidFill>
                  <a:srgbClr val="000000"/>
                </a:solidFill>
                <a:latin typeface="ＭＳ ゴシック"/>
                <a:ea typeface="ＭＳ ゴシック"/>
                <a:cs typeface="ＭＳ ゴシック"/>
              </a:rPr>
              <a:t>が増加</a:t>
            </a:r>
            <a:endParaRPr lang="ja-JP" altLang="en-US" sz="2400" dirty="0">
              <a:solidFill>
                <a:srgbClr val="000000"/>
              </a:solidFill>
              <a:latin typeface="ＭＳ ゴシック"/>
              <a:ea typeface="ＭＳ ゴシック"/>
              <a:cs typeface="ＭＳ ゴシック"/>
            </a:endParaRPr>
          </a:p>
        </p:txBody>
      </p:sp>
      <p:pic>
        <p:nvPicPr>
          <p:cNvPr id="6" name="図 5"/>
          <p:cNvPicPr>
            <a:picLocks noChangeAspect="1"/>
          </p:cNvPicPr>
          <p:nvPr/>
        </p:nvPicPr>
        <p:blipFill>
          <a:blip r:embed="rId2"/>
          <a:stretch>
            <a:fillRect/>
          </a:stretch>
        </p:blipFill>
        <p:spPr>
          <a:xfrm>
            <a:off x="5140298" y="1700808"/>
            <a:ext cx="5043781" cy="4536504"/>
          </a:xfrm>
          <a:prstGeom prst="rect">
            <a:avLst/>
          </a:prstGeom>
        </p:spPr>
      </p:pic>
      <p:sp>
        <p:nvSpPr>
          <p:cNvPr id="9" name="テキスト ボックス 8"/>
          <p:cNvSpPr txBox="1"/>
          <p:nvPr/>
        </p:nvSpPr>
        <p:spPr>
          <a:xfrm>
            <a:off x="4999489" y="764726"/>
            <a:ext cx="5184576" cy="830997"/>
          </a:xfrm>
          <a:prstGeom prst="rect">
            <a:avLst/>
          </a:prstGeom>
          <a:noFill/>
          <a:ln>
            <a:solidFill>
              <a:srgbClr val="000000"/>
            </a:solidFill>
          </a:ln>
        </p:spPr>
        <p:txBody>
          <a:bodyPr wrap="square" rtlCol="0">
            <a:spAutoFit/>
          </a:bodyPr>
          <a:lstStyle/>
          <a:p>
            <a:pPr defTabSz="914400" eaLnBrk="0" fontAlgn="base" hangingPunct="0">
              <a:spcBef>
                <a:spcPct val="0"/>
              </a:spcBef>
              <a:spcAft>
                <a:spcPct val="0"/>
              </a:spcAft>
            </a:pPr>
            <a:r>
              <a:rPr lang="ja-JP" altLang="en-US" sz="2400" dirty="0">
                <a:solidFill>
                  <a:srgbClr val="000000"/>
                </a:solidFill>
                <a:latin typeface="ＭＳ ゴシック"/>
                <a:ea typeface="ＭＳ ゴシック"/>
                <a:cs typeface="ＭＳ ゴシック"/>
              </a:rPr>
              <a:t>喫煙する夫との同居が長いほど妻の</a:t>
            </a:r>
            <a:r>
              <a:rPr lang="en-US" altLang="ja-JP" sz="2400" dirty="0">
                <a:solidFill>
                  <a:srgbClr val="000000"/>
                </a:solidFill>
                <a:latin typeface="ＭＳ ゴシック"/>
                <a:ea typeface="ＭＳ ゴシック"/>
                <a:cs typeface="ＭＳ ゴシック"/>
              </a:rPr>
              <a:t/>
            </a:r>
            <a:br>
              <a:rPr lang="en-US" altLang="ja-JP" sz="2400" dirty="0">
                <a:solidFill>
                  <a:srgbClr val="000000"/>
                </a:solidFill>
                <a:latin typeface="ＭＳ ゴシック"/>
                <a:ea typeface="ＭＳ ゴシック"/>
                <a:cs typeface="ＭＳ ゴシック"/>
              </a:rPr>
            </a:br>
            <a:r>
              <a:rPr lang="ja-JP" altLang="en-US" sz="2400" dirty="0">
                <a:solidFill>
                  <a:srgbClr val="000000"/>
                </a:solidFill>
                <a:latin typeface="ＭＳ ゴシック"/>
                <a:ea typeface="ＭＳ ゴシック"/>
                <a:cs typeface="ＭＳ ゴシック"/>
              </a:rPr>
              <a:t>冠動脈疾患</a:t>
            </a:r>
            <a:r>
              <a:rPr lang="en-US" altLang="ja-JP" sz="2400" dirty="0">
                <a:solidFill>
                  <a:srgbClr val="000000"/>
                </a:solidFill>
                <a:latin typeface="ＭＳ ゴシック"/>
                <a:ea typeface="ＭＳ ゴシック"/>
                <a:cs typeface="ＭＳ ゴシック"/>
              </a:rPr>
              <a:t>(</a:t>
            </a:r>
            <a:r>
              <a:rPr lang="ja-JP" altLang="en-US" sz="2400" dirty="0">
                <a:solidFill>
                  <a:srgbClr val="000000"/>
                </a:solidFill>
                <a:latin typeface="ＭＳ ゴシック"/>
                <a:ea typeface="ＭＳ ゴシック"/>
                <a:cs typeface="ＭＳ ゴシック"/>
              </a:rPr>
              <a:t>心筋梗塞</a:t>
            </a:r>
            <a:r>
              <a:rPr lang="en-US" altLang="ja-JP" sz="2400" dirty="0">
                <a:solidFill>
                  <a:srgbClr val="000000"/>
                </a:solidFill>
                <a:latin typeface="ＭＳ ゴシック"/>
                <a:ea typeface="ＭＳ ゴシック"/>
                <a:cs typeface="ＭＳ ゴシック"/>
              </a:rPr>
              <a:t>)</a:t>
            </a:r>
            <a:r>
              <a:rPr lang="ja-JP" altLang="en-US" sz="2400" dirty="0">
                <a:solidFill>
                  <a:srgbClr val="000000"/>
                </a:solidFill>
                <a:latin typeface="ＭＳ ゴシック"/>
                <a:ea typeface="ＭＳ ゴシック"/>
                <a:cs typeface="ＭＳ ゴシック"/>
              </a:rPr>
              <a:t>が増加</a:t>
            </a:r>
            <a:endParaRPr lang="ja-JP" altLang="en-US" sz="2400" dirty="0">
              <a:solidFill>
                <a:srgbClr val="000000"/>
              </a:solidFill>
              <a:latin typeface="ＭＳ ゴシック"/>
              <a:ea typeface="ＭＳ ゴシック"/>
              <a:cs typeface="ＭＳ ゴシック"/>
            </a:endParaRPr>
          </a:p>
        </p:txBody>
      </p:sp>
      <p:pic>
        <p:nvPicPr>
          <p:cNvPr id="10" name="図 9"/>
          <p:cNvPicPr>
            <a:picLocks noChangeAspect="1"/>
          </p:cNvPicPr>
          <p:nvPr/>
        </p:nvPicPr>
        <p:blipFill>
          <a:blip r:embed="rId3"/>
          <a:stretch>
            <a:fillRect/>
          </a:stretch>
        </p:blipFill>
        <p:spPr>
          <a:xfrm>
            <a:off x="174949" y="1700811"/>
            <a:ext cx="4644752" cy="4428087"/>
          </a:xfrm>
          <a:prstGeom prst="rect">
            <a:avLst/>
          </a:prstGeom>
        </p:spPr>
      </p:pic>
      <p:sp>
        <p:nvSpPr>
          <p:cNvPr id="11" name="テキスト ボックス 12"/>
          <p:cNvSpPr txBox="1">
            <a:spLocks noChangeArrowheads="1"/>
          </p:cNvSpPr>
          <p:nvPr/>
        </p:nvSpPr>
        <p:spPr bwMode="auto">
          <a:xfrm>
            <a:off x="254004" y="6211888"/>
            <a:ext cx="970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chemeClr val="tx1"/>
                </a:solidFill>
                <a:latin typeface="Osaka" charset="0"/>
                <a:ea typeface="Osaka" charset="0"/>
                <a:cs typeface="Osaka" charset="0"/>
              </a:defRPr>
            </a:lvl1pPr>
            <a:lvl2pPr marL="742950" indent="-285750">
              <a:defRPr kumimoji="1" sz="2800">
                <a:solidFill>
                  <a:schemeClr val="tx1"/>
                </a:solidFill>
                <a:latin typeface="Osaka" charset="0"/>
                <a:ea typeface="Osaka" charset="0"/>
                <a:cs typeface="Osaka" charset="0"/>
              </a:defRPr>
            </a:lvl2pPr>
            <a:lvl3pPr marL="1143000" indent="-228600">
              <a:defRPr kumimoji="1" sz="2800">
                <a:solidFill>
                  <a:schemeClr val="tx1"/>
                </a:solidFill>
                <a:latin typeface="Osaka" charset="0"/>
                <a:ea typeface="Osaka" charset="0"/>
                <a:cs typeface="Osaka" charset="0"/>
              </a:defRPr>
            </a:lvl3pPr>
            <a:lvl4pPr marL="1600200" indent="-228600">
              <a:defRPr kumimoji="1" sz="2800">
                <a:solidFill>
                  <a:schemeClr val="tx1"/>
                </a:solidFill>
                <a:latin typeface="Osaka" charset="0"/>
                <a:ea typeface="Osaka" charset="0"/>
                <a:cs typeface="Osaka" charset="0"/>
              </a:defRPr>
            </a:lvl4pPr>
            <a:lvl5pPr marL="2057400" indent="-228600">
              <a:defRPr kumimoji="1" sz="2800">
                <a:solidFill>
                  <a:schemeClr val="tx1"/>
                </a:solidFill>
                <a:latin typeface="Osaka" charset="0"/>
                <a:ea typeface="Osaka" charset="0"/>
                <a:cs typeface="Osaka" charset="0"/>
              </a:defRPr>
            </a:lvl5pPr>
            <a:lvl6pPr marL="2514600" indent="-228600" eaLnBrk="0" fontAlgn="base" hangingPunct="0">
              <a:spcBef>
                <a:spcPct val="0"/>
              </a:spcBef>
              <a:spcAft>
                <a:spcPct val="0"/>
              </a:spcAft>
              <a:defRPr kumimoji="1" sz="2800">
                <a:solidFill>
                  <a:schemeClr val="tx1"/>
                </a:solidFill>
                <a:latin typeface="Osaka" charset="0"/>
                <a:ea typeface="Osaka" charset="0"/>
                <a:cs typeface="Osaka" charset="0"/>
              </a:defRPr>
            </a:lvl6pPr>
            <a:lvl7pPr marL="2971800" indent="-228600" eaLnBrk="0" fontAlgn="base" hangingPunct="0">
              <a:spcBef>
                <a:spcPct val="0"/>
              </a:spcBef>
              <a:spcAft>
                <a:spcPct val="0"/>
              </a:spcAft>
              <a:defRPr kumimoji="1" sz="2800">
                <a:solidFill>
                  <a:schemeClr val="tx1"/>
                </a:solidFill>
                <a:latin typeface="Osaka" charset="0"/>
                <a:ea typeface="Osaka" charset="0"/>
                <a:cs typeface="Osaka" charset="0"/>
              </a:defRPr>
            </a:lvl7pPr>
            <a:lvl8pPr marL="3429000" indent="-228600" eaLnBrk="0" fontAlgn="base" hangingPunct="0">
              <a:spcBef>
                <a:spcPct val="0"/>
              </a:spcBef>
              <a:spcAft>
                <a:spcPct val="0"/>
              </a:spcAft>
              <a:defRPr kumimoji="1" sz="2800">
                <a:solidFill>
                  <a:schemeClr val="tx1"/>
                </a:solidFill>
                <a:latin typeface="Osaka" charset="0"/>
                <a:ea typeface="Osaka" charset="0"/>
                <a:cs typeface="Osaka" charset="0"/>
              </a:defRPr>
            </a:lvl8pPr>
            <a:lvl9pPr marL="3886200" indent="-228600" eaLnBrk="0" fontAlgn="base" hangingPunct="0">
              <a:spcBef>
                <a:spcPct val="0"/>
              </a:spcBef>
              <a:spcAft>
                <a:spcPct val="0"/>
              </a:spcAft>
              <a:defRPr kumimoji="1" sz="2800">
                <a:solidFill>
                  <a:schemeClr val="tx1"/>
                </a:solidFill>
                <a:latin typeface="Osaka" charset="0"/>
                <a:ea typeface="Osaka" charset="0"/>
                <a:cs typeface="Osaka" charset="0"/>
              </a:defRPr>
            </a:lvl9pPr>
          </a:lstStyle>
          <a:p>
            <a:pPr defTabSz="914400" eaLnBrk="0" fontAlgn="base" hangingPunct="0">
              <a:spcBef>
                <a:spcPct val="0"/>
              </a:spcBef>
              <a:spcAft>
                <a:spcPct val="0"/>
              </a:spcAft>
            </a:pPr>
            <a:r>
              <a:rPr lang="en-US" altLang="ja-JP" sz="1800" dirty="0">
                <a:solidFill>
                  <a:srgbClr val="000000"/>
                </a:solidFill>
                <a:latin typeface="ＭＳ ゴシック"/>
                <a:ea typeface="ＭＳ ゴシック"/>
                <a:cs typeface="ＭＳ ゴシック"/>
              </a:rPr>
              <a:t>He J, et al.: Passive smoking and the risk of coronary heart disease- A meta-analysis of epidemiologic studies. N </a:t>
            </a:r>
            <a:r>
              <a:rPr lang="en-US" altLang="ja-JP" sz="1800" dirty="0" err="1">
                <a:solidFill>
                  <a:srgbClr val="000000"/>
                </a:solidFill>
                <a:latin typeface="ＭＳ ゴシック"/>
                <a:ea typeface="ＭＳ ゴシック"/>
                <a:cs typeface="ＭＳ ゴシック"/>
              </a:rPr>
              <a:t>Engl</a:t>
            </a:r>
            <a:r>
              <a:rPr lang="en-US" altLang="ja-JP" sz="1800" dirty="0">
                <a:solidFill>
                  <a:srgbClr val="000000"/>
                </a:solidFill>
                <a:latin typeface="ＭＳ ゴシック"/>
                <a:ea typeface="ＭＳ ゴシック"/>
                <a:cs typeface="ＭＳ ゴシック"/>
              </a:rPr>
              <a:t> J Med. 340: 920-926, 1999. </a:t>
            </a:r>
            <a:endParaRPr lang="ja-JP" altLang="en-US" sz="1800" dirty="0">
              <a:solidFill>
                <a:srgbClr val="000000"/>
              </a:solidFill>
              <a:latin typeface="ＭＳ ゴシック"/>
              <a:ea typeface="ＭＳ ゴシック"/>
              <a:cs typeface="ＭＳ ゴシック"/>
            </a:endParaRPr>
          </a:p>
        </p:txBody>
      </p:sp>
      <p:sp>
        <p:nvSpPr>
          <p:cNvPr id="2" name="テキスト ボックス 1"/>
          <p:cNvSpPr txBox="1"/>
          <p:nvPr/>
        </p:nvSpPr>
        <p:spPr>
          <a:xfrm>
            <a:off x="1338720" y="2780934"/>
            <a:ext cx="492443" cy="1374735"/>
          </a:xfrm>
          <a:prstGeom prst="rect">
            <a:avLst/>
          </a:prstGeom>
          <a:noFill/>
        </p:spPr>
        <p:txBody>
          <a:bodyPr vert="eaVert" wrap="none" rtlCol="0">
            <a:spAutoFit/>
          </a:bodyPr>
          <a:lstStyle/>
          <a:p>
            <a:pPr defTabSz="914400" eaLnBrk="0" fontAlgn="base" hangingPunct="0">
              <a:spcBef>
                <a:spcPct val="0"/>
              </a:spcBef>
              <a:spcAft>
                <a:spcPct val="0"/>
              </a:spcAft>
            </a:pPr>
            <a:r>
              <a:rPr lang="ja-JP" altLang="en-US" sz="2000" dirty="0">
                <a:solidFill>
                  <a:srgbClr val="FFFFFF"/>
                </a:solidFill>
                <a:latin typeface="ＭＳ ゴシック"/>
                <a:ea typeface="ＭＳ ゴシック"/>
                <a:cs typeface="ＭＳ ゴシック"/>
              </a:rPr>
              <a:t>夫も非喫煙</a:t>
            </a:r>
            <a:endParaRPr lang="ja-JP" altLang="en-US" sz="2000" dirty="0">
              <a:solidFill>
                <a:srgbClr val="FFFFFF"/>
              </a:solidFill>
              <a:latin typeface="ＭＳ ゴシック"/>
              <a:ea typeface="ＭＳ ゴシック"/>
              <a:cs typeface="ＭＳ ゴシック"/>
            </a:endParaRPr>
          </a:p>
        </p:txBody>
      </p:sp>
      <p:sp>
        <p:nvSpPr>
          <p:cNvPr id="8" name="テキスト ボックス 7"/>
          <p:cNvSpPr txBox="1"/>
          <p:nvPr/>
        </p:nvSpPr>
        <p:spPr>
          <a:xfrm>
            <a:off x="2634886" y="2535898"/>
            <a:ext cx="492443" cy="1502976"/>
          </a:xfrm>
          <a:prstGeom prst="rect">
            <a:avLst/>
          </a:prstGeom>
          <a:noFill/>
        </p:spPr>
        <p:txBody>
          <a:bodyPr vert="eaVert" wrap="none" rtlCol="0">
            <a:spAutoFit/>
          </a:bodyPr>
          <a:lstStyle/>
          <a:p>
            <a:pPr algn="ctr" defTabSz="914400" eaLnBrk="0" fontAlgn="base" hangingPunct="0">
              <a:spcBef>
                <a:spcPct val="0"/>
              </a:spcBef>
              <a:spcAft>
                <a:spcPct val="0"/>
              </a:spcAft>
            </a:pPr>
            <a:r>
              <a:rPr lang="ja-JP" altLang="en-US" sz="2000" dirty="0">
                <a:solidFill>
                  <a:srgbClr val="FFFFFF"/>
                </a:solidFill>
                <a:latin typeface="ＭＳ ゴシック"/>
                <a:ea typeface="ＭＳ ゴシック"/>
                <a:cs typeface="ＭＳ ゴシック"/>
              </a:rPr>
              <a:t>夫</a:t>
            </a:r>
            <a:r>
              <a:rPr lang="en-US" altLang="ja-JP" sz="2000" dirty="0">
                <a:solidFill>
                  <a:srgbClr val="FFFFFF"/>
                </a:solidFill>
                <a:latin typeface="ＭＳ ゴシック"/>
                <a:ea typeface="ＭＳ ゴシック"/>
                <a:cs typeface="ＭＳ ゴシック"/>
              </a:rPr>
              <a:t> </a:t>
            </a:r>
            <a:r>
              <a:rPr lang="ja-JP" altLang="en-US" sz="2000" dirty="0">
                <a:solidFill>
                  <a:srgbClr val="FFFFFF"/>
                </a:solidFill>
                <a:latin typeface="ＭＳ ゴシック"/>
                <a:ea typeface="ＭＳ ゴシック"/>
                <a:cs typeface="ＭＳ ゴシック"/>
              </a:rPr>
              <a:t>１</a:t>
            </a:r>
            <a:r>
              <a:rPr lang="en-US" altLang="ja-JP" sz="2000" dirty="0">
                <a:solidFill>
                  <a:srgbClr val="FFFFFF"/>
                </a:solidFill>
                <a:latin typeface="ＭＳ ゴシック"/>
                <a:ea typeface="ＭＳ ゴシック"/>
                <a:cs typeface="ＭＳ ゴシック"/>
              </a:rPr>
              <a:t>〜19</a:t>
            </a:r>
            <a:r>
              <a:rPr lang="ja-JP" altLang="en-US" sz="2000" dirty="0">
                <a:solidFill>
                  <a:srgbClr val="FFFFFF"/>
                </a:solidFill>
                <a:latin typeface="ＭＳ ゴシック"/>
                <a:ea typeface="ＭＳ ゴシック"/>
                <a:cs typeface="ＭＳ ゴシック"/>
              </a:rPr>
              <a:t>本</a:t>
            </a:r>
            <a:endParaRPr lang="ja-JP" altLang="en-US" sz="2000" dirty="0">
              <a:solidFill>
                <a:srgbClr val="FFFFFF"/>
              </a:solidFill>
              <a:latin typeface="ＭＳ ゴシック"/>
              <a:ea typeface="ＭＳ ゴシック"/>
              <a:cs typeface="ＭＳ ゴシック"/>
            </a:endParaRPr>
          </a:p>
        </p:txBody>
      </p:sp>
      <p:sp>
        <p:nvSpPr>
          <p:cNvPr id="12" name="テキスト ボックス 11"/>
          <p:cNvSpPr txBox="1"/>
          <p:nvPr/>
        </p:nvSpPr>
        <p:spPr>
          <a:xfrm>
            <a:off x="3859026" y="2420888"/>
            <a:ext cx="492443" cy="1502976"/>
          </a:xfrm>
          <a:prstGeom prst="rect">
            <a:avLst/>
          </a:prstGeom>
          <a:noFill/>
        </p:spPr>
        <p:txBody>
          <a:bodyPr vert="eaVert" wrap="none" rtlCol="0">
            <a:spAutoFit/>
          </a:bodyPr>
          <a:lstStyle/>
          <a:p>
            <a:pPr defTabSz="914400" eaLnBrk="0" fontAlgn="base" hangingPunct="0">
              <a:spcBef>
                <a:spcPct val="0"/>
              </a:spcBef>
              <a:spcAft>
                <a:spcPct val="0"/>
              </a:spcAft>
            </a:pPr>
            <a:r>
              <a:rPr lang="ja-JP" altLang="en-US" sz="2000" dirty="0">
                <a:solidFill>
                  <a:srgbClr val="FFFFFF"/>
                </a:solidFill>
                <a:latin typeface="ＭＳ ゴシック"/>
                <a:ea typeface="ＭＳ ゴシック"/>
                <a:cs typeface="ＭＳ ゴシック"/>
              </a:rPr>
              <a:t>夫</a:t>
            </a:r>
            <a:r>
              <a:rPr lang="en-US" altLang="ja-JP" sz="2000" dirty="0">
                <a:solidFill>
                  <a:srgbClr val="FFFFFF"/>
                </a:solidFill>
                <a:latin typeface="ＭＳ ゴシック"/>
                <a:ea typeface="ＭＳ ゴシック"/>
                <a:cs typeface="ＭＳ ゴシック"/>
              </a:rPr>
              <a:t> 20</a:t>
            </a:r>
            <a:r>
              <a:rPr lang="ja-JP" altLang="en-US" sz="2000" dirty="0">
                <a:solidFill>
                  <a:srgbClr val="FFFFFF"/>
                </a:solidFill>
                <a:latin typeface="ＭＳ ゴシック"/>
                <a:ea typeface="ＭＳ ゴシック"/>
                <a:cs typeface="ＭＳ ゴシック"/>
              </a:rPr>
              <a:t>本以上</a:t>
            </a:r>
            <a:endParaRPr lang="ja-JP" altLang="en-US" sz="2000" dirty="0">
              <a:solidFill>
                <a:srgbClr val="FFFFFF"/>
              </a:solidFill>
              <a:latin typeface="ＭＳ ゴシック"/>
              <a:ea typeface="ＭＳ ゴシック"/>
              <a:cs typeface="ＭＳ ゴシック"/>
            </a:endParaRPr>
          </a:p>
        </p:txBody>
      </p:sp>
      <p:sp>
        <p:nvSpPr>
          <p:cNvPr id="13" name="テキスト ボックス 12"/>
          <p:cNvSpPr txBox="1"/>
          <p:nvPr/>
        </p:nvSpPr>
        <p:spPr>
          <a:xfrm>
            <a:off x="6295663" y="2924944"/>
            <a:ext cx="492443" cy="1374735"/>
          </a:xfrm>
          <a:prstGeom prst="rect">
            <a:avLst/>
          </a:prstGeom>
          <a:noFill/>
        </p:spPr>
        <p:txBody>
          <a:bodyPr vert="eaVert" wrap="none" rtlCol="0">
            <a:spAutoFit/>
          </a:bodyPr>
          <a:lstStyle/>
          <a:p>
            <a:pPr defTabSz="914400" eaLnBrk="0" fontAlgn="base" hangingPunct="0">
              <a:spcBef>
                <a:spcPct val="0"/>
              </a:spcBef>
              <a:spcAft>
                <a:spcPct val="0"/>
              </a:spcAft>
            </a:pPr>
            <a:r>
              <a:rPr lang="ja-JP" altLang="en-US" sz="2000" dirty="0">
                <a:solidFill>
                  <a:srgbClr val="FFFFFF"/>
                </a:solidFill>
                <a:latin typeface="ＭＳ ゴシック"/>
                <a:ea typeface="ＭＳ ゴシック"/>
                <a:cs typeface="ＭＳ ゴシック"/>
              </a:rPr>
              <a:t>夫も非喫煙</a:t>
            </a:r>
            <a:endParaRPr lang="ja-JP" altLang="en-US" sz="2000" dirty="0">
              <a:solidFill>
                <a:srgbClr val="FFFFFF"/>
              </a:solidFill>
              <a:latin typeface="ＭＳ ゴシック"/>
              <a:ea typeface="ＭＳ ゴシック"/>
              <a:cs typeface="ＭＳ ゴシック"/>
            </a:endParaRPr>
          </a:p>
        </p:txBody>
      </p:sp>
      <p:sp>
        <p:nvSpPr>
          <p:cNvPr id="14" name="テキスト ボックス 13"/>
          <p:cNvSpPr txBox="1"/>
          <p:nvPr/>
        </p:nvSpPr>
        <p:spPr>
          <a:xfrm>
            <a:off x="7303803" y="2636912"/>
            <a:ext cx="492443" cy="1631216"/>
          </a:xfrm>
          <a:prstGeom prst="rect">
            <a:avLst/>
          </a:prstGeom>
          <a:noFill/>
        </p:spPr>
        <p:txBody>
          <a:bodyPr vert="eaVert" wrap="none" rtlCol="0">
            <a:spAutoFit/>
          </a:bodyPr>
          <a:lstStyle/>
          <a:p>
            <a:pPr defTabSz="914400" eaLnBrk="0" fontAlgn="base" hangingPunct="0">
              <a:spcBef>
                <a:spcPct val="0"/>
              </a:spcBef>
              <a:spcAft>
                <a:spcPct val="0"/>
              </a:spcAft>
            </a:pPr>
            <a:r>
              <a:rPr lang="ja-JP" altLang="en-US" sz="2000" dirty="0">
                <a:solidFill>
                  <a:srgbClr val="FFFFFF"/>
                </a:solidFill>
                <a:latin typeface="ＭＳ ゴシック"/>
                <a:ea typeface="ＭＳ ゴシック"/>
                <a:cs typeface="ＭＳ ゴシック"/>
              </a:rPr>
              <a:t>同居</a:t>
            </a:r>
            <a:r>
              <a:rPr lang="en-US" altLang="ja-JP" sz="2000" dirty="0">
                <a:solidFill>
                  <a:srgbClr val="FFFFFF"/>
                </a:solidFill>
                <a:latin typeface="ＭＳ ゴシック"/>
                <a:ea typeface="ＭＳ ゴシック"/>
                <a:cs typeface="ＭＳ ゴシック"/>
              </a:rPr>
              <a:t> 1~9</a:t>
            </a:r>
            <a:r>
              <a:rPr lang="ja-JP" altLang="en-US" sz="2000" dirty="0">
                <a:solidFill>
                  <a:srgbClr val="FFFFFF"/>
                </a:solidFill>
                <a:latin typeface="ＭＳ ゴシック"/>
                <a:ea typeface="ＭＳ ゴシック"/>
                <a:cs typeface="ＭＳ ゴシック"/>
              </a:rPr>
              <a:t>年</a:t>
            </a:r>
            <a:endParaRPr lang="ja-JP" altLang="en-US" sz="2000" dirty="0">
              <a:solidFill>
                <a:srgbClr val="FFFFFF"/>
              </a:solidFill>
              <a:latin typeface="ＭＳ ゴシック"/>
              <a:ea typeface="ＭＳ ゴシック"/>
              <a:cs typeface="ＭＳ ゴシック"/>
            </a:endParaRPr>
          </a:p>
        </p:txBody>
      </p:sp>
      <p:sp>
        <p:nvSpPr>
          <p:cNvPr id="15" name="テキスト ボックス 14"/>
          <p:cNvSpPr txBox="1"/>
          <p:nvPr/>
        </p:nvSpPr>
        <p:spPr>
          <a:xfrm>
            <a:off x="8251500" y="2492896"/>
            <a:ext cx="492443" cy="1631216"/>
          </a:xfrm>
          <a:prstGeom prst="rect">
            <a:avLst/>
          </a:prstGeom>
          <a:noFill/>
        </p:spPr>
        <p:txBody>
          <a:bodyPr vert="eaVert" wrap="none" rtlCol="0">
            <a:spAutoFit/>
          </a:bodyPr>
          <a:lstStyle/>
          <a:p>
            <a:pPr defTabSz="914400" eaLnBrk="0" fontAlgn="base" hangingPunct="0">
              <a:spcBef>
                <a:spcPct val="0"/>
              </a:spcBef>
              <a:spcAft>
                <a:spcPct val="0"/>
              </a:spcAft>
            </a:pPr>
            <a:r>
              <a:rPr lang="ja-JP" altLang="en-US" sz="2000" dirty="0">
                <a:solidFill>
                  <a:srgbClr val="FFFFFF"/>
                </a:solidFill>
                <a:latin typeface="ＭＳ ゴシック"/>
                <a:ea typeface="ＭＳ ゴシック"/>
                <a:cs typeface="ＭＳ ゴシック"/>
              </a:rPr>
              <a:t>同居</a:t>
            </a:r>
            <a:r>
              <a:rPr lang="en-US" altLang="ja-JP" sz="2000" dirty="0">
                <a:solidFill>
                  <a:srgbClr val="FFFFFF"/>
                </a:solidFill>
                <a:latin typeface="ＭＳ ゴシック"/>
                <a:ea typeface="ＭＳ ゴシック"/>
                <a:cs typeface="ＭＳ ゴシック"/>
              </a:rPr>
              <a:t> 10~19</a:t>
            </a:r>
            <a:r>
              <a:rPr lang="ja-JP" altLang="en-US" sz="2000" dirty="0">
                <a:solidFill>
                  <a:srgbClr val="FFFFFF"/>
                </a:solidFill>
                <a:latin typeface="ＭＳ ゴシック"/>
                <a:ea typeface="ＭＳ ゴシック"/>
                <a:cs typeface="ＭＳ ゴシック"/>
              </a:rPr>
              <a:t>年</a:t>
            </a:r>
            <a:endParaRPr lang="ja-JP" altLang="en-US" sz="2000" dirty="0">
              <a:solidFill>
                <a:srgbClr val="FFFFFF"/>
              </a:solidFill>
              <a:latin typeface="ＭＳ ゴシック"/>
              <a:ea typeface="ＭＳ ゴシック"/>
              <a:cs typeface="ＭＳ ゴシック"/>
            </a:endParaRPr>
          </a:p>
        </p:txBody>
      </p:sp>
      <p:sp>
        <p:nvSpPr>
          <p:cNvPr id="16" name="テキスト ボックス 15"/>
          <p:cNvSpPr txBox="1"/>
          <p:nvPr/>
        </p:nvSpPr>
        <p:spPr>
          <a:xfrm>
            <a:off x="9259615" y="2492896"/>
            <a:ext cx="492443" cy="1759456"/>
          </a:xfrm>
          <a:prstGeom prst="rect">
            <a:avLst/>
          </a:prstGeom>
          <a:noFill/>
        </p:spPr>
        <p:txBody>
          <a:bodyPr vert="eaVert" wrap="none" rtlCol="0">
            <a:spAutoFit/>
          </a:bodyPr>
          <a:lstStyle/>
          <a:p>
            <a:pPr defTabSz="914400" eaLnBrk="0" fontAlgn="base" hangingPunct="0">
              <a:spcBef>
                <a:spcPct val="0"/>
              </a:spcBef>
              <a:spcAft>
                <a:spcPct val="0"/>
              </a:spcAft>
            </a:pPr>
            <a:r>
              <a:rPr lang="ja-JP" altLang="en-US" sz="2000" dirty="0">
                <a:solidFill>
                  <a:srgbClr val="FFFFFF"/>
                </a:solidFill>
                <a:latin typeface="ＭＳ ゴシック"/>
                <a:ea typeface="ＭＳ ゴシック"/>
                <a:cs typeface="ＭＳ ゴシック"/>
              </a:rPr>
              <a:t>同居</a:t>
            </a:r>
            <a:r>
              <a:rPr lang="en-US" altLang="ja-JP" sz="2000" dirty="0">
                <a:solidFill>
                  <a:srgbClr val="FFFFFF"/>
                </a:solidFill>
                <a:latin typeface="ＭＳ ゴシック"/>
                <a:ea typeface="ＭＳ ゴシック"/>
                <a:cs typeface="ＭＳ ゴシック"/>
              </a:rPr>
              <a:t> 20</a:t>
            </a:r>
            <a:r>
              <a:rPr lang="ja-JP" altLang="en-US" sz="2000" dirty="0">
                <a:solidFill>
                  <a:srgbClr val="FFFFFF"/>
                </a:solidFill>
                <a:latin typeface="ＭＳ ゴシック"/>
                <a:ea typeface="ＭＳ ゴシック"/>
                <a:cs typeface="ＭＳ ゴシック"/>
              </a:rPr>
              <a:t>年以上</a:t>
            </a:r>
            <a:endParaRPr lang="ja-JP" altLang="en-US" sz="2000" dirty="0">
              <a:solidFill>
                <a:srgbClr val="FFFFFF"/>
              </a:solidFill>
              <a:latin typeface="ＭＳ ゴシック"/>
              <a:ea typeface="ＭＳ ゴシック"/>
              <a:cs typeface="ＭＳ ゴシック"/>
            </a:endParaRPr>
          </a:p>
        </p:txBody>
      </p:sp>
      <p:sp>
        <p:nvSpPr>
          <p:cNvPr id="3" name="テキスト ボックス 2"/>
          <p:cNvSpPr txBox="1"/>
          <p:nvPr/>
        </p:nvSpPr>
        <p:spPr>
          <a:xfrm>
            <a:off x="749679" y="116637"/>
            <a:ext cx="7571303" cy="646331"/>
          </a:xfrm>
          <a:prstGeom prst="rect">
            <a:avLst/>
          </a:prstGeom>
          <a:noFill/>
        </p:spPr>
        <p:txBody>
          <a:bodyPr wrap="none" rtlCol="0">
            <a:spAutoFit/>
          </a:bodyPr>
          <a:lstStyle/>
          <a:p>
            <a:pPr defTabSz="914400" eaLnBrk="0" fontAlgn="base" hangingPunct="0">
              <a:spcBef>
                <a:spcPct val="0"/>
              </a:spcBef>
              <a:spcAft>
                <a:spcPct val="0"/>
              </a:spcAft>
            </a:pPr>
            <a:r>
              <a:rPr lang="ja-JP" altLang="en-US" sz="3600" u="sng" dirty="0">
                <a:solidFill>
                  <a:srgbClr val="000000"/>
                </a:solidFill>
                <a:latin typeface="ＭＳ ゴシック"/>
                <a:ea typeface="ＭＳ ゴシック"/>
                <a:cs typeface="ＭＳ ゴシック"/>
              </a:rPr>
              <a:t>喫煙者との同居は心筋梗塞のリスク</a:t>
            </a:r>
            <a:endParaRPr lang="ja-JP" altLang="en-US" sz="3600" u="sng"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24843589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2013" y="1469666"/>
            <a:ext cx="10112052" cy="3903550"/>
          </a:xfrm>
          <a:prstGeom prst="rect">
            <a:avLst/>
          </a:prstGeom>
          <a:ln>
            <a:solidFill>
              <a:srgbClr val="000000"/>
            </a:solidFill>
          </a:ln>
        </p:spPr>
      </p:pic>
      <p:sp>
        <p:nvSpPr>
          <p:cNvPr id="5" name="テキスト ボックス 4"/>
          <p:cNvSpPr txBox="1"/>
          <p:nvPr/>
        </p:nvSpPr>
        <p:spPr>
          <a:xfrm>
            <a:off x="174960" y="116666"/>
            <a:ext cx="9772677" cy="830997"/>
          </a:xfrm>
          <a:prstGeom prst="rect">
            <a:avLst/>
          </a:prstGeom>
          <a:noFill/>
        </p:spPr>
        <p:txBody>
          <a:bodyPr wrap="none" rtlCol="0">
            <a:spAutoFit/>
          </a:bodyPr>
          <a:lstStyle/>
          <a:p>
            <a:pPr defTabSz="914400" fontAlgn="base">
              <a:spcBef>
                <a:spcPct val="0"/>
              </a:spcBef>
              <a:spcAft>
                <a:spcPct val="0"/>
              </a:spcAft>
            </a:pPr>
            <a:r>
              <a:rPr lang="en-US" altLang="ja-JP" sz="2400" dirty="0">
                <a:solidFill>
                  <a:srgbClr val="000000"/>
                </a:solidFill>
                <a:latin typeface="Arial"/>
                <a:ea typeface="ＭＳ ゴシック"/>
                <a:cs typeface="Arial"/>
              </a:rPr>
              <a:t>A Report of the Surgeon General</a:t>
            </a:r>
            <a:r>
              <a:rPr lang="ja-JP" altLang="en-US" sz="2400" dirty="0">
                <a:solidFill>
                  <a:srgbClr val="000000"/>
                </a:solidFill>
                <a:latin typeface="Arial"/>
                <a:ea typeface="ＭＳ ゴシック"/>
                <a:cs typeface="Arial"/>
              </a:rPr>
              <a:t>　　</a:t>
            </a:r>
            <a:r>
              <a:rPr lang="en-US" altLang="ja-JP" sz="2400" dirty="0">
                <a:solidFill>
                  <a:srgbClr val="000000"/>
                </a:solidFill>
                <a:latin typeface="Arial"/>
                <a:ea typeface="ＭＳ ゴシック"/>
                <a:cs typeface="Arial"/>
              </a:rPr>
              <a:t>(</a:t>
            </a:r>
            <a:r>
              <a:rPr lang="en-US" altLang="ja-JP" sz="2400" dirty="0">
                <a:solidFill>
                  <a:srgbClr val="FF0000"/>
                </a:solidFill>
                <a:latin typeface="Arial"/>
                <a:ea typeface="ＭＳ ゴシック"/>
                <a:cs typeface="Arial"/>
              </a:rPr>
              <a:t>2006</a:t>
            </a:r>
            <a:r>
              <a:rPr lang="ja-JP" altLang="en-US" sz="2400" dirty="0">
                <a:solidFill>
                  <a:srgbClr val="FF0000"/>
                </a:solidFill>
                <a:latin typeface="Arial"/>
                <a:ea typeface="ＭＳ ゴシック"/>
                <a:cs typeface="Arial"/>
              </a:rPr>
              <a:t>年報告</a:t>
            </a:r>
            <a:r>
              <a:rPr lang="ja-JP" altLang="en-US" sz="2400" dirty="0">
                <a:solidFill>
                  <a:srgbClr val="000000"/>
                </a:solidFill>
                <a:latin typeface="Arial"/>
                <a:ea typeface="ＭＳ ゴシック"/>
                <a:cs typeface="Arial"/>
              </a:rPr>
              <a:t>，</a:t>
            </a:r>
            <a:r>
              <a:rPr lang="en-US" altLang="ja-JP" sz="2400" dirty="0">
                <a:solidFill>
                  <a:srgbClr val="000000"/>
                </a:solidFill>
                <a:latin typeface="Arial"/>
                <a:ea typeface="ＭＳ ゴシック"/>
                <a:cs typeface="Arial"/>
              </a:rPr>
              <a:t>43</a:t>
            </a:r>
            <a:r>
              <a:rPr lang="ja-JP" altLang="en-US" sz="2400" dirty="0">
                <a:solidFill>
                  <a:srgbClr val="000000"/>
                </a:solidFill>
                <a:latin typeface="Arial"/>
                <a:ea typeface="ＭＳ ゴシック"/>
                <a:cs typeface="Arial"/>
              </a:rPr>
              <a:t>頁）</a:t>
            </a:r>
            <a:endParaRPr lang="en-US" altLang="ja-JP" sz="2400" dirty="0">
              <a:solidFill>
                <a:srgbClr val="000000"/>
              </a:solidFill>
              <a:latin typeface="Arial"/>
              <a:ea typeface="ＭＳ ゴシック"/>
              <a:cs typeface="Arial"/>
            </a:endParaRPr>
          </a:p>
          <a:p>
            <a:pPr defTabSz="914400" fontAlgn="base">
              <a:spcBef>
                <a:spcPct val="0"/>
              </a:spcBef>
              <a:spcAft>
                <a:spcPct val="0"/>
              </a:spcAft>
            </a:pPr>
            <a:r>
              <a:rPr lang="en-US" altLang="ja-JP" sz="2400" dirty="0">
                <a:solidFill>
                  <a:srgbClr val="000000"/>
                </a:solidFill>
                <a:latin typeface="Arial"/>
                <a:ea typeface="ＭＳ ゴシック"/>
                <a:cs typeface="Arial"/>
              </a:rPr>
              <a:t>The Health Consequences of Involuntary Exposure to Tobacco Smoke</a:t>
            </a:r>
            <a:endParaRPr lang="ja-JP" altLang="en-US" sz="2400" dirty="0">
              <a:solidFill>
                <a:srgbClr val="000000"/>
              </a:solidFill>
              <a:latin typeface="Arial"/>
              <a:ea typeface="ＭＳ ゴシック"/>
              <a:cs typeface="Arial"/>
            </a:endParaRPr>
          </a:p>
        </p:txBody>
      </p:sp>
      <p:sp>
        <p:nvSpPr>
          <p:cNvPr id="6" name="テキスト ボックス 5"/>
          <p:cNvSpPr txBox="1"/>
          <p:nvPr/>
        </p:nvSpPr>
        <p:spPr>
          <a:xfrm>
            <a:off x="174968" y="980762"/>
            <a:ext cx="5109091" cy="461665"/>
          </a:xfrm>
          <a:prstGeom prst="rect">
            <a:avLst/>
          </a:prstGeom>
          <a:noFill/>
        </p:spPr>
        <p:txBody>
          <a:bodyPr wrap="none" rtlCol="0">
            <a:spAutoFit/>
          </a:bodyPr>
          <a:lstStyle/>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発がん性のメカニズムに関する結論</a:t>
            </a:r>
            <a:endParaRPr lang="ja-JP" altLang="en-US" sz="2400" dirty="0">
              <a:solidFill>
                <a:srgbClr val="000000"/>
              </a:solidFill>
              <a:latin typeface="ＭＳ ゴシック"/>
              <a:ea typeface="ＭＳ ゴシック"/>
              <a:cs typeface="ＭＳ ゴシック"/>
            </a:endParaRPr>
          </a:p>
        </p:txBody>
      </p:sp>
      <p:sp>
        <p:nvSpPr>
          <p:cNvPr id="2" name="テキスト ボックス 1"/>
          <p:cNvSpPr txBox="1"/>
          <p:nvPr/>
        </p:nvSpPr>
        <p:spPr>
          <a:xfrm>
            <a:off x="4276" y="4221122"/>
            <a:ext cx="10187404" cy="461665"/>
          </a:xfrm>
          <a:prstGeom prst="rect">
            <a:avLst/>
          </a:prstGeom>
          <a:noFill/>
        </p:spPr>
        <p:txBody>
          <a:bodyPr wrap="none" rtlCol="0">
            <a:spAutoFit/>
          </a:bodyPr>
          <a:lstStyle/>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受動喫煙</a:t>
            </a:r>
            <a:r>
              <a:rPr lang="en-US" altLang="ja-JP" sz="2400" dirty="0">
                <a:solidFill>
                  <a:srgbClr val="000000"/>
                </a:solidFill>
                <a:latin typeface="ＭＳ ゴシック"/>
                <a:ea typeface="ＭＳ ゴシック"/>
                <a:cs typeface="ＭＳ ゴシック"/>
              </a:rPr>
              <a:t>→</a:t>
            </a:r>
            <a:r>
              <a:rPr lang="ja-JP" altLang="en-US" sz="2400" dirty="0">
                <a:solidFill>
                  <a:srgbClr val="000000"/>
                </a:solidFill>
                <a:latin typeface="ＭＳ ゴシック"/>
                <a:ea typeface="ＭＳ ゴシック"/>
                <a:cs typeface="ＭＳ ゴシック"/>
              </a:rPr>
              <a:t>発がん性物質摂取</a:t>
            </a:r>
            <a:r>
              <a:rPr lang="en-US" altLang="ja-JP" sz="2400" dirty="0">
                <a:solidFill>
                  <a:srgbClr val="000000"/>
                </a:solidFill>
                <a:latin typeface="ＭＳ ゴシック"/>
                <a:ea typeface="ＭＳ ゴシック"/>
                <a:cs typeface="ＭＳ ゴシック"/>
              </a:rPr>
              <a:t>→DNA</a:t>
            </a:r>
            <a:r>
              <a:rPr lang="ja-JP" altLang="en-US" sz="2400" dirty="0">
                <a:solidFill>
                  <a:srgbClr val="000000"/>
                </a:solidFill>
                <a:latin typeface="ＭＳ ゴシック"/>
                <a:ea typeface="ＭＳ ゴシック"/>
                <a:cs typeface="ＭＳ ゴシック"/>
              </a:rPr>
              <a:t>付加体による損傷</a:t>
            </a:r>
            <a:r>
              <a:rPr lang="en-US" altLang="ja-JP" sz="2400" dirty="0">
                <a:solidFill>
                  <a:srgbClr val="000000"/>
                </a:solidFill>
                <a:latin typeface="ＭＳ ゴシック"/>
                <a:ea typeface="ＭＳ ゴシック"/>
                <a:cs typeface="ＭＳ ゴシック"/>
              </a:rPr>
              <a:t>→</a:t>
            </a:r>
            <a:r>
              <a:rPr lang="ja-JP" altLang="en-US" sz="2400" dirty="0">
                <a:solidFill>
                  <a:srgbClr val="000000"/>
                </a:solidFill>
                <a:latin typeface="ＭＳ ゴシック"/>
                <a:ea typeface="ＭＳ ゴシック"/>
                <a:cs typeface="ＭＳ ゴシック"/>
              </a:rPr>
              <a:t>突然変異</a:t>
            </a:r>
            <a:r>
              <a:rPr lang="en-US" altLang="ja-JP" sz="2400" dirty="0">
                <a:solidFill>
                  <a:srgbClr val="000000"/>
                </a:solidFill>
                <a:latin typeface="ＭＳ ゴシック"/>
                <a:ea typeface="ＭＳ ゴシック"/>
                <a:cs typeface="ＭＳ ゴシック"/>
              </a:rPr>
              <a:t>→</a:t>
            </a:r>
            <a:r>
              <a:rPr lang="ja-JP" altLang="en-US" sz="2400" dirty="0">
                <a:solidFill>
                  <a:srgbClr val="000000"/>
                </a:solidFill>
                <a:latin typeface="ＭＳ ゴシック"/>
                <a:ea typeface="ＭＳ ゴシック"/>
                <a:cs typeface="ＭＳ ゴシック"/>
              </a:rPr>
              <a:t>発がん</a:t>
            </a:r>
            <a:endParaRPr lang="ja-JP" altLang="en-US" sz="2400"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3482338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152434"/>
            <a:ext cx="10287000" cy="6533147"/>
          </a:xfrm>
          <a:prstGeom prst="rect">
            <a:avLst/>
          </a:prstGeom>
          <a:ln>
            <a:solidFill>
              <a:srgbClr val="000000"/>
            </a:solidFill>
          </a:ln>
        </p:spPr>
      </p:pic>
      <p:sp>
        <p:nvSpPr>
          <p:cNvPr id="4" name="テキスト ボックス 3"/>
          <p:cNvSpPr txBox="1"/>
          <p:nvPr/>
        </p:nvSpPr>
        <p:spPr>
          <a:xfrm>
            <a:off x="2119175" y="116666"/>
            <a:ext cx="6340197" cy="830997"/>
          </a:xfrm>
          <a:prstGeom prst="rect">
            <a:avLst/>
          </a:prstGeom>
          <a:noFill/>
        </p:spPr>
        <p:txBody>
          <a:bodyPr wrap="none" rtlCol="0">
            <a:spAutoFit/>
          </a:bodyPr>
          <a:lstStyle/>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受動喫煙による肺がんリスク：</a:t>
            </a:r>
            <a:r>
              <a:rPr lang="en-US" altLang="ja-JP" sz="2400" dirty="0">
                <a:solidFill>
                  <a:srgbClr val="FF0000"/>
                </a:solidFill>
                <a:latin typeface="ＭＳ ゴシック"/>
                <a:ea typeface="ＭＳ ゴシック"/>
                <a:cs typeface="ＭＳ ゴシック"/>
              </a:rPr>
              <a:t>1.15〜1.43</a:t>
            </a:r>
            <a:r>
              <a:rPr lang="ja-JP" altLang="en-US" sz="2400" dirty="0">
                <a:solidFill>
                  <a:srgbClr val="FF0000"/>
                </a:solidFill>
                <a:latin typeface="ＭＳ ゴシック"/>
                <a:ea typeface="ＭＳ ゴシック"/>
                <a:cs typeface="ＭＳ ゴシック"/>
              </a:rPr>
              <a:t>倍</a:t>
            </a:r>
            <a:endParaRPr lang="en-US" altLang="ja-JP" sz="2400" dirty="0">
              <a:solidFill>
                <a:srgbClr val="FF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（メタアナリシスによる定量）</a:t>
            </a:r>
            <a:endParaRPr lang="en-US" altLang="ja-JP" sz="2400" dirty="0">
              <a:solidFill>
                <a:srgbClr val="000000"/>
              </a:solidFill>
              <a:latin typeface="ＭＳ ゴシック"/>
              <a:ea typeface="ＭＳ ゴシック"/>
              <a:cs typeface="ＭＳ ゴシック"/>
            </a:endParaRPr>
          </a:p>
        </p:txBody>
      </p:sp>
      <p:sp>
        <p:nvSpPr>
          <p:cNvPr id="5" name="テキスト ボックス 4"/>
          <p:cNvSpPr txBox="1"/>
          <p:nvPr/>
        </p:nvSpPr>
        <p:spPr>
          <a:xfrm>
            <a:off x="30941" y="5229234"/>
            <a:ext cx="1620957" cy="954107"/>
          </a:xfrm>
          <a:prstGeom prst="rect">
            <a:avLst/>
          </a:prstGeom>
          <a:noFill/>
        </p:spPr>
        <p:txBody>
          <a:bodyPr wrap="none" rtlCol="0">
            <a:spAutoFit/>
          </a:bodyPr>
          <a:lstStyle/>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米国公衆衛生総監</a:t>
            </a:r>
            <a:endParaRPr lang="en-US" altLang="ja-JP" sz="14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1400" dirty="0">
                <a:solidFill>
                  <a:srgbClr val="000000"/>
                </a:solidFill>
                <a:latin typeface="ＭＳ ゴシック"/>
                <a:ea typeface="ＭＳ ゴシック"/>
                <a:cs typeface="ＭＳ ゴシック"/>
              </a:rPr>
              <a:t>2006</a:t>
            </a:r>
            <a:r>
              <a:rPr lang="ja-JP" altLang="en-US" sz="1400" dirty="0">
                <a:solidFill>
                  <a:srgbClr val="000000"/>
                </a:solidFill>
                <a:latin typeface="ＭＳ ゴシック"/>
                <a:ea typeface="ＭＳ ゴシック"/>
                <a:cs typeface="ＭＳ ゴシック"/>
              </a:rPr>
              <a:t>年</a:t>
            </a:r>
            <a:r>
              <a:rPr lang="ja-JP" altLang="en-US" sz="1400" dirty="0">
                <a:solidFill>
                  <a:srgbClr val="000000"/>
                </a:solidFill>
                <a:latin typeface="ＭＳ ゴシック"/>
                <a:ea typeface="ＭＳ ゴシック"/>
                <a:cs typeface="ＭＳ ゴシック"/>
              </a:rPr>
              <a:t>報告書</a:t>
            </a:r>
            <a:r>
              <a:rPr lang="ja-JP" altLang="en-US" sz="1400" dirty="0">
                <a:solidFill>
                  <a:srgbClr val="000000"/>
                </a:solidFill>
                <a:latin typeface="ＭＳ ゴシック"/>
                <a:ea typeface="ＭＳ ゴシック"/>
                <a:cs typeface="ＭＳ ゴシック"/>
              </a:rPr>
              <a:t>の</a:t>
            </a:r>
            <a:endParaRPr lang="en-US" altLang="ja-JP" sz="1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ための</a:t>
            </a:r>
            <a:endParaRPr lang="en-US" altLang="ja-JP" sz="1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メタアナリシス</a:t>
            </a:r>
            <a:endParaRPr lang="en-US" altLang="ja-JP" sz="1400" dirty="0">
              <a:solidFill>
                <a:srgbClr val="000000"/>
              </a:solidFill>
              <a:latin typeface="ＭＳ ゴシック"/>
              <a:ea typeface="ＭＳ ゴシック"/>
              <a:cs typeface="ＭＳ ゴシック"/>
            </a:endParaRPr>
          </a:p>
        </p:txBody>
      </p:sp>
      <p:sp>
        <p:nvSpPr>
          <p:cNvPr id="6" name="正方形/長方形 5"/>
          <p:cNvSpPr/>
          <p:nvPr/>
        </p:nvSpPr>
        <p:spPr bwMode="auto">
          <a:xfrm>
            <a:off x="7591774" y="1484784"/>
            <a:ext cx="1080120" cy="511256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 name="正方形/長方形 1"/>
          <p:cNvSpPr/>
          <p:nvPr/>
        </p:nvSpPr>
        <p:spPr>
          <a:xfrm>
            <a:off x="7488044" y="539388"/>
            <a:ext cx="2776008" cy="369332"/>
          </a:xfrm>
          <a:prstGeom prst="rect">
            <a:avLst/>
          </a:prstGeom>
        </p:spPr>
        <p:txBody>
          <a:bodyPr wrap="none">
            <a:spAutoFit/>
          </a:bodyPr>
          <a:lstStyle/>
          <a:p>
            <a:pPr defTabSz="914400" fontAlgn="base">
              <a:spcBef>
                <a:spcPct val="0"/>
              </a:spcBef>
              <a:spcAft>
                <a:spcPct val="0"/>
              </a:spcAft>
            </a:pPr>
            <a:r>
              <a:rPr lang="ja-JP" altLang="en-US" dirty="0">
                <a:solidFill>
                  <a:srgbClr val="000000"/>
                </a:solidFill>
                <a:latin typeface="Arial"/>
                <a:ea typeface="ＭＳ ゴシック"/>
                <a:cs typeface="Arial"/>
              </a:rPr>
              <a:t>　</a:t>
            </a:r>
            <a:r>
              <a:rPr lang="en-US" altLang="ja-JP" dirty="0">
                <a:solidFill>
                  <a:srgbClr val="FF0000"/>
                </a:solidFill>
                <a:latin typeface="Arial"/>
                <a:ea typeface="ＭＳ ゴシック"/>
                <a:cs typeface="Arial"/>
              </a:rPr>
              <a:t>(2006</a:t>
            </a:r>
            <a:r>
              <a:rPr lang="ja-JP" altLang="en-US" dirty="0">
                <a:solidFill>
                  <a:srgbClr val="FF0000"/>
                </a:solidFill>
                <a:latin typeface="Arial"/>
                <a:ea typeface="ＭＳ ゴシック"/>
                <a:cs typeface="Arial"/>
              </a:rPr>
              <a:t>年報告</a:t>
            </a:r>
            <a:r>
              <a:rPr lang="ja-JP" altLang="en-US" dirty="0">
                <a:solidFill>
                  <a:srgbClr val="000000"/>
                </a:solidFill>
                <a:latin typeface="Arial"/>
                <a:ea typeface="ＭＳ ゴシック"/>
                <a:cs typeface="Arial"/>
              </a:rPr>
              <a:t>，</a:t>
            </a:r>
            <a:r>
              <a:rPr lang="en-US" altLang="ja-JP" dirty="0">
                <a:solidFill>
                  <a:srgbClr val="000000"/>
                </a:solidFill>
                <a:latin typeface="Arial"/>
                <a:ea typeface="ＭＳ ゴシック"/>
                <a:cs typeface="Arial"/>
              </a:rPr>
              <a:t>436</a:t>
            </a:r>
            <a:r>
              <a:rPr lang="ja-JP" altLang="en-US" dirty="0">
                <a:solidFill>
                  <a:srgbClr val="000000"/>
                </a:solidFill>
                <a:latin typeface="Arial"/>
                <a:ea typeface="ＭＳ ゴシック"/>
                <a:cs typeface="Arial"/>
              </a:rPr>
              <a:t>頁</a:t>
            </a:r>
            <a:r>
              <a:rPr lang="ja-JP" altLang="en-US" dirty="0">
                <a:solidFill>
                  <a:srgbClr val="000000"/>
                </a:solidFill>
                <a:latin typeface="Arial"/>
                <a:ea typeface="ＭＳ ゴシック"/>
                <a:cs typeface="Arial"/>
              </a:rPr>
              <a:t>）</a:t>
            </a:r>
            <a:endParaRPr lang="en-US" altLang="ja-JP" dirty="0">
              <a:solidFill>
                <a:srgbClr val="000000"/>
              </a:solidFill>
              <a:latin typeface="Arial"/>
              <a:ea typeface="ＭＳ ゴシック"/>
              <a:cs typeface="Arial"/>
            </a:endParaRPr>
          </a:p>
        </p:txBody>
      </p:sp>
      <p:sp>
        <p:nvSpPr>
          <p:cNvPr id="7" name="テキスト ボックス 6"/>
          <p:cNvSpPr txBox="1"/>
          <p:nvPr/>
        </p:nvSpPr>
        <p:spPr>
          <a:xfrm>
            <a:off x="393981" y="2246282"/>
            <a:ext cx="3775393" cy="400110"/>
          </a:xfrm>
          <a:prstGeom prst="rect">
            <a:avLst/>
          </a:prstGeom>
          <a:noFill/>
        </p:spPr>
        <p:txBody>
          <a:bodyPr wrap="none" rtlCol="0">
            <a:spAutoFit/>
          </a:bodyPr>
          <a:lstStyle/>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過去の論文（配偶者から曝露）</a:t>
            </a:r>
            <a:endParaRPr lang="ja-JP" altLang="en-US" sz="2000" dirty="0">
              <a:solidFill>
                <a:srgbClr val="000000"/>
              </a:solidFill>
              <a:latin typeface="ＭＳ ゴシック"/>
              <a:ea typeface="ＭＳ ゴシック"/>
              <a:cs typeface="ＭＳ ゴシック"/>
            </a:endParaRPr>
          </a:p>
        </p:txBody>
      </p:sp>
      <p:sp>
        <p:nvSpPr>
          <p:cNvPr id="8" name="テキスト ボックス 7"/>
          <p:cNvSpPr txBox="1"/>
          <p:nvPr/>
        </p:nvSpPr>
        <p:spPr>
          <a:xfrm>
            <a:off x="246974" y="3789040"/>
            <a:ext cx="3775393" cy="400110"/>
          </a:xfrm>
          <a:prstGeom prst="rect">
            <a:avLst/>
          </a:prstGeom>
          <a:noFill/>
        </p:spPr>
        <p:txBody>
          <a:bodyPr wrap="none" rtlCol="0">
            <a:spAutoFit/>
          </a:bodyPr>
          <a:lstStyle/>
          <a:p>
            <a:pPr defTabSz="914400" fontAlgn="base">
              <a:spcBef>
                <a:spcPct val="0"/>
              </a:spcBef>
              <a:spcAft>
                <a:spcPct val="0"/>
              </a:spcAft>
            </a:pPr>
            <a:r>
              <a:rPr lang="en-US" altLang="ja-JP" sz="2000" dirty="0">
                <a:solidFill>
                  <a:srgbClr val="000000"/>
                </a:solidFill>
                <a:latin typeface="ＭＳ ゴシック"/>
                <a:ea typeface="ＭＳ ゴシック"/>
                <a:cs typeface="ＭＳ ゴシック"/>
              </a:rPr>
              <a:t>2006</a:t>
            </a:r>
            <a:r>
              <a:rPr lang="ja-JP" altLang="en-US" sz="2000" dirty="0">
                <a:solidFill>
                  <a:srgbClr val="000000"/>
                </a:solidFill>
                <a:latin typeface="ＭＳ ゴシック"/>
                <a:ea typeface="ＭＳ ゴシック"/>
                <a:cs typeface="ＭＳ ゴシック"/>
              </a:rPr>
              <a:t>年報告（配偶者から曝露）</a:t>
            </a:r>
            <a:endParaRPr lang="ja-JP" altLang="en-US" sz="2000"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1094169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34992" y="197187"/>
            <a:ext cx="9491662" cy="6660815"/>
          </a:xfrm>
          <a:prstGeom prst="rect">
            <a:avLst/>
          </a:prstGeom>
        </p:spPr>
      </p:pic>
      <p:sp>
        <p:nvSpPr>
          <p:cNvPr id="3" name="テキスト ボックス 2"/>
          <p:cNvSpPr txBox="1"/>
          <p:nvPr/>
        </p:nvSpPr>
        <p:spPr>
          <a:xfrm>
            <a:off x="30933" y="44624"/>
            <a:ext cx="1723549" cy="338554"/>
          </a:xfrm>
          <a:prstGeom prst="rect">
            <a:avLst/>
          </a:prstGeom>
          <a:noFill/>
        </p:spPr>
        <p:txBody>
          <a:bodyPr wrap="none" rtlCol="0">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Table 7.4</a:t>
            </a:r>
            <a:r>
              <a:rPr lang="ja-JP" altLang="en-US" sz="1600" dirty="0">
                <a:solidFill>
                  <a:srgbClr val="000000"/>
                </a:solidFill>
                <a:latin typeface="ＭＳ ゴシック"/>
                <a:ea typeface="ＭＳ ゴシック"/>
                <a:cs typeface="ＭＳ ゴシック"/>
              </a:rPr>
              <a:t>の続き</a:t>
            </a:r>
            <a:endParaRPr lang="ja-JP" altLang="en-US" sz="1600" dirty="0">
              <a:solidFill>
                <a:srgbClr val="000000"/>
              </a:solidFill>
              <a:latin typeface="ＭＳ ゴシック"/>
              <a:ea typeface="ＭＳ ゴシック"/>
              <a:cs typeface="ＭＳ ゴシック"/>
            </a:endParaRPr>
          </a:p>
        </p:txBody>
      </p:sp>
      <p:sp>
        <p:nvSpPr>
          <p:cNvPr id="4" name="テキスト ボックス 3"/>
          <p:cNvSpPr txBox="1"/>
          <p:nvPr/>
        </p:nvSpPr>
        <p:spPr>
          <a:xfrm>
            <a:off x="102958" y="1556792"/>
            <a:ext cx="1826141" cy="1077218"/>
          </a:xfrm>
          <a:prstGeom prst="rect">
            <a:avLst/>
          </a:prstGeom>
          <a:solidFill>
            <a:srgbClr val="FFFFFF"/>
          </a:solidFill>
        </p:spPr>
        <p:txBody>
          <a:bodyPr wrap="none" rtlCol="0">
            <a:spAutoFit/>
          </a:bodyPr>
          <a:lstStyle/>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米国公衆衛生総監</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2006</a:t>
            </a:r>
            <a:r>
              <a:rPr lang="ja-JP" altLang="en-US" sz="1600" dirty="0">
                <a:solidFill>
                  <a:srgbClr val="000000"/>
                </a:solidFill>
                <a:latin typeface="ＭＳ ゴシック"/>
                <a:ea typeface="ＭＳ ゴシック"/>
                <a:cs typeface="ＭＳ ゴシック"/>
              </a:rPr>
              <a:t>年報告書</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のための</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メタアナリシス</a:t>
            </a:r>
            <a:endParaRPr lang="en-US" altLang="ja-JP" sz="1600" dirty="0">
              <a:solidFill>
                <a:srgbClr val="000000"/>
              </a:solidFill>
              <a:latin typeface="ＭＳ ゴシック"/>
              <a:ea typeface="ＭＳ ゴシック"/>
              <a:cs typeface="ＭＳ ゴシック"/>
            </a:endParaRPr>
          </a:p>
        </p:txBody>
      </p:sp>
      <p:sp>
        <p:nvSpPr>
          <p:cNvPr id="5" name="正方形/長方形 4"/>
          <p:cNvSpPr/>
          <p:nvPr/>
        </p:nvSpPr>
        <p:spPr bwMode="auto">
          <a:xfrm>
            <a:off x="7591774" y="548680"/>
            <a:ext cx="1080120" cy="295232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6" name="テキスト ボックス 5"/>
          <p:cNvSpPr txBox="1"/>
          <p:nvPr/>
        </p:nvSpPr>
        <p:spPr>
          <a:xfrm>
            <a:off x="6710140" y="107340"/>
            <a:ext cx="2262158" cy="369332"/>
          </a:xfrm>
          <a:prstGeom prst="rect">
            <a:avLst/>
          </a:prstGeom>
          <a:noFill/>
        </p:spPr>
        <p:txBody>
          <a:bodyPr wrap="none" rtlCol="0">
            <a:spAutoFit/>
          </a:bodyPr>
          <a:lstStyle/>
          <a:p>
            <a:pPr defTabSz="914400" fontAlgn="base">
              <a:spcBef>
                <a:spcPct val="0"/>
              </a:spcBef>
              <a:spcAft>
                <a:spcPct val="0"/>
              </a:spcAft>
            </a:pPr>
            <a:r>
              <a:rPr lang="ja-JP" altLang="en-US" dirty="0">
                <a:solidFill>
                  <a:srgbClr val="FF0000"/>
                </a:solidFill>
                <a:latin typeface="ＭＳ ゴシック"/>
                <a:ea typeface="ＭＳ ゴシック"/>
                <a:cs typeface="ＭＳ ゴシック"/>
              </a:rPr>
              <a:t>肺がん</a:t>
            </a:r>
            <a:r>
              <a:rPr lang="en-US" altLang="ja-JP" dirty="0">
                <a:solidFill>
                  <a:srgbClr val="FF0000"/>
                </a:solidFill>
                <a:latin typeface="ＭＳ ゴシック"/>
                <a:ea typeface="ＭＳ ゴシック"/>
                <a:cs typeface="ＭＳ ゴシック"/>
              </a:rPr>
              <a:t>1.13〜1.32</a:t>
            </a:r>
            <a:r>
              <a:rPr lang="ja-JP" altLang="en-US" dirty="0">
                <a:solidFill>
                  <a:srgbClr val="FF0000"/>
                </a:solidFill>
                <a:latin typeface="ＭＳ ゴシック"/>
                <a:ea typeface="ＭＳ ゴシック"/>
                <a:cs typeface="ＭＳ ゴシック"/>
              </a:rPr>
              <a:t>倍</a:t>
            </a:r>
            <a:endParaRPr lang="ja-JP" altLang="en-US" dirty="0">
              <a:solidFill>
                <a:srgbClr val="FF0000"/>
              </a:solidFill>
              <a:latin typeface="ＭＳ ゴシック"/>
              <a:ea typeface="ＭＳ ゴシック"/>
              <a:cs typeface="ＭＳ ゴシック"/>
            </a:endParaRPr>
          </a:p>
        </p:txBody>
      </p:sp>
      <p:sp>
        <p:nvSpPr>
          <p:cNvPr id="7" name="正方形/長方形 6"/>
          <p:cNvSpPr/>
          <p:nvPr/>
        </p:nvSpPr>
        <p:spPr>
          <a:xfrm>
            <a:off x="1809079" y="179382"/>
            <a:ext cx="2542341" cy="307777"/>
          </a:xfrm>
          <a:prstGeom prst="rect">
            <a:avLst/>
          </a:prstGeom>
        </p:spPr>
        <p:txBody>
          <a:bodyPr wrap="square">
            <a:spAutoFit/>
          </a:bodyPr>
          <a:lstStyle/>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職場の受動</a:t>
            </a:r>
            <a:r>
              <a:rPr lang="ja-JP" altLang="en-US" sz="1400" dirty="0">
                <a:solidFill>
                  <a:srgbClr val="000000"/>
                </a:solidFill>
                <a:latin typeface="ＭＳ ゴシック"/>
                <a:ea typeface="ＭＳ ゴシック"/>
                <a:cs typeface="ＭＳ ゴシック"/>
              </a:rPr>
              <a:t>喫煙</a:t>
            </a:r>
            <a:r>
              <a:rPr lang="en-US" altLang="ja-JP" sz="1400" dirty="0">
                <a:solidFill>
                  <a:srgbClr val="000000"/>
                </a:solidFill>
                <a:latin typeface="ＭＳ ゴシック"/>
                <a:ea typeface="ＭＳ ゴシック"/>
                <a:cs typeface="ＭＳ ゴシック"/>
              </a:rPr>
              <a:t>(25</a:t>
            </a:r>
            <a:r>
              <a:rPr lang="ja-JP" altLang="en-US" sz="1400" dirty="0">
                <a:solidFill>
                  <a:srgbClr val="000000"/>
                </a:solidFill>
                <a:latin typeface="ＭＳ ゴシック"/>
                <a:ea typeface="ＭＳ ゴシック"/>
                <a:cs typeface="ＭＳ ゴシック"/>
              </a:rPr>
              <a:t>研究）</a:t>
            </a:r>
            <a:endParaRPr lang="ja-JP" altLang="en-US" sz="1400" dirty="0">
              <a:solidFill>
                <a:srgbClr val="FFFFFF"/>
              </a:solidFill>
              <a:latin typeface="ＭＳ ゴシック"/>
              <a:ea typeface="ＭＳ ゴシック"/>
              <a:cs typeface="ＭＳ ゴシック"/>
            </a:endParaRPr>
          </a:p>
        </p:txBody>
      </p:sp>
      <p:sp>
        <p:nvSpPr>
          <p:cNvPr id="8" name="正方形/長方形 7"/>
          <p:cNvSpPr/>
          <p:nvPr/>
        </p:nvSpPr>
        <p:spPr>
          <a:xfrm>
            <a:off x="1624418" y="3676386"/>
            <a:ext cx="2542341" cy="307777"/>
          </a:xfrm>
          <a:prstGeom prst="rect">
            <a:avLst/>
          </a:prstGeom>
        </p:spPr>
        <p:txBody>
          <a:bodyPr wrap="square">
            <a:spAutoFit/>
          </a:bodyPr>
          <a:lstStyle/>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小児期の</a:t>
            </a:r>
            <a:r>
              <a:rPr lang="ja-JP" altLang="en-US" sz="1400" dirty="0">
                <a:solidFill>
                  <a:srgbClr val="000000"/>
                </a:solidFill>
                <a:latin typeface="ＭＳ ゴシック"/>
                <a:ea typeface="ＭＳ ゴシック"/>
                <a:cs typeface="ＭＳ ゴシック"/>
              </a:rPr>
              <a:t>受動</a:t>
            </a:r>
            <a:r>
              <a:rPr lang="ja-JP" altLang="en-US" sz="1400" dirty="0">
                <a:solidFill>
                  <a:srgbClr val="000000"/>
                </a:solidFill>
                <a:latin typeface="ＭＳ ゴシック"/>
                <a:ea typeface="ＭＳ ゴシック"/>
                <a:cs typeface="ＭＳ ゴシック"/>
              </a:rPr>
              <a:t>喫煙</a:t>
            </a:r>
            <a:r>
              <a:rPr lang="en-US" altLang="ja-JP" sz="1400" dirty="0">
                <a:solidFill>
                  <a:srgbClr val="000000"/>
                </a:solidFill>
                <a:latin typeface="ＭＳ ゴシック"/>
                <a:ea typeface="ＭＳ ゴシック"/>
                <a:cs typeface="ＭＳ ゴシック"/>
              </a:rPr>
              <a:t>(24</a:t>
            </a:r>
            <a:r>
              <a:rPr lang="ja-JP" altLang="en-US" sz="1400" dirty="0">
                <a:solidFill>
                  <a:srgbClr val="000000"/>
                </a:solidFill>
                <a:latin typeface="ＭＳ ゴシック"/>
                <a:ea typeface="ＭＳ ゴシック"/>
                <a:cs typeface="ＭＳ ゴシック"/>
              </a:rPr>
              <a:t>研究）</a:t>
            </a:r>
            <a:endParaRPr lang="ja-JP" altLang="en-US" sz="1400" dirty="0">
              <a:solidFill>
                <a:srgbClr val="FFFFFF"/>
              </a:solidFill>
              <a:latin typeface="ＭＳ ゴシック"/>
              <a:ea typeface="ＭＳ ゴシック"/>
              <a:cs typeface="ＭＳ ゴシック"/>
            </a:endParaRPr>
          </a:p>
        </p:txBody>
      </p:sp>
      <p:sp>
        <p:nvSpPr>
          <p:cNvPr id="9" name="テキスト ボックス 8"/>
          <p:cNvSpPr txBox="1"/>
          <p:nvPr/>
        </p:nvSpPr>
        <p:spPr>
          <a:xfrm>
            <a:off x="6871692" y="3676384"/>
            <a:ext cx="2262158" cy="369332"/>
          </a:xfrm>
          <a:prstGeom prst="rect">
            <a:avLst/>
          </a:prstGeom>
          <a:noFill/>
        </p:spPr>
        <p:txBody>
          <a:bodyPr wrap="none" rtlCol="0">
            <a:spAutoFit/>
          </a:bodyPr>
          <a:lstStyle/>
          <a:p>
            <a:pPr defTabSz="914400" fontAlgn="base">
              <a:spcBef>
                <a:spcPct val="0"/>
              </a:spcBef>
              <a:spcAft>
                <a:spcPct val="0"/>
              </a:spcAft>
            </a:pPr>
            <a:r>
              <a:rPr lang="ja-JP" altLang="en-US" dirty="0">
                <a:solidFill>
                  <a:srgbClr val="FF0000"/>
                </a:solidFill>
                <a:latin typeface="ＭＳ ゴシック"/>
                <a:ea typeface="ＭＳ ゴシック"/>
                <a:cs typeface="ＭＳ ゴシック"/>
              </a:rPr>
              <a:t>肺がん</a:t>
            </a:r>
            <a:r>
              <a:rPr lang="en-US" altLang="ja-JP" dirty="0">
                <a:solidFill>
                  <a:srgbClr val="FF0000"/>
                </a:solidFill>
                <a:latin typeface="ＭＳ ゴシック"/>
                <a:ea typeface="ＭＳ ゴシック"/>
                <a:cs typeface="ＭＳ ゴシック"/>
              </a:rPr>
              <a:t>0.81〜1.59</a:t>
            </a:r>
            <a:r>
              <a:rPr lang="ja-JP" altLang="en-US" dirty="0">
                <a:solidFill>
                  <a:srgbClr val="FF0000"/>
                </a:solidFill>
                <a:latin typeface="ＭＳ ゴシック"/>
                <a:ea typeface="ＭＳ ゴシック"/>
                <a:cs typeface="ＭＳ ゴシック"/>
              </a:rPr>
              <a:t>倍</a:t>
            </a:r>
            <a:endParaRPr lang="ja-JP" altLang="en-US" dirty="0">
              <a:solidFill>
                <a:srgbClr val="FF0000"/>
              </a:solidFill>
              <a:latin typeface="ＭＳ ゴシック"/>
              <a:ea typeface="ＭＳ ゴシック"/>
              <a:cs typeface="ＭＳ ゴシック"/>
            </a:endParaRPr>
          </a:p>
        </p:txBody>
      </p:sp>
      <p:sp>
        <p:nvSpPr>
          <p:cNvPr id="10" name="正方形/長方形 9"/>
          <p:cNvSpPr/>
          <p:nvPr/>
        </p:nvSpPr>
        <p:spPr bwMode="auto">
          <a:xfrm>
            <a:off x="7591774" y="4005064"/>
            <a:ext cx="1080120" cy="273630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11" name="正方形/長方形 10"/>
          <p:cNvSpPr/>
          <p:nvPr/>
        </p:nvSpPr>
        <p:spPr>
          <a:xfrm>
            <a:off x="63133" y="6237312"/>
            <a:ext cx="2488081" cy="338554"/>
          </a:xfrm>
          <a:prstGeom prst="rect">
            <a:avLst/>
          </a:prstGeom>
        </p:spPr>
        <p:txBody>
          <a:bodyPr wrap="none">
            <a:spAutoFit/>
          </a:bodyPr>
          <a:lstStyle/>
          <a:p>
            <a:pPr defTabSz="914400" fontAlgn="base">
              <a:spcBef>
                <a:spcPct val="0"/>
              </a:spcBef>
              <a:spcAft>
                <a:spcPct val="0"/>
              </a:spcAft>
            </a:pPr>
            <a:r>
              <a:rPr lang="ja-JP" altLang="en-US" sz="1600" dirty="0">
                <a:solidFill>
                  <a:srgbClr val="000000"/>
                </a:solidFill>
                <a:latin typeface="Arial"/>
                <a:ea typeface="ＭＳ ゴシック"/>
                <a:cs typeface="Arial"/>
              </a:rPr>
              <a:t>　</a:t>
            </a:r>
            <a:r>
              <a:rPr lang="en-US" altLang="ja-JP" sz="1600" dirty="0">
                <a:solidFill>
                  <a:srgbClr val="000000"/>
                </a:solidFill>
                <a:latin typeface="Arial"/>
                <a:ea typeface="ＭＳ ゴシック"/>
                <a:cs typeface="Arial"/>
              </a:rPr>
              <a:t>(2006</a:t>
            </a:r>
            <a:r>
              <a:rPr lang="ja-JP" altLang="en-US" sz="1600" dirty="0">
                <a:solidFill>
                  <a:srgbClr val="000000"/>
                </a:solidFill>
                <a:latin typeface="Arial"/>
                <a:ea typeface="ＭＳ ゴシック"/>
                <a:cs typeface="Arial"/>
              </a:rPr>
              <a:t>年報告，</a:t>
            </a:r>
            <a:r>
              <a:rPr lang="en-US" altLang="ja-JP" sz="1600" dirty="0">
                <a:solidFill>
                  <a:srgbClr val="000000"/>
                </a:solidFill>
                <a:latin typeface="Arial"/>
                <a:ea typeface="ＭＳ ゴシック"/>
                <a:cs typeface="Arial"/>
              </a:rPr>
              <a:t>436</a:t>
            </a:r>
            <a:r>
              <a:rPr lang="ja-JP" altLang="en-US" sz="1600" dirty="0">
                <a:solidFill>
                  <a:srgbClr val="000000"/>
                </a:solidFill>
                <a:latin typeface="Arial"/>
                <a:ea typeface="ＭＳ ゴシック"/>
                <a:cs typeface="Arial"/>
              </a:rPr>
              <a:t>頁</a:t>
            </a:r>
            <a:r>
              <a:rPr lang="ja-JP" altLang="en-US" sz="1600" dirty="0">
                <a:solidFill>
                  <a:srgbClr val="000000"/>
                </a:solidFill>
                <a:latin typeface="Arial"/>
                <a:ea typeface="ＭＳ ゴシック"/>
                <a:cs typeface="Arial"/>
              </a:rPr>
              <a:t>）</a:t>
            </a:r>
            <a:endParaRPr lang="en-US" altLang="ja-JP" sz="1600" dirty="0">
              <a:solidFill>
                <a:srgbClr val="000000"/>
              </a:solidFill>
              <a:latin typeface="Arial"/>
              <a:ea typeface="ＭＳ ゴシック"/>
              <a:cs typeface="Arial"/>
            </a:endParaRPr>
          </a:p>
        </p:txBody>
      </p:sp>
      <p:sp>
        <p:nvSpPr>
          <p:cNvPr id="12" name="テキスト ボックス 11"/>
          <p:cNvSpPr txBox="1"/>
          <p:nvPr/>
        </p:nvSpPr>
        <p:spPr>
          <a:xfrm>
            <a:off x="102941" y="4944104"/>
            <a:ext cx="1620957" cy="830997"/>
          </a:xfrm>
          <a:prstGeom prst="rect">
            <a:avLst/>
          </a:prstGeom>
          <a:noFill/>
        </p:spPr>
        <p:txBody>
          <a:bodyPr wrap="none" rtlCol="0">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2006</a:t>
            </a:r>
            <a:r>
              <a:rPr lang="ja-JP" altLang="en-US" sz="1600" dirty="0">
                <a:solidFill>
                  <a:srgbClr val="000000"/>
                </a:solidFill>
                <a:latin typeface="ＭＳ ゴシック"/>
                <a:ea typeface="ＭＳ ゴシック"/>
                <a:cs typeface="ＭＳ ゴシック"/>
              </a:rPr>
              <a:t>年報告書</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のための</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メタアナリシス</a:t>
            </a:r>
            <a:endParaRPr lang="en-US" altLang="ja-JP" sz="1600"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167598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441190"/>
            <a:ext cx="6079604" cy="5678350"/>
          </a:xfrm>
          <a:prstGeom prst="rect">
            <a:avLst/>
          </a:prstGeom>
          <a:ln>
            <a:solidFill>
              <a:srgbClr val="4F81BD"/>
            </a:solidFill>
          </a:ln>
        </p:spPr>
      </p:pic>
      <p:sp>
        <p:nvSpPr>
          <p:cNvPr id="3" name="テキスト ボックス 2"/>
          <p:cNvSpPr txBox="1"/>
          <p:nvPr/>
        </p:nvSpPr>
        <p:spPr>
          <a:xfrm>
            <a:off x="2191173" y="832644"/>
            <a:ext cx="7920880" cy="2123658"/>
          </a:xfrm>
          <a:prstGeom prst="rect">
            <a:avLst/>
          </a:prstGeom>
          <a:solidFill>
            <a:srgbClr val="FFFFFF"/>
          </a:solidFill>
        </p:spPr>
        <p:txBody>
          <a:bodyPr wrap="square" rtlCol="0">
            <a:spAutoFit/>
          </a:bodyPr>
          <a:lstStyle/>
          <a:p>
            <a:pPr defTabSz="914400" fontAlgn="base">
              <a:spcBef>
                <a:spcPct val="0"/>
              </a:spcBef>
              <a:spcAft>
                <a:spcPct val="0"/>
              </a:spcAft>
            </a:pPr>
            <a:r>
              <a:rPr lang="ja-JP" altLang="en-US" sz="2200" dirty="0">
                <a:solidFill>
                  <a:srgbClr val="000000"/>
                </a:solidFill>
                <a:latin typeface="ＭＳ ゴシック"/>
                <a:ea typeface="ＭＳ ゴシック"/>
                <a:cs typeface="ＭＳ ゴシック"/>
              </a:rPr>
              <a:t>結論：肺がん</a:t>
            </a:r>
            <a:endParaRPr lang="en-US" altLang="ja-JP" sz="2200" dirty="0">
              <a:solidFill>
                <a:srgbClr val="000000"/>
              </a:solidFill>
              <a:latin typeface="ＭＳ ゴシック"/>
              <a:ea typeface="ＭＳ ゴシック"/>
              <a:cs typeface="ＭＳ ゴシック"/>
            </a:endParaRPr>
          </a:p>
          <a:p>
            <a:pPr marL="457200" indent="-457200" defTabSz="914400" fontAlgn="base">
              <a:spcBef>
                <a:spcPct val="0"/>
              </a:spcBef>
              <a:spcAft>
                <a:spcPct val="0"/>
              </a:spcAft>
              <a:buFontTx/>
              <a:buAutoNum type="arabicPeriod"/>
            </a:pPr>
            <a:r>
              <a:rPr lang="ja-JP" altLang="en-US" sz="2200" dirty="0">
                <a:solidFill>
                  <a:srgbClr val="000000"/>
                </a:solidFill>
                <a:latin typeface="ＭＳ ゴシック"/>
                <a:ea typeface="ＭＳ ゴシック"/>
                <a:cs typeface="ＭＳ ゴシック"/>
              </a:rPr>
              <a:t>受動喫煙が非喫煙者の肺がんのリスクになることについて、　</a:t>
            </a:r>
            <a:r>
              <a:rPr lang="en-US" altLang="ja-JP" sz="2200" dirty="0">
                <a:solidFill>
                  <a:srgbClr val="000000"/>
                </a:solidFill>
                <a:latin typeface="ＭＳ ゴシック"/>
                <a:ea typeface="ＭＳ ゴシック"/>
                <a:cs typeface="ＭＳ ゴシック"/>
              </a:rPr>
              <a:t/>
            </a:r>
            <a:br>
              <a:rPr lang="en-US" altLang="ja-JP" sz="2200" dirty="0">
                <a:solidFill>
                  <a:srgbClr val="000000"/>
                </a:solidFill>
                <a:latin typeface="ＭＳ ゴシック"/>
                <a:ea typeface="ＭＳ ゴシック"/>
                <a:cs typeface="ＭＳ ゴシック"/>
              </a:rPr>
            </a:br>
            <a:r>
              <a:rPr lang="ja-JP" altLang="en-US" sz="2200" dirty="0">
                <a:solidFill>
                  <a:srgbClr val="FF0000"/>
                </a:solidFill>
                <a:latin typeface="ＭＳ ゴシック"/>
                <a:ea typeface="ＭＳ ゴシック"/>
                <a:cs typeface="ＭＳ ゴシック"/>
              </a:rPr>
              <a:t>十分な証拠</a:t>
            </a:r>
            <a:r>
              <a:rPr lang="ja-JP" altLang="en-US" sz="2200" dirty="0">
                <a:solidFill>
                  <a:srgbClr val="000000"/>
                </a:solidFill>
                <a:latin typeface="ＭＳ ゴシック"/>
                <a:ea typeface="ＭＳ ゴシック"/>
                <a:cs typeface="ＭＳ ゴシック"/>
              </a:rPr>
              <a:t>が得られた。</a:t>
            </a:r>
            <a:r>
              <a:rPr lang="en-US" altLang="ja-JP" sz="2200" dirty="0">
                <a:solidFill>
                  <a:srgbClr val="000000"/>
                </a:solidFill>
                <a:latin typeface="ＭＳ ゴシック"/>
                <a:ea typeface="ＭＳ ゴシック"/>
                <a:cs typeface="ＭＳ ゴシック"/>
              </a:rPr>
              <a:t/>
            </a:r>
            <a:br>
              <a:rPr lang="en-US" altLang="ja-JP" sz="2200" dirty="0">
                <a:solidFill>
                  <a:srgbClr val="000000"/>
                </a:solidFill>
                <a:latin typeface="ＭＳ ゴシック"/>
                <a:ea typeface="ＭＳ ゴシック"/>
                <a:cs typeface="ＭＳ ゴシック"/>
              </a:rPr>
            </a:br>
            <a:r>
              <a:rPr lang="ja-JP" altLang="en-US" sz="2200" dirty="0">
                <a:solidFill>
                  <a:srgbClr val="000000"/>
                </a:solidFill>
                <a:latin typeface="ＭＳ ゴシック"/>
                <a:ea typeface="ＭＳ ゴシック"/>
                <a:cs typeface="ＭＳ ゴシック"/>
              </a:rPr>
              <a:t>職場、家庭、地域と関係なく結論づけられた。</a:t>
            </a:r>
            <a:endParaRPr lang="en-US" altLang="ja-JP" sz="2200" dirty="0">
              <a:solidFill>
                <a:srgbClr val="000000"/>
              </a:solidFill>
              <a:latin typeface="ＭＳ ゴシック"/>
              <a:ea typeface="ＭＳ ゴシック"/>
              <a:cs typeface="ＭＳ ゴシック"/>
            </a:endParaRPr>
          </a:p>
          <a:p>
            <a:pPr marL="457200" indent="-457200" defTabSz="914400" fontAlgn="base">
              <a:spcBef>
                <a:spcPct val="0"/>
              </a:spcBef>
              <a:spcAft>
                <a:spcPct val="0"/>
              </a:spcAft>
              <a:buFontTx/>
              <a:buAutoNum type="arabicPeriod"/>
            </a:pPr>
            <a:r>
              <a:rPr lang="ja-JP" altLang="en-US" sz="2200" dirty="0">
                <a:solidFill>
                  <a:srgbClr val="000000"/>
                </a:solidFill>
                <a:latin typeface="ＭＳ ゴシック"/>
                <a:ea typeface="ＭＳ ゴシック"/>
                <a:cs typeface="ＭＳ ゴシック"/>
              </a:rPr>
              <a:t>喫煙者とともに生活することにより、（非喫煙者の）</a:t>
            </a:r>
            <a:r>
              <a:rPr lang="en-US" altLang="ja-JP" sz="2200" dirty="0">
                <a:solidFill>
                  <a:srgbClr val="000000"/>
                </a:solidFill>
                <a:latin typeface="ＭＳ ゴシック"/>
                <a:ea typeface="ＭＳ ゴシック"/>
                <a:cs typeface="ＭＳ ゴシック"/>
              </a:rPr>
              <a:t/>
            </a:r>
            <a:br>
              <a:rPr lang="en-US" altLang="ja-JP" sz="2200" dirty="0">
                <a:solidFill>
                  <a:srgbClr val="000000"/>
                </a:solidFill>
                <a:latin typeface="ＭＳ ゴシック"/>
                <a:ea typeface="ＭＳ ゴシック"/>
                <a:cs typeface="ＭＳ ゴシック"/>
              </a:rPr>
            </a:br>
            <a:r>
              <a:rPr lang="ja-JP" altLang="en-US" sz="2200" dirty="0">
                <a:solidFill>
                  <a:srgbClr val="000000"/>
                </a:solidFill>
                <a:latin typeface="ＭＳ ゴシック"/>
                <a:ea typeface="ＭＳ ゴシック"/>
                <a:cs typeface="ＭＳ ゴシック"/>
              </a:rPr>
              <a:t>肺がんリスクは</a:t>
            </a:r>
            <a:r>
              <a:rPr lang="en-US" altLang="ja-JP" sz="2200" dirty="0">
                <a:solidFill>
                  <a:srgbClr val="FF0000"/>
                </a:solidFill>
                <a:latin typeface="ＭＳ ゴシック"/>
                <a:ea typeface="ＭＳ ゴシック"/>
                <a:cs typeface="ＭＳ ゴシック"/>
              </a:rPr>
              <a:t>20〜30</a:t>
            </a:r>
            <a:r>
              <a:rPr lang="ja-JP" altLang="en-US" sz="2200" dirty="0">
                <a:solidFill>
                  <a:srgbClr val="FF0000"/>
                </a:solidFill>
                <a:latin typeface="ＭＳ ゴシック"/>
                <a:ea typeface="ＭＳ ゴシック"/>
                <a:cs typeface="ＭＳ ゴシック"/>
              </a:rPr>
              <a:t>％上昇</a:t>
            </a:r>
            <a:r>
              <a:rPr lang="ja-JP" altLang="en-US" sz="2200" dirty="0">
                <a:solidFill>
                  <a:srgbClr val="000000"/>
                </a:solidFill>
                <a:latin typeface="ＭＳ ゴシック"/>
                <a:ea typeface="ＭＳ ゴシック"/>
                <a:cs typeface="ＭＳ ゴシック"/>
              </a:rPr>
              <a:t>する。</a:t>
            </a:r>
            <a:endParaRPr lang="ja-JP" altLang="en-US" sz="2200" dirty="0">
              <a:solidFill>
                <a:srgbClr val="000000"/>
              </a:solidFill>
              <a:latin typeface="ＭＳ ゴシック"/>
              <a:ea typeface="ＭＳ ゴシック"/>
              <a:cs typeface="ＭＳ ゴシック"/>
            </a:endParaRPr>
          </a:p>
        </p:txBody>
      </p:sp>
      <p:sp>
        <p:nvSpPr>
          <p:cNvPr id="4" name="正方形/長方形 3"/>
          <p:cNvSpPr/>
          <p:nvPr/>
        </p:nvSpPr>
        <p:spPr>
          <a:xfrm>
            <a:off x="7519773" y="260648"/>
            <a:ext cx="2776008" cy="369332"/>
          </a:xfrm>
          <a:prstGeom prst="rect">
            <a:avLst/>
          </a:prstGeom>
        </p:spPr>
        <p:txBody>
          <a:bodyPr wrap="none">
            <a:spAutoFit/>
          </a:bodyPr>
          <a:lstStyle/>
          <a:p>
            <a:pPr defTabSz="914400" fontAlgn="base">
              <a:spcBef>
                <a:spcPct val="0"/>
              </a:spcBef>
              <a:spcAft>
                <a:spcPct val="0"/>
              </a:spcAft>
            </a:pPr>
            <a:r>
              <a:rPr lang="ja-JP" altLang="en-US" dirty="0">
                <a:solidFill>
                  <a:srgbClr val="000000"/>
                </a:solidFill>
                <a:latin typeface="Arial"/>
                <a:ea typeface="ＭＳ ゴシック"/>
                <a:cs typeface="Arial"/>
              </a:rPr>
              <a:t>　</a:t>
            </a:r>
            <a:r>
              <a:rPr lang="en-US" altLang="ja-JP" dirty="0">
                <a:solidFill>
                  <a:srgbClr val="000000"/>
                </a:solidFill>
                <a:latin typeface="Arial"/>
                <a:ea typeface="ＭＳ ゴシック"/>
                <a:cs typeface="Arial"/>
              </a:rPr>
              <a:t>(2006</a:t>
            </a:r>
            <a:r>
              <a:rPr lang="ja-JP" altLang="en-US" dirty="0">
                <a:solidFill>
                  <a:srgbClr val="000000"/>
                </a:solidFill>
                <a:latin typeface="Arial"/>
                <a:ea typeface="ＭＳ ゴシック"/>
                <a:cs typeface="Arial"/>
              </a:rPr>
              <a:t>年報告，</a:t>
            </a:r>
            <a:r>
              <a:rPr lang="en-US" altLang="ja-JP" dirty="0">
                <a:solidFill>
                  <a:srgbClr val="000000"/>
                </a:solidFill>
                <a:latin typeface="Arial"/>
                <a:ea typeface="ＭＳ ゴシック"/>
                <a:cs typeface="Arial"/>
              </a:rPr>
              <a:t>445</a:t>
            </a:r>
            <a:r>
              <a:rPr lang="ja-JP" altLang="en-US" dirty="0">
                <a:solidFill>
                  <a:srgbClr val="000000"/>
                </a:solidFill>
                <a:latin typeface="Arial"/>
                <a:ea typeface="ＭＳ ゴシック"/>
                <a:cs typeface="Arial"/>
              </a:rPr>
              <a:t>頁</a:t>
            </a:r>
            <a:r>
              <a:rPr lang="ja-JP" altLang="en-US" dirty="0">
                <a:solidFill>
                  <a:srgbClr val="000000"/>
                </a:solidFill>
                <a:latin typeface="Arial"/>
                <a:ea typeface="ＭＳ ゴシック"/>
                <a:cs typeface="Arial"/>
              </a:rPr>
              <a:t>）</a:t>
            </a:r>
            <a:endParaRPr lang="en-US" altLang="ja-JP" dirty="0">
              <a:solidFill>
                <a:srgbClr val="000000"/>
              </a:solidFill>
              <a:latin typeface="Arial"/>
              <a:ea typeface="ＭＳ ゴシック"/>
              <a:cs typeface="Arial"/>
            </a:endParaRPr>
          </a:p>
        </p:txBody>
      </p:sp>
      <p:cxnSp>
        <p:nvCxnSpPr>
          <p:cNvPr id="6" name="直線コネクタ 5"/>
          <p:cNvCxnSpPr/>
          <p:nvPr/>
        </p:nvCxnSpPr>
        <p:spPr bwMode="auto">
          <a:xfrm>
            <a:off x="2695233" y="3429000"/>
            <a:ext cx="1008113"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7" name="直線コネクタ 6"/>
          <p:cNvCxnSpPr/>
          <p:nvPr/>
        </p:nvCxnSpPr>
        <p:spPr bwMode="auto">
          <a:xfrm>
            <a:off x="4135388" y="5157192"/>
            <a:ext cx="1728192"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07550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44016" y="620688"/>
            <a:ext cx="6511652" cy="1546788"/>
          </a:xfrm>
          <a:prstGeom prst="rect">
            <a:avLst/>
          </a:prstGeom>
        </p:spPr>
      </p:pic>
      <p:pic>
        <p:nvPicPr>
          <p:cNvPr id="4" name="図 3"/>
          <p:cNvPicPr>
            <a:picLocks noChangeAspect="1"/>
          </p:cNvPicPr>
          <p:nvPr/>
        </p:nvPicPr>
        <p:blipFill>
          <a:blip r:embed="rId3"/>
          <a:stretch>
            <a:fillRect/>
          </a:stretch>
        </p:blipFill>
        <p:spPr>
          <a:xfrm>
            <a:off x="0" y="2352684"/>
            <a:ext cx="10287000" cy="3452583"/>
          </a:xfrm>
          <a:prstGeom prst="rect">
            <a:avLst/>
          </a:prstGeom>
        </p:spPr>
      </p:pic>
      <p:sp>
        <p:nvSpPr>
          <p:cNvPr id="5" name="正方形/長方形 4"/>
          <p:cNvSpPr/>
          <p:nvPr/>
        </p:nvSpPr>
        <p:spPr bwMode="auto">
          <a:xfrm>
            <a:off x="4423420" y="3284984"/>
            <a:ext cx="1800200" cy="216024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7" name="テキスト ボックス 6"/>
          <p:cNvSpPr txBox="1"/>
          <p:nvPr/>
        </p:nvSpPr>
        <p:spPr>
          <a:xfrm>
            <a:off x="30943" y="5805264"/>
            <a:ext cx="8379217" cy="923330"/>
          </a:xfrm>
          <a:prstGeom prst="rect">
            <a:avLst/>
          </a:prstGeom>
          <a:noFill/>
        </p:spPr>
        <p:txBody>
          <a:bodyPr wrap="none" rtlCol="0">
            <a:spAutoFit/>
          </a:bodyPr>
          <a:lstStyle/>
          <a:p>
            <a:pPr defTabSz="914400" fontAlgn="base">
              <a:spcBef>
                <a:spcPct val="0"/>
              </a:spcBef>
              <a:spcAft>
                <a:spcPct val="0"/>
              </a:spcAft>
            </a:pPr>
            <a:r>
              <a:rPr lang="ja-JP" altLang="en-US" dirty="0">
                <a:solidFill>
                  <a:srgbClr val="0000FF"/>
                </a:solidFill>
                <a:latin typeface="ＭＳ ゴシック"/>
                <a:ea typeface="ＭＳ ゴシック"/>
                <a:cs typeface="ＭＳ ゴシック"/>
              </a:rPr>
              <a:t>全肺がん</a:t>
            </a:r>
            <a:r>
              <a:rPr lang="ja-JP" altLang="en-US" dirty="0">
                <a:solidFill>
                  <a:srgbClr val="FF0000"/>
                </a:solidFill>
                <a:latin typeface="ＭＳ ゴシック"/>
                <a:ea typeface="ＭＳ ゴシック"/>
                <a:cs typeface="ＭＳ ゴシック"/>
              </a:rPr>
              <a:t>：夫が非喫煙の妻の発症を</a:t>
            </a:r>
            <a:r>
              <a:rPr lang="en-US" altLang="ja-JP" dirty="0">
                <a:solidFill>
                  <a:srgbClr val="FF0000"/>
                </a:solidFill>
                <a:latin typeface="ＭＳ ゴシック"/>
                <a:ea typeface="ＭＳ ゴシック"/>
                <a:cs typeface="ＭＳ ゴシック"/>
              </a:rPr>
              <a:t>1.0</a:t>
            </a:r>
            <a:r>
              <a:rPr lang="ja-JP" altLang="en-US" dirty="0">
                <a:solidFill>
                  <a:srgbClr val="FF0000"/>
                </a:solidFill>
                <a:latin typeface="ＭＳ ゴシック"/>
                <a:ea typeface="ＭＳ ゴシック"/>
                <a:cs typeface="ＭＳ ゴシック"/>
              </a:rPr>
              <a:t>、夫が元喫煙は</a:t>
            </a:r>
            <a:r>
              <a:rPr lang="en-US" altLang="ja-JP" dirty="0">
                <a:solidFill>
                  <a:srgbClr val="FF0000"/>
                </a:solidFill>
                <a:latin typeface="ＭＳ ゴシック"/>
                <a:ea typeface="ＭＳ ゴシック"/>
                <a:cs typeface="ＭＳ ゴシック"/>
              </a:rPr>
              <a:t>1.12</a:t>
            </a:r>
            <a:r>
              <a:rPr lang="ja-JP" altLang="en-US" dirty="0">
                <a:solidFill>
                  <a:srgbClr val="FF0000"/>
                </a:solidFill>
                <a:latin typeface="ＭＳ ゴシック"/>
                <a:ea typeface="ＭＳ ゴシック"/>
                <a:cs typeface="ＭＳ ゴシック"/>
              </a:rPr>
              <a:t>倍、現喫煙は</a:t>
            </a:r>
            <a:r>
              <a:rPr lang="en-US" altLang="ja-JP" dirty="0">
                <a:solidFill>
                  <a:srgbClr val="FF0000"/>
                </a:solidFill>
                <a:latin typeface="ＭＳ ゴシック"/>
                <a:ea typeface="ＭＳ ゴシック"/>
                <a:cs typeface="ＭＳ ゴシック"/>
              </a:rPr>
              <a:t>1.34</a:t>
            </a:r>
            <a:r>
              <a:rPr lang="ja-JP" altLang="en-US" dirty="0">
                <a:solidFill>
                  <a:srgbClr val="FF0000"/>
                </a:solidFill>
                <a:latin typeface="ＭＳ ゴシック"/>
                <a:ea typeface="ＭＳ ゴシック"/>
                <a:cs typeface="ＭＳ ゴシック"/>
              </a:rPr>
              <a:t>倍</a:t>
            </a:r>
            <a:endParaRPr lang="en-US" altLang="ja-JP" dirty="0">
              <a:solidFill>
                <a:srgbClr val="FF0000"/>
              </a:solidFill>
              <a:latin typeface="ＭＳ ゴシック"/>
              <a:ea typeface="ＭＳ ゴシック"/>
              <a:cs typeface="ＭＳ ゴシック"/>
            </a:endParaRPr>
          </a:p>
          <a:p>
            <a:pPr defTabSz="914400" fontAlgn="base">
              <a:spcBef>
                <a:spcPct val="0"/>
              </a:spcBef>
              <a:spcAft>
                <a:spcPct val="0"/>
              </a:spcAft>
            </a:pPr>
            <a:r>
              <a:rPr lang="ja-JP" altLang="en-US" dirty="0">
                <a:solidFill>
                  <a:srgbClr val="FF0000"/>
                </a:solidFill>
                <a:latin typeface="ＭＳ ゴシック"/>
                <a:ea typeface="ＭＳ ゴシック"/>
                <a:cs typeface="ＭＳ ゴシック"/>
              </a:rPr>
              <a:t>　　　　　夫の喫煙本数が</a:t>
            </a:r>
            <a:r>
              <a:rPr lang="en-US" altLang="ja-JP" dirty="0">
                <a:solidFill>
                  <a:srgbClr val="FF0000"/>
                </a:solidFill>
                <a:latin typeface="ＭＳ ゴシック"/>
                <a:ea typeface="ＭＳ ゴシック"/>
                <a:cs typeface="ＭＳ ゴシック"/>
              </a:rPr>
              <a:t>20</a:t>
            </a:r>
            <a:r>
              <a:rPr lang="ja-JP" altLang="en-US" dirty="0">
                <a:solidFill>
                  <a:srgbClr val="FF0000"/>
                </a:solidFill>
                <a:latin typeface="ＭＳ ゴシック"/>
                <a:ea typeface="ＭＳ ゴシック"/>
                <a:cs typeface="ＭＳ ゴシック"/>
              </a:rPr>
              <a:t>本以下で</a:t>
            </a:r>
            <a:r>
              <a:rPr lang="en-US" altLang="ja-JP" dirty="0">
                <a:solidFill>
                  <a:srgbClr val="FF0000"/>
                </a:solidFill>
                <a:latin typeface="ＭＳ ゴシック"/>
                <a:ea typeface="ＭＳ ゴシック"/>
                <a:cs typeface="ＭＳ ゴシック"/>
              </a:rPr>
              <a:t>1.02</a:t>
            </a:r>
            <a:r>
              <a:rPr lang="ja-JP" altLang="en-US" dirty="0">
                <a:solidFill>
                  <a:srgbClr val="FF0000"/>
                </a:solidFill>
                <a:latin typeface="ＭＳ ゴシック"/>
                <a:ea typeface="ＭＳ ゴシック"/>
                <a:cs typeface="ＭＳ ゴシック"/>
              </a:rPr>
              <a:t>倍、</a:t>
            </a:r>
            <a:r>
              <a:rPr lang="en-US" altLang="ja-JP" dirty="0">
                <a:solidFill>
                  <a:srgbClr val="FF0000"/>
                </a:solidFill>
                <a:latin typeface="ＭＳ ゴシック"/>
                <a:ea typeface="ＭＳ ゴシック"/>
                <a:cs typeface="ＭＳ ゴシック"/>
              </a:rPr>
              <a:t>20</a:t>
            </a:r>
            <a:r>
              <a:rPr lang="ja-JP" altLang="en-US" dirty="0">
                <a:solidFill>
                  <a:srgbClr val="FF0000"/>
                </a:solidFill>
                <a:latin typeface="ＭＳ ゴシック"/>
                <a:ea typeface="ＭＳ ゴシック"/>
                <a:cs typeface="ＭＳ ゴシック"/>
              </a:rPr>
              <a:t>本以上は</a:t>
            </a:r>
            <a:r>
              <a:rPr lang="en-US" altLang="ja-JP" dirty="0">
                <a:solidFill>
                  <a:srgbClr val="FF0000"/>
                </a:solidFill>
                <a:latin typeface="ＭＳ ゴシック"/>
                <a:ea typeface="ＭＳ ゴシック"/>
                <a:cs typeface="ＭＳ ゴシック"/>
              </a:rPr>
              <a:t>1.47</a:t>
            </a:r>
            <a:r>
              <a:rPr lang="ja-JP" altLang="en-US" dirty="0">
                <a:solidFill>
                  <a:srgbClr val="FF0000"/>
                </a:solidFill>
                <a:latin typeface="ＭＳ ゴシック"/>
                <a:ea typeface="ＭＳ ゴシック"/>
                <a:cs typeface="ＭＳ ゴシック"/>
              </a:rPr>
              <a:t>倍</a:t>
            </a:r>
            <a:endParaRPr lang="en-US" altLang="ja-JP" dirty="0">
              <a:solidFill>
                <a:srgbClr val="FF0000"/>
              </a:solidFill>
              <a:latin typeface="ＭＳ ゴシック"/>
              <a:ea typeface="ＭＳ ゴシック"/>
              <a:cs typeface="ＭＳ ゴシック"/>
            </a:endParaRPr>
          </a:p>
          <a:p>
            <a:pPr defTabSz="914400" fontAlgn="base">
              <a:spcBef>
                <a:spcPct val="0"/>
              </a:spcBef>
              <a:spcAft>
                <a:spcPct val="0"/>
              </a:spcAft>
            </a:pPr>
            <a:r>
              <a:rPr lang="ja-JP" altLang="en-US" dirty="0">
                <a:solidFill>
                  <a:srgbClr val="FF0000"/>
                </a:solidFill>
                <a:latin typeface="ＭＳ ゴシック"/>
                <a:ea typeface="ＭＳ ゴシック"/>
                <a:cs typeface="ＭＳ ゴシック"/>
              </a:rPr>
              <a:t>　　　　　夫からの曝露が</a:t>
            </a:r>
            <a:r>
              <a:rPr lang="en-US" altLang="ja-JP" dirty="0">
                <a:solidFill>
                  <a:srgbClr val="FF0000"/>
                </a:solidFill>
                <a:latin typeface="ＭＳ ゴシック"/>
                <a:ea typeface="ＭＳ ゴシック"/>
                <a:cs typeface="ＭＳ ゴシック"/>
              </a:rPr>
              <a:t>30</a:t>
            </a:r>
            <a:r>
              <a:rPr lang="ja-JP" altLang="en-US" dirty="0">
                <a:solidFill>
                  <a:srgbClr val="FF0000"/>
                </a:solidFill>
                <a:latin typeface="ＭＳ ゴシック"/>
                <a:ea typeface="ＭＳ ゴシック"/>
                <a:cs typeface="ＭＳ ゴシック"/>
              </a:rPr>
              <a:t>箱・年以下で</a:t>
            </a:r>
            <a:r>
              <a:rPr lang="en-US" altLang="ja-JP" dirty="0">
                <a:solidFill>
                  <a:srgbClr val="FF0000"/>
                </a:solidFill>
                <a:latin typeface="ＭＳ ゴシック"/>
                <a:ea typeface="ＭＳ ゴシック"/>
                <a:cs typeface="ＭＳ ゴシック"/>
              </a:rPr>
              <a:t>1.05</a:t>
            </a:r>
            <a:r>
              <a:rPr lang="ja-JP" altLang="en-US" dirty="0">
                <a:solidFill>
                  <a:srgbClr val="FF0000"/>
                </a:solidFill>
                <a:latin typeface="ＭＳ ゴシック"/>
                <a:ea typeface="ＭＳ ゴシック"/>
                <a:cs typeface="ＭＳ ゴシック"/>
              </a:rPr>
              <a:t>倍、</a:t>
            </a:r>
            <a:r>
              <a:rPr lang="en-US" altLang="ja-JP" dirty="0">
                <a:solidFill>
                  <a:srgbClr val="FF0000"/>
                </a:solidFill>
                <a:latin typeface="ＭＳ ゴシック"/>
                <a:ea typeface="ＭＳ ゴシック"/>
                <a:cs typeface="ＭＳ ゴシック"/>
              </a:rPr>
              <a:t>30</a:t>
            </a:r>
            <a:r>
              <a:rPr lang="ja-JP" altLang="en-US" dirty="0">
                <a:solidFill>
                  <a:srgbClr val="FF0000"/>
                </a:solidFill>
                <a:latin typeface="ＭＳ ゴシック"/>
                <a:ea typeface="ＭＳ ゴシック"/>
                <a:cs typeface="ＭＳ ゴシック"/>
              </a:rPr>
              <a:t>箱・年以上は</a:t>
            </a:r>
            <a:r>
              <a:rPr lang="en-US" altLang="ja-JP" dirty="0">
                <a:solidFill>
                  <a:srgbClr val="FF0000"/>
                </a:solidFill>
                <a:latin typeface="ＭＳ ゴシック"/>
                <a:ea typeface="ＭＳ ゴシック"/>
                <a:cs typeface="ＭＳ ゴシック"/>
              </a:rPr>
              <a:t>1.46</a:t>
            </a:r>
            <a:r>
              <a:rPr lang="ja-JP" altLang="en-US" dirty="0">
                <a:solidFill>
                  <a:srgbClr val="FF0000"/>
                </a:solidFill>
                <a:latin typeface="ＭＳ ゴシック"/>
                <a:ea typeface="ＭＳ ゴシック"/>
                <a:cs typeface="ＭＳ ゴシック"/>
              </a:rPr>
              <a:t>倍</a:t>
            </a:r>
            <a:endParaRPr lang="ja-JP" altLang="en-US" dirty="0">
              <a:solidFill>
                <a:srgbClr val="FF0000"/>
              </a:solidFill>
              <a:latin typeface="ＭＳ ゴシック"/>
              <a:ea typeface="ＭＳ ゴシック"/>
              <a:cs typeface="ＭＳ ゴシック"/>
            </a:endParaRPr>
          </a:p>
        </p:txBody>
      </p:sp>
      <p:sp>
        <p:nvSpPr>
          <p:cNvPr id="8" name="テキスト ボックス 7"/>
          <p:cNvSpPr txBox="1"/>
          <p:nvPr/>
        </p:nvSpPr>
        <p:spPr>
          <a:xfrm>
            <a:off x="2479205" y="149743"/>
            <a:ext cx="7488833" cy="1200328"/>
          </a:xfrm>
          <a:prstGeom prst="rect">
            <a:avLst/>
          </a:prstGeom>
          <a:noFill/>
        </p:spPr>
        <p:txBody>
          <a:bodyPr wrap="square" rtlCol="0">
            <a:spAutoFit/>
          </a:bodyPr>
          <a:lstStyle/>
          <a:p>
            <a:pPr defTabSz="914400" fontAlgn="base">
              <a:spcBef>
                <a:spcPct val="0"/>
              </a:spcBef>
              <a:spcAft>
                <a:spcPct val="0"/>
              </a:spcAft>
            </a:pPr>
            <a:r>
              <a:rPr lang="ja-JP" altLang="en-US" sz="2400" dirty="0">
                <a:solidFill>
                  <a:srgbClr val="FF0000"/>
                </a:solidFill>
                <a:latin typeface="ＭＳ ゴシック"/>
                <a:ea typeface="ＭＳ ゴシック"/>
                <a:cs typeface="ＭＳ ゴシック"/>
              </a:rPr>
              <a:t>受動喫煙</a:t>
            </a:r>
            <a:r>
              <a:rPr lang="ja-JP" altLang="en-US" sz="2400" dirty="0">
                <a:solidFill>
                  <a:srgbClr val="000000"/>
                </a:solidFill>
                <a:latin typeface="ＭＳ ゴシック"/>
                <a:ea typeface="ＭＳ ゴシック"/>
                <a:cs typeface="ＭＳ ゴシック"/>
              </a:rPr>
              <a:t>による肺がん：</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FF0000"/>
                </a:solidFill>
                <a:latin typeface="ＭＳ ゴシック"/>
                <a:ea typeface="ＭＳ ゴシック"/>
                <a:cs typeface="ＭＳ ゴシック"/>
              </a:rPr>
              <a:t>日本人</a:t>
            </a:r>
            <a:r>
              <a:rPr lang="ja-JP" altLang="en-US" sz="2400" dirty="0">
                <a:solidFill>
                  <a:srgbClr val="000000"/>
                </a:solidFill>
                <a:latin typeface="ＭＳ ゴシック"/>
                <a:ea typeface="ＭＳ ゴシック"/>
                <a:cs typeface="ＭＳ ゴシック"/>
              </a:rPr>
              <a:t>のエビデンス（大規模コホート）、</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FF0000"/>
                </a:solidFill>
                <a:latin typeface="ＭＳ ゴシック"/>
                <a:ea typeface="ＭＳ ゴシック"/>
                <a:cs typeface="ＭＳ ゴシック"/>
              </a:rPr>
              <a:t>家</a:t>
            </a:r>
            <a:r>
              <a:rPr lang="ja-JP" altLang="en-US" sz="2400" dirty="0">
                <a:solidFill>
                  <a:srgbClr val="FF0000"/>
                </a:solidFill>
                <a:latin typeface="ＭＳ ゴシック"/>
                <a:ea typeface="ＭＳ ゴシック"/>
                <a:cs typeface="ＭＳ ゴシック"/>
              </a:rPr>
              <a:t>庭内</a:t>
            </a:r>
            <a:r>
              <a:rPr lang="ja-JP" altLang="en-US" sz="2400" dirty="0">
                <a:solidFill>
                  <a:srgbClr val="000000"/>
                </a:solidFill>
                <a:latin typeface="ＭＳ ゴシック"/>
                <a:ea typeface="ＭＳ ゴシック"/>
                <a:cs typeface="ＭＳ ゴシック"/>
              </a:rPr>
              <a:t>曝露</a:t>
            </a:r>
          </a:p>
        </p:txBody>
      </p:sp>
    </p:spTree>
    <p:extLst>
      <p:ext uri="{BB962C8B-B14F-4D97-AF65-F5344CB8AC3E}">
        <p14:creationId xmlns:p14="http://schemas.microsoft.com/office/powerpoint/2010/main" val="160414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44016" y="620688"/>
            <a:ext cx="6511652" cy="1546788"/>
          </a:xfrm>
          <a:prstGeom prst="rect">
            <a:avLst/>
          </a:prstGeom>
        </p:spPr>
      </p:pic>
      <p:pic>
        <p:nvPicPr>
          <p:cNvPr id="4" name="図 3"/>
          <p:cNvPicPr>
            <a:picLocks noChangeAspect="1"/>
          </p:cNvPicPr>
          <p:nvPr/>
        </p:nvPicPr>
        <p:blipFill>
          <a:blip r:embed="rId3"/>
          <a:stretch>
            <a:fillRect/>
          </a:stretch>
        </p:blipFill>
        <p:spPr>
          <a:xfrm>
            <a:off x="0" y="2352684"/>
            <a:ext cx="10287000" cy="3452583"/>
          </a:xfrm>
          <a:prstGeom prst="rect">
            <a:avLst/>
          </a:prstGeom>
        </p:spPr>
      </p:pic>
      <p:sp>
        <p:nvSpPr>
          <p:cNvPr id="5" name="正方形/長方形 4"/>
          <p:cNvSpPr/>
          <p:nvPr/>
        </p:nvSpPr>
        <p:spPr bwMode="auto">
          <a:xfrm>
            <a:off x="8311852" y="3284984"/>
            <a:ext cx="1800200" cy="216024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7" name="テキスト ボックス 6"/>
          <p:cNvSpPr txBox="1"/>
          <p:nvPr/>
        </p:nvSpPr>
        <p:spPr>
          <a:xfrm>
            <a:off x="30938" y="5805266"/>
            <a:ext cx="10256068" cy="923330"/>
          </a:xfrm>
          <a:prstGeom prst="rect">
            <a:avLst/>
          </a:prstGeom>
          <a:noFill/>
        </p:spPr>
        <p:txBody>
          <a:bodyPr wrap="square" rtlCol="0">
            <a:spAutoFit/>
          </a:bodyPr>
          <a:lstStyle/>
          <a:p>
            <a:pPr defTabSz="914400" fontAlgn="base">
              <a:spcBef>
                <a:spcPct val="0"/>
              </a:spcBef>
              <a:spcAft>
                <a:spcPct val="0"/>
              </a:spcAft>
            </a:pPr>
            <a:r>
              <a:rPr lang="ja-JP" altLang="en-US" dirty="0">
                <a:solidFill>
                  <a:srgbClr val="0000FF"/>
                </a:solidFill>
                <a:latin typeface="ＭＳ ゴシック"/>
                <a:ea typeface="ＭＳ ゴシック"/>
                <a:cs typeface="ＭＳ ゴシック"/>
              </a:rPr>
              <a:t>肺腺がん</a:t>
            </a:r>
            <a:r>
              <a:rPr lang="ja-JP" altLang="en-US" dirty="0">
                <a:solidFill>
                  <a:srgbClr val="FF0000"/>
                </a:solidFill>
                <a:latin typeface="ＭＳ ゴシック"/>
                <a:ea typeface="ＭＳ ゴシック"/>
                <a:cs typeface="ＭＳ ゴシック"/>
              </a:rPr>
              <a:t>：夫が非喫煙の妻の発症を</a:t>
            </a:r>
            <a:r>
              <a:rPr lang="en-US" altLang="ja-JP" dirty="0">
                <a:solidFill>
                  <a:srgbClr val="FF0000"/>
                </a:solidFill>
                <a:latin typeface="ＭＳ ゴシック"/>
                <a:ea typeface="ＭＳ ゴシック"/>
                <a:cs typeface="ＭＳ ゴシック"/>
              </a:rPr>
              <a:t>1.0</a:t>
            </a:r>
            <a:r>
              <a:rPr lang="ja-JP" altLang="en-US" dirty="0">
                <a:solidFill>
                  <a:srgbClr val="FF0000"/>
                </a:solidFill>
                <a:latin typeface="ＭＳ ゴシック"/>
                <a:ea typeface="ＭＳ ゴシック"/>
                <a:cs typeface="ＭＳ ゴシック"/>
              </a:rPr>
              <a:t>、夫が元喫煙は</a:t>
            </a:r>
            <a:r>
              <a:rPr lang="en-US" altLang="ja-JP" dirty="0">
                <a:solidFill>
                  <a:srgbClr val="FF0000"/>
                </a:solidFill>
                <a:latin typeface="ＭＳ ゴシック"/>
                <a:ea typeface="ＭＳ ゴシック"/>
                <a:cs typeface="ＭＳ ゴシック"/>
              </a:rPr>
              <a:t>1.50</a:t>
            </a:r>
            <a:r>
              <a:rPr lang="ja-JP" altLang="en-US" dirty="0">
                <a:solidFill>
                  <a:srgbClr val="FF0000"/>
                </a:solidFill>
                <a:latin typeface="ＭＳ ゴシック"/>
                <a:ea typeface="ＭＳ ゴシック"/>
                <a:cs typeface="ＭＳ ゴシック"/>
              </a:rPr>
              <a:t>倍、現喫煙は</a:t>
            </a:r>
            <a:r>
              <a:rPr lang="en-US" altLang="ja-JP" dirty="0">
                <a:solidFill>
                  <a:srgbClr val="FF0000"/>
                </a:solidFill>
                <a:latin typeface="ＭＳ ゴシック"/>
                <a:ea typeface="ＭＳ ゴシック"/>
                <a:cs typeface="ＭＳ ゴシック"/>
              </a:rPr>
              <a:t>2.03</a:t>
            </a:r>
            <a:r>
              <a:rPr lang="ja-JP" altLang="en-US" dirty="0">
                <a:solidFill>
                  <a:srgbClr val="FF0000"/>
                </a:solidFill>
                <a:latin typeface="ＭＳ ゴシック"/>
                <a:ea typeface="ＭＳ ゴシック"/>
                <a:cs typeface="ＭＳ ゴシック"/>
              </a:rPr>
              <a:t>倍</a:t>
            </a:r>
            <a:endParaRPr lang="en-US" altLang="ja-JP" dirty="0">
              <a:solidFill>
                <a:srgbClr val="FF0000"/>
              </a:solidFill>
              <a:latin typeface="ＭＳ ゴシック"/>
              <a:ea typeface="ＭＳ ゴシック"/>
              <a:cs typeface="ＭＳ ゴシック"/>
            </a:endParaRPr>
          </a:p>
          <a:p>
            <a:pPr defTabSz="914400" fontAlgn="base">
              <a:spcBef>
                <a:spcPct val="0"/>
              </a:spcBef>
              <a:spcAft>
                <a:spcPct val="0"/>
              </a:spcAft>
            </a:pPr>
            <a:r>
              <a:rPr lang="ja-JP" altLang="en-US" dirty="0">
                <a:solidFill>
                  <a:srgbClr val="FF0000"/>
                </a:solidFill>
                <a:latin typeface="ＭＳ ゴシック"/>
                <a:ea typeface="ＭＳ ゴシック"/>
                <a:cs typeface="ＭＳ ゴシック"/>
              </a:rPr>
              <a:t>　　　　　夫の喫煙が</a:t>
            </a:r>
            <a:r>
              <a:rPr lang="en-US" altLang="ja-JP" dirty="0">
                <a:solidFill>
                  <a:srgbClr val="FF0000"/>
                </a:solidFill>
                <a:latin typeface="ＭＳ ゴシック"/>
                <a:ea typeface="ＭＳ ゴシック"/>
                <a:cs typeface="ＭＳ ゴシック"/>
              </a:rPr>
              <a:t>20</a:t>
            </a:r>
            <a:r>
              <a:rPr lang="ja-JP" altLang="en-US" dirty="0">
                <a:solidFill>
                  <a:srgbClr val="FF0000"/>
                </a:solidFill>
                <a:latin typeface="ＭＳ ゴシック"/>
                <a:ea typeface="ＭＳ ゴシック"/>
                <a:cs typeface="ＭＳ ゴシック"/>
              </a:rPr>
              <a:t>本以下は</a:t>
            </a:r>
            <a:r>
              <a:rPr lang="en-US" altLang="ja-JP" dirty="0">
                <a:solidFill>
                  <a:srgbClr val="FF0000"/>
                </a:solidFill>
                <a:latin typeface="ＭＳ ゴシック"/>
                <a:ea typeface="ＭＳ ゴシック"/>
                <a:cs typeface="ＭＳ ゴシック"/>
              </a:rPr>
              <a:t>1.73</a:t>
            </a:r>
            <a:r>
              <a:rPr lang="ja-JP" altLang="en-US" dirty="0">
                <a:solidFill>
                  <a:srgbClr val="FF0000"/>
                </a:solidFill>
                <a:latin typeface="ＭＳ ゴシック"/>
                <a:ea typeface="ＭＳ ゴシック"/>
                <a:cs typeface="ＭＳ ゴシック"/>
              </a:rPr>
              <a:t>倍、</a:t>
            </a:r>
            <a:r>
              <a:rPr lang="en-US" altLang="ja-JP" dirty="0">
                <a:solidFill>
                  <a:srgbClr val="FF0000"/>
                </a:solidFill>
                <a:latin typeface="ＭＳ ゴシック"/>
                <a:ea typeface="ＭＳ ゴシック"/>
                <a:cs typeface="ＭＳ ゴシック"/>
              </a:rPr>
              <a:t>20</a:t>
            </a:r>
            <a:r>
              <a:rPr lang="ja-JP" altLang="en-US" dirty="0">
                <a:solidFill>
                  <a:srgbClr val="FF0000"/>
                </a:solidFill>
                <a:latin typeface="ＭＳ ゴシック"/>
                <a:ea typeface="ＭＳ ゴシック"/>
                <a:cs typeface="ＭＳ ゴシック"/>
              </a:rPr>
              <a:t>本以上は</a:t>
            </a:r>
            <a:r>
              <a:rPr lang="en-US" altLang="ja-JP" dirty="0">
                <a:solidFill>
                  <a:srgbClr val="FF0000"/>
                </a:solidFill>
                <a:latin typeface="ＭＳ ゴシック"/>
                <a:ea typeface="ＭＳ ゴシック"/>
                <a:cs typeface="ＭＳ ゴシック"/>
              </a:rPr>
              <a:t>2.20</a:t>
            </a:r>
            <a:r>
              <a:rPr lang="ja-JP" altLang="en-US" dirty="0">
                <a:solidFill>
                  <a:srgbClr val="FF0000"/>
                </a:solidFill>
                <a:latin typeface="ＭＳ ゴシック"/>
                <a:ea typeface="ＭＳ ゴシック"/>
                <a:cs typeface="ＭＳ ゴシック"/>
              </a:rPr>
              <a:t>倍で、量反応関係あり（</a:t>
            </a:r>
            <a:r>
              <a:rPr lang="en-US" altLang="ja-JP" dirty="0">
                <a:solidFill>
                  <a:srgbClr val="FF0000"/>
                </a:solidFill>
                <a:latin typeface="ＭＳ ゴシック"/>
                <a:ea typeface="ＭＳ ゴシック"/>
                <a:cs typeface="ＭＳ ゴシック"/>
              </a:rPr>
              <a:t>p=0.02</a:t>
            </a:r>
            <a:r>
              <a:rPr lang="ja-JP" altLang="en-US" dirty="0">
                <a:solidFill>
                  <a:srgbClr val="FF0000"/>
                </a:solidFill>
                <a:latin typeface="ＭＳ ゴシック"/>
                <a:ea typeface="ＭＳ ゴシック"/>
                <a:cs typeface="ＭＳ ゴシック"/>
              </a:rPr>
              <a:t>）</a:t>
            </a:r>
            <a:endParaRPr lang="en-US" altLang="ja-JP" dirty="0">
              <a:solidFill>
                <a:srgbClr val="FF0000"/>
              </a:solidFill>
              <a:latin typeface="ＭＳ ゴシック"/>
              <a:ea typeface="ＭＳ ゴシック"/>
              <a:cs typeface="ＭＳ ゴシック"/>
            </a:endParaRPr>
          </a:p>
          <a:p>
            <a:pPr defTabSz="914400" fontAlgn="base">
              <a:spcBef>
                <a:spcPct val="0"/>
              </a:spcBef>
              <a:spcAft>
                <a:spcPct val="0"/>
              </a:spcAft>
            </a:pPr>
            <a:r>
              <a:rPr lang="ja-JP" altLang="en-US" dirty="0">
                <a:solidFill>
                  <a:srgbClr val="FF0000"/>
                </a:solidFill>
                <a:latin typeface="ＭＳ ゴシック"/>
                <a:ea typeface="ＭＳ ゴシック"/>
                <a:cs typeface="ＭＳ ゴシック"/>
              </a:rPr>
              <a:t>　　　　　夫からの曝露が</a:t>
            </a:r>
            <a:r>
              <a:rPr lang="en-US" altLang="ja-JP" dirty="0">
                <a:solidFill>
                  <a:srgbClr val="FF0000"/>
                </a:solidFill>
                <a:latin typeface="ＭＳ ゴシック"/>
                <a:ea typeface="ＭＳ ゴシック"/>
                <a:cs typeface="ＭＳ ゴシック"/>
              </a:rPr>
              <a:t>30</a:t>
            </a:r>
            <a:r>
              <a:rPr lang="ja-JP" altLang="en-US" dirty="0">
                <a:solidFill>
                  <a:srgbClr val="FF0000"/>
                </a:solidFill>
                <a:latin typeface="ＭＳ ゴシック"/>
                <a:ea typeface="ＭＳ ゴシック"/>
                <a:cs typeface="ＭＳ ゴシック"/>
              </a:rPr>
              <a:t>箱・年以下は</a:t>
            </a:r>
            <a:r>
              <a:rPr lang="en-US" altLang="ja-JP" dirty="0">
                <a:solidFill>
                  <a:srgbClr val="FF0000"/>
                </a:solidFill>
                <a:latin typeface="ＭＳ ゴシック"/>
                <a:ea typeface="ＭＳ ゴシック"/>
                <a:cs typeface="ＭＳ ゴシック"/>
              </a:rPr>
              <a:t>1.86</a:t>
            </a:r>
            <a:r>
              <a:rPr lang="ja-JP" altLang="en-US" dirty="0">
                <a:solidFill>
                  <a:srgbClr val="FF0000"/>
                </a:solidFill>
                <a:latin typeface="ＭＳ ゴシック"/>
                <a:ea typeface="ＭＳ ゴシック"/>
                <a:cs typeface="ＭＳ ゴシック"/>
              </a:rPr>
              <a:t>倍、</a:t>
            </a:r>
            <a:r>
              <a:rPr lang="en-US" altLang="ja-JP" dirty="0">
                <a:solidFill>
                  <a:srgbClr val="FF0000"/>
                </a:solidFill>
                <a:latin typeface="ＭＳ ゴシック"/>
                <a:ea typeface="ＭＳ ゴシック"/>
                <a:cs typeface="ＭＳ ゴシック"/>
              </a:rPr>
              <a:t>30</a:t>
            </a:r>
            <a:r>
              <a:rPr lang="ja-JP" altLang="en-US" dirty="0">
                <a:solidFill>
                  <a:srgbClr val="FF0000"/>
                </a:solidFill>
                <a:latin typeface="ＭＳ ゴシック"/>
                <a:ea typeface="ＭＳ ゴシック"/>
                <a:cs typeface="ＭＳ ゴシック"/>
              </a:rPr>
              <a:t>箱・年は</a:t>
            </a:r>
            <a:r>
              <a:rPr lang="en-US" altLang="ja-JP" dirty="0">
                <a:solidFill>
                  <a:srgbClr val="FF0000"/>
                </a:solidFill>
                <a:latin typeface="ＭＳ ゴシック"/>
                <a:ea typeface="ＭＳ ゴシック"/>
                <a:cs typeface="ＭＳ ゴシック"/>
              </a:rPr>
              <a:t>2.06</a:t>
            </a:r>
            <a:r>
              <a:rPr lang="ja-JP" altLang="en-US" dirty="0">
                <a:solidFill>
                  <a:srgbClr val="FF0000"/>
                </a:solidFill>
                <a:latin typeface="ＭＳ ゴシック"/>
                <a:ea typeface="ＭＳ ゴシック"/>
                <a:cs typeface="ＭＳ ゴシック"/>
              </a:rPr>
              <a:t>倍、量反応関係あり（</a:t>
            </a:r>
            <a:r>
              <a:rPr lang="en-US" altLang="ja-JP" dirty="0">
                <a:solidFill>
                  <a:srgbClr val="FF0000"/>
                </a:solidFill>
                <a:latin typeface="ＭＳ ゴシック"/>
                <a:ea typeface="ＭＳ ゴシック"/>
                <a:cs typeface="ＭＳ ゴシック"/>
              </a:rPr>
              <a:t>p=0.03</a:t>
            </a:r>
            <a:r>
              <a:rPr lang="ja-JP" altLang="en-US" dirty="0">
                <a:solidFill>
                  <a:srgbClr val="FF0000"/>
                </a:solidFill>
                <a:latin typeface="ＭＳ ゴシック"/>
                <a:ea typeface="ＭＳ ゴシック"/>
                <a:cs typeface="ＭＳ ゴシック"/>
              </a:rPr>
              <a:t>）</a:t>
            </a:r>
            <a:endParaRPr lang="ja-JP" altLang="en-US" dirty="0">
              <a:solidFill>
                <a:srgbClr val="FF0000"/>
              </a:solidFill>
              <a:latin typeface="ＭＳ ゴシック"/>
              <a:ea typeface="ＭＳ ゴシック"/>
              <a:cs typeface="ＭＳ ゴシック"/>
            </a:endParaRPr>
          </a:p>
        </p:txBody>
      </p:sp>
      <p:sp>
        <p:nvSpPr>
          <p:cNvPr id="8" name="テキスト ボックス 7"/>
          <p:cNvSpPr txBox="1"/>
          <p:nvPr/>
        </p:nvSpPr>
        <p:spPr>
          <a:xfrm>
            <a:off x="2479205" y="149753"/>
            <a:ext cx="7807795" cy="830997"/>
          </a:xfrm>
          <a:prstGeom prst="rect">
            <a:avLst/>
          </a:prstGeom>
          <a:noFill/>
        </p:spPr>
        <p:txBody>
          <a:bodyPr wrap="square" rtlCol="0">
            <a:spAutoFit/>
          </a:bodyPr>
          <a:lstStyle/>
          <a:p>
            <a:pPr defTabSz="914400" fontAlgn="base">
              <a:spcBef>
                <a:spcPct val="0"/>
              </a:spcBef>
              <a:spcAft>
                <a:spcPct val="0"/>
              </a:spcAft>
            </a:pPr>
            <a:r>
              <a:rPr lang="ja-JP" altLang="en-US" sz="2400" dirty="0">
                <a:solidFill>
                  <a:srgbClr val="FF0000"/>
                </a:solidFill>
                <a:latin typeface="ＭＳ ゴシック"/>
                <a:ea typeface="ＭＳ ゴシック"/>
                <a:cs typeface="ＭＳ ゴシック"/>
              </a:rPr>
              <a:t>受動喫煙</a:t>
            </a:r>
            <a:r>
              <a:rPr lang="ja-JP" altLang="en-US" sz="2400" dirty="0">
                <a:solidFill>
                  <a:srgbClr val="000000"/>
                </a:solidFill>
                <a:latin typeface="ＭＳ ゴシック"/>
                <a:ea typeface="ＭＳ ゴシック"/>
                <a:cs typeface="ＭＳ ゴシック"/>
              </a:rPr>
              <a:t>による肺がん：</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FF0000"/>
                </a:solidFill>
                <a:latin typeface="ＭＳ ゴシック"/>
                <a:ea typeface="ＭＳ ゴシック"/>
                <a:cs typeface="ＭＳ ゴシック"/>
              </a:rPr>
              <a:t>日本人</a:t>
            </a:r>
            <a:r>
              <a:rPr lang="ja-JP" altLang="en-US" sz="2400" dirty="0">
                <a:solidFill>
                  <a:srgbClr val="000000"/>
                </a:solidFill>
                <a:latin typeface="ＭＳ ゴシック"/>
                <a:ea typeface="ＭＳ ゴシック"/>
                <a:cs typeface="ＭＳ ゴシック"/>
              </a:rPr>
              <a:t>のエビデンス（大規模コホート）</a:t>
            </a:r>
            <a:r>
              <a:rPr lang="ja-JP" altLang="en-US" sz="2400" dirty="0">
                <a:solidFill>
                  <a:srgbClr val="000000"/>
                </a:solidFill>
                <a:latin typeface="ＭＳ ゴシック"/>
                <a:ea typeface="ＭＳ ゴシック"/>
                <a:cs typeface="ＭＳ ゴシック"/>
              </a:rPr>
              <a:t>、</a:t>
            </a:r>
            <a:r>
              <a:rPr lang="ja-JP" altLang="en-US" sz="2400" dirty="0">
                <a:solidFill>
                  <a:srgbClr val="FF0000"/>
                </a:solidFill>
                <a:latin typeface="ＭＳ ゴシック"/>
                <a:ea typeface="ＭＳ ゴシック"/>
                <a:cs typeface="ＭＳ ゴシック"/>
              </a:rPr>
              <a:t>家庭内曝露</a:t>
            </a:r>
          </a:p>
        </p:txBody>
      </p:sp>
    </p:spTree>
    <p:extLst>
      <p:ext uri="{BB962C8B-B14F-4D97-AF65-F5344CB8AC3E}">
        <p14:creationId xmlns:p14="http://schemas.microsoft.com/office/powerpoint/2010/main" val="1503510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44016" y="620688"/>
            <a:ext cx="6511652" cy="1546788"/>
          </a:xfrm>
          <a:prstGeom prst="rect">
            <a:avLst/>
          </a:prstGeom>
        </p:spPr>
      </p:pic>
      <p:sp>
        <p:nvSpPr>
          <p:cNvPr id="7" name="テキスト ボックス 6"/>
          <p:cNvSpPr txBox="1"/>
          <p:nvPr/>
        </p:nvSpPr>
        <p:spPr>
          <a:xfrm>
            <a:off x="30946" y="5805298"/>
            <a:ext cx="9417963" cy="1015663"/>
          </a:xfrm>
          <a:prstGeom prst="rect">
            <a:avLst/>
          </a:prstGeom>
          <a:noFill/>
        </p:spPr>
        <p:txBody>
          <a:bodyPr wrap="none" rtlCol="0">
            <a:spAutoFit/>
          </a:bodyPr>
          <a:lstStyle/>
          <a:p>
            <a:pPr defTabSz="914400" fontAlgn="base">
              <a:spcBef>
                <a:spcPct val="0"/>
              </a:spcBef>
              <a:spcAft>
                <a:spcPct val="0"/>
              </a:spcAft>
            </a:pPr>
            <a:r>
              <a:rPr lang="ja-JP" altLang="en-US" sz="2000" dirty="0">
                <a:solidFill>
                  <a:srgbClr val="0000FF"/>
                </a:solidFill>
                <a:latin typeface="ＭＳ ゴシック"/>
                <a:ea typeface="ＭＳ ゴシック"/>
                <a:cs typeface="ＭＳ ゴシック"/>
              </a:rPr>
              <a:t>全肺がん</a:t>
            </a:r>
            <a:r>
              <a:rPr lang="ja-JP" altLang="en-US" sz="2000" dirty="0">
                <a:solidFill>
                  <a:srgbClr val="FF0000"/>
                </a:solidFill>
                <a:latin typeface="ＭＳ ゴシック"/>
                <a:ea typeface="ＭＳ ゴシック"/>
                <a:cs typeface="ＭＳ ゴシック"/>
              </a:rPr>
              <a:t>：職場での曝露が週</a:t>
            </a:r>
            <a:r>
              <a:rPr lang="en-US" altLang="ja-JP" sz="2000" dirty="0">
                <a:solidFill>
                  <a:srgbClr val="FF0000"/>
                </a:solidFill>
                <a:latin typeface="ＭＳ ゴシック"/>
                <a:ea typeface="ＭＳ ゴシック"/>
                <a:cs typeface="ＭＳ ゴシック"/>
              </a:rPr>
              <a:t>1</a:t>
            </a:r>
            <a:r>
              <a:rPr lang="ja-JP" altLang="en-US" sz="2000" dirty="0">
                <a:solidFill>
                  <a:srgbClr val="FF0000"/>
                </a:solidFill>
                <a:latin typeface="ＭＳ ゴシック"/>
                <a:ea typeface="ＭＳ ゴシック"/>
                <a:cs typeface="ＭＳ ゴシック"/>
              </a:rPr>
              <a:t>時間以下を</a:t>
            </a:r>
            <a:r>
              <a:rPr lang="en-US" altLang="ja-JP" sz="2000" dirty="0">
                <a:solidFill>
                  <a:srgbClr val="FF0000"/>
                </a:solidFill>
                <a:latin typeface="ＭＳ ゴシック"/>
                <a:ea typeface="ＭＳ ゴシック"/>
                <a:cs typeface="ＭＳ ゴシック"/>
              </a:rPr>
              <a:t>1.0</a:t>
            </a:r>
            <a:r>
              <a:rPr lang="ja-JP" altLang="en-US" sz="2000" dirty="0">
                <a:solidFill>
                  <a:srgbClr val="FF0000"/>
                </a:solidFill>
                <a:latin typeface="ＭＳ ゴシック"/>
                <a:ea typeface="ＭＳ ゴシック"/>
                <a:cs typeface="ＭＳ ゴシック"/>
              </a:rPr>
              <a:t>、週</a:t>
            </a:r>
            <a:r>
              <a:rPr lang="en-US" altLang="ja-JP" sz="2000" dirty="0">
                <a:solidFill>
                  <a:srgbClr val="FF0000"/>
                </a:solidFill>
                <a:latin typeface="ＭＳ ゴシック"/>
                <a:ea typeface="ＭＳ ゴシック"/>
                <a:cs typeface="ＭＳ ゴシック"/>
              </a:rPr>
              <a:t>1</a:t>
            </a:r>
            <a:r>
              <a:rPr lang="ja-JP" altLang="en-US" sz="2000" dirty="0">
                <a:solidFill>
                  <a:srgbClr val="FF0000"/>
                </a:solidFill>
                <a:latin typeface="ＭＳ ゴシック"/>
                <a:ea typeface="ＭＳ ゴシック"/>
                <a:cs typeface="ＭＳ ゴシック"/>
              </a:rPr>
              <a:t>時間以上の曝露で</a:t>
            </a:r>
            <a:r>
              <a:rPr lang="en-US" altLang="ja-JP" sz="2000" dirty="0">
                <a:solidFill>
                  <a:srgbClr val="FF0000"/>
                </a:solidFill>
                <a:latin typeface="ＭＳ ゴシック"/>
                <a:ea typeface="ＭＳ ゴシック"/>
                <a:cs typeface="ＭＳ ゴシック"/>
              </a:rPr>
              <a:t>1.32</a:t>
            </a:r>
            <a:r>
              <a:rPr lang="ja-JP" altLang="en-US" sz="2000" dirty="0">
                <a:solidFill>
                  <a:srgbClr val="FF0000"/>
                </a:solidFill>
                <a:latin typeface="ＭＳ ゴシック"/>
                <a:ea typeface="ＭＳ ゴシック"/>
                <a:cs typeface="ＭＳ ゴシック"/>
              </a:rPr>
              <a:t>倍</a:t>
            </a:r>
            <a:endParaRPr lang="en-US" altLang="ja-JP" sz="2000" dirty="0">
              <a:solidFill>
                <a:srgbClr val="FF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FF0000"/>
                </a:solidFill>
                <a:latin typeface="ＭＳ ゴシック"/>
                <a:ea typeface="ＭＳ ゴシック"/>
                <a:cs typeface="ＭＳ ゴシック"/>
              </a:rPr>
              <a:t>　　　　　職場でも家庭でも曝露なしを</a:t>
            </a:r>
            <a:r>
              <a:rPr lang="en-US" altLang="ja-JP" sz="2000" dirty="0">
                <a:solidFill>
                  <a:srgbClr val="FF0000"/>
                </a:solidFill>
                <a:latin typeface="ＭＳ ゴシック"/>
                <a:ea typeface="ＭＳ ゴシック"/>
                <a:cs typeface="ＭＳ ゴシック"/>
              </a:rPr>
              <a:t>1.0</a:t>
            </a:r>
            <a:r>
              <a:rPr lang="ja-JP" altLang="en-US" sz="2000" dirty="0">
                <a:solidFill>
                  <a:srgbClr val="FF0000"/>
                </a:solidFill>
                <a:latin typeface="ＭＳ ゴシック"/>
                <a:ea typeface="ＭＳ ゴシック"/>
                <a:cs typeface="ＭＳ ゴシック"/>
              </a:rPr>
              <a:t>、職場のみで曝露は</a:t>
            </a:r>
            <a:r>
              <a:rPr lang="en-US" altLang="ja-JP" sz="2000" dirty="0">
                <a:solidFill>
                  <a:srgbClr val="FF0000"/>
                </a:solidFill>
                <a:latin typeface="ＭＳ ゴシック"/>
                <a:ea typeface="ＭＳ ゴシック"/>
                <a:cs typeface="ＭＳ ゴシック"/>
              </a:rPr>
              <a:t>2.74</a:t>
            </a:r>
            <a:r>
              <a:rPr lang="ja-JP" altLang="en-US" sz="2000" dirty="0">
                <a:solidFill>
                  <a:srgbClr val="FF0000"/>
                </a:solidFill>
                <a:latin typeface="ＭＳ ゴシック"/>
                <a:ea typeface="ＭＳ ゴシック"/>
                <a:cs typeface="ＭＳ ゴシック"/>
              </a:rPr>
              <a:t>倍</a:t>
            </a:r>
            <a:endParaRPr lang="en-US" altLang="ja-JP" sz="2000" dirty="0">
              <a:solidFill>
                <a:srgbClr val="FF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FF0000"/>
                </a:solidFill>
                <a:latin typeface="ＭＳ ゴシック"/>
                <a:ea typeface="ＭＳ ゴシック"/>
                <a:cs typeface="ＭＳ ゴシック"/>
              </a:rPr>
              <a:t>　　　　　家庭（夫）からのみ曝露で</a:t>
            </a:r>
            <a:r>
              <a:rPr lang="en-US" altLang="ja-JP" sz="2000" dirty="0">
                <a:solidFill>
                  <a:srgbClr val="FF0000"/>
                </a:solidFill>
                <a:latin typeface="ＭＳ ゴシック"/>
                <a:ea typeface="ＭＳ ゴシック"/>
                <a:cs typeface="ＭＳ ゴシック"/>
              </a:rPr>
              <a:t>1.49</a:t>
            </a:r>
            <a:r>
              <a:rPr lang="ja-JP" altLang="en-US" sz="2000" dirty="0">
                <a:solidFill>
                  <a:srgbClr val="FF0000"/>
                </a:solidFill>
                <a:latin typeface="ＭＳ ゴシック"/>
                <a:ea typeface="ＭＳ ゴシック"/>
                <a:cs typeface="ＭＳ ゴシック"/>
              </a:rPr>
              <a:t>倍、職場と家庭の両方の曝露で</a:t>
            </a:r>
            <a:r>
              <a:rPr lang="en-US" altLang="ja-JP" sz="2000" dirty="0">
                <a:solidFill>
                  <a:srgbClr val="FF0000"/>
                </a:solidFill>
                <a:latin typeface="ＭＳ ゴシック"/>
                <a:ea typeface="ＭＳ ゴシック"/>
                <a:cs typeface="ＭＳ ゴシック"/>
              </a:rPr>
              <a:t>1.61</a:t>
            </a:r>
            <a:r>
              <a:rPr lang="ja-JP" altLang="en-US" sz="2000" dirty="0">
                <a:solidFill>
                  <a:srgbClr val="FF0000"/>
                </a:solidFill>
                <a:latin typeface="ＭＳ ゴシック"/>
                <a:ea typeface="ＭＳ ゴシック"/>
                <a:cs typeface="ＭＳ ゴシック"/>
              </a:rPr>
              <a:t>倍</a:t>
            </a:r>
            <a:endParaRPr lang="ja-JP" altLang="en-US" sz="2000" dirty="0">
              <a:solidFill>
                <a:srgbClr val="FF0000"/>
              </a:solidFill>
              <a:latin typeface="ＭＳ ゴシック"/>
              <a:ea typeface="ＭＳ ゴシック"/>
              <a:cs typeface="ＭＳ ゴシック"/>
            </a:endParaRPr>
          </a:p>
        </p:txBody>
      </p:sp>
      <p:pic>
        <p:nvPicPr>
          <p:cNvPr id="6" name="図 5"/>
          <p:cNvPicPr>
            <a:picLocks noChangeAspect="1"/>
          </p:cNvPicPr>
          <p:nvPr/>
        </p:nvPicPr>
        <p:blipFill>
          <a:blip r:embed="rId3"/>
          <a:stretch>
            <a:fillRect/>
          </a:stretch>
        </p:blipFill>
        <p:spPr>
          <a:xfrm>
            <a:off x="0" y="2348887"/>
            <a:ext cx="10287000" cy="3280115"/>
          </a:xfrm>
          <a:prstGeom prst="rect">
            <a:avLst/>
          </a:prstGeom>
        </p:spPr>
      </p:pic>
      <p:sp>
        <p:nvSpPr>
          <p:cNvPr id="8" name="正方形/長方形 7"/>
          <p:cNvSpPr/>
          <p:nvPr/>
        </p:nvSpPr>
        <p:spPr bwMode="auto">
          <a:xfrm>
            <a:off x="4567440" y="3212976"/>
            <a:ext cx="1584176" cy="165618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9" name="テキスト ボックス 8"/>
          <p:cNvSpPr txBox="1"/>
          <p:nvPr/>
        </p:nvSpPr>
        <p:spPr>
          <a:xfrm>
            <a:off x="2839243" y="149743"/>
            <a:ext cx="7447757" cy="1200328"/>
          </a:xfrm>
          <a:prstGeom prst="rect">
            <a:avLst/>
          </a:prstGeom>
          <a:noFill/>
        </p:spPr>
        <p:txBody>
          <a:bodyPr wrap="square" rtlCol="0">
            <a:spAutoFit/>
          </a:bodyPr>
          <a:lstStyle/>
          <a:p>
            <a:pPr defTabSz="914400" fontAlgn="base">
              <a:spcBef>
                <a:spcPct val="0"/>
              </a:spcBef>
              <a:spcAft>
                <a:spcPct val="0"/>
              </a:spcAft>
            </a:pPr>
            <a:r>
              <a:rPr lang="ja-JP" altLang="en-US" sz="2400" dirty="0">
                <a:solidFill>
                  <a:srgbClr val="FF0000"/>
                </a:solidFill>
                <a:latin typeface="ＭＳ ゴシック"/>
                <a:ea typeface="ＭＳ ゴシック"/>
                <a:cs typeface="ＭＳ ゴシック"/>
              </a:rPr>
              <a:t>受動喫煙</a:t>
            </a:r>
            <a:r>
              <a:rPr lang="ja-JP" altLang="en-US" sz="2400" dirty="0">
                <a:solidFill>
                  <a:srgbClr val="000000"/>
                </a:solidFill>
                <a:latin typeface="ＭＳ ゴシック"/>
                <a:ea typeface="ＭＳ ゴシック"/>
                <a:cs typeface="ＭＳ ゴシック"/>
              </a:rPr>
              <a:t>による肺がん：</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FF0000"/>
                </a:solidFill>
                <a:latin typeface="ＭＳ ゴシック"/>
                <a:ea typeface="ＭＳ ゴシック"/>
                <a:cs typeface="ＭＳ ゴシック"/>
              </a:rPr>
              <a:t>日本人</a:t>
            </a:r>
            <a:r>
              <a:rPr lang="ja-JP" altLang="en-US" sz="2400" dirty="0">
                <a:solidFill>
                  <a:srgbClr val="000000"/>
                </a:solidFill>
                <a:latin typeface="ＭＳ ゴシック"/>
                <a:ea typeface="ＭＳ ゴシック"/>
                <a:cs typeface="ＭＳ ゴシック"/>
              </a:rPr>
              <a:t>のエビデンス（大規模コホート）、</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FF0000"/>
                </a:solidFill>
                <a:latin typeface="ＭＳ ゴシック"/>
                <a:ea typeface="ＭＳ ゴシック"/>
                <a:cs typeface="ＭＳ ゴシック"/>
              </a:rPr>
              <a:t>家庭・職場</a:t>
            </a:r>
            <a:r>
              <a:rPr lang="ja-JP" altLang="en-US" sz="2400" dirty="0">
                <a:solidFill>
                  <a:srgbClr val="000000"/>
                </a:solidFill>
                <a:latin typeface="ＭＳ ゴシック"/>
                <a:ea typeface="ＭＳ ゴシック"/>
                <a:cs typeface="ＭＳ ゴシック"/>
              </a:rPr>
              <a:t>曝露</a:t>
            </a:r>
            <a:endParaRPr lang="ja-JP" altLang="en-US" sz="2400"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242504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44016" y="620688"/>
            <a:ext cx="6511652" cy="1546788"/>
          </a:xfrm>
          <a:prstGeom prst="rect">
            <a:avLst/>
          </a:prstGeom>
        </p:spPr>
      </p:pic>
      <p:sp>
        <p:nvSpPr>
          <p:cNvPr id="7" name="テキスト ボックス 6"/>
          <p:cNvSpPr txBox="1"/>
          <p:nvPr/>
        </p:nvSpPr>
        <p:spPr>
          <a:xfrm>
            <a:off x="30946" y="5805298"/>
            <a:ext cx="9417963" cy="1015663"/>
          </a:xfrm>
          <a:prstGeom prst="rect">
            <a:avLst/>
          </a:prstGeom>
          <a:noFill/>
        </p:spPr>
        <p:txBody>
          <a:bodyPr wrap="none" rtlCol="0">
            <a:spAutoFit/>
          </a:bodyPr>
          <a:lstStyle/>
          <a:p>
            <a:pPr defTabSz="914400" fontAlgn="base">
              <a:spcBef>
                <a:spcPct val="0"/>
              </a:spcBef>
              <a:spcAft>
                <a:spcPct val="0"/>
              </a:spcAft>
            </a:pPr>
            <a:r>
              <a:rPr lang="ja-JP" altLang="en-US" sz="2000" dirty="0">
                <a:solidFill>
                  <a:srgbClr val="0000FF"/>
                </a:solidFill>
                <a:latin typeface="ＭＳ ゴシック"/>
                <a:ea typeface="ＭＳ ゴシック"/>
                <a:cs typeface="ＭＳ ゴシック"/>
              </a:rPr>
              <a:t>肺腺がん</a:t>
            </a:r>
            <a:r>
              <a:rPr lang="ja-JP" altLang="en-US" sz="2000" dirty="0">
                <a:solidFill>
                  <a:srgbClr val="FF0000"/>
                </a:solidFill>
                <a:latin typeface="ＭＳ ゴシック"/>
                <a:ea typeface="ＭＳ ゴシック"/>
                <a:cs typeface="ＭＳ ゴシック"/>
              </a:rPr>
              <a:t>：職場での曝露が週</a:t>
            </a:r>
            <a:r>
              <a:rPr lang="en-US" altLang="ja-JP" sz="2000" dirty="0">
                <a:solidFill>
                  <a:srgbClr val="FF0000"/>
                </a:solidFill>
                <a:latin typeface="ＭＳ ゴシック"/>
                <a:ea typeface="ＭＳ ゴシック"/>
                <a:cs typeface="ＭＳ ゴシック"/>
              </a:rPr>
              <a:t>1</a:t>
            </a:r>
            <a:r>
              <a:rPr lang="ja-JP" altLang="en-US" sz="2000" dirty="0">
                <a:solidFill>
                  <a:srgbClr val="FF0000"/>
                </a:solidFill>
                <a:latin typeface="ＭＳ ゴシック"/>
                <a:ea typeface="ＭＳ ゴシック"/>
                <a:cs typeface="ＭＳ ゴシック"/>
              </a:rPr>
              <a:t>時間以下を</a:t>
            </a:r>
            <a:r>
              <a:rPr lang="en-US" altLang="ja-JP" sz="2000" dirty="0">
                <a:solidFill>
                  <a:srgbClr val="FF0000"/>
                </a:solidFill>
                <a:latin typeface="ＭＳ ゴシック"/>
                <a:ea typeface="ＭＳ ゴシック"/>
                <a:cs typeface="ＭＳ ゴシック"/>
              </a:rPr>
              <a:t>1.0</a:t>
            </a:r>
            <a:r>
              <a:rPr lang="ja-JP" altLang="en-US" sz="2000" dirty="0">
                <a:solidFill>
                  <a:srgbClr val="FF0000"/>
                </a:solidFill>
                <a:latin typeface="ＭＳ ゴシック"/>
                <a:ea typeface="ＭＳ ゴシック"/>
                <a:cs typeface="ＭＳ ゴシック"/>
              </a:rPr>
              <a:t>、週</a:t>
            </a:r>
            <a:r>
              <a:rPr lang="en-US" altLang="ja-JP" sz="2000" dirty="0">
                <a:solidFill>
                  <a:srgbClr val="FF0000"/>
                </a:solidFill>
                <a:latin typeface="ＭＳ ゴシック"/>
                <a:ea typeface="ＭＳ ゴシック"/>
                <a:cs typeface="ＭＳ ゴシック"/>
              </a:rPr>
              <a:t>1</a:t>
            </a:r>
            <a:r>
              <a:rPr lang="ja-JP" altLang="en-US" sz="2000" dirty="0">
                <a:solidFill>
                  <a:srgbClr val="FF0000"/>
                </a:solidFill>
                <a:latin typeface="ＭＳ ゴシック"/>
                <a:ea typeface="ＭＳ ゴシック"/>
                <a:cs typeface="ＭＳ ゴシック"/>
              </a:rPr>
              <a:t>時間以上の曝露で</a:t>
            </a:r>
            <a:r>
              <a:rPr lang="en-US" altLang="ja-JP" sz="2000" dirty="0">
                <a:solidFill>
                  <a:srgbClr val="FF0000"/>
                </a:solidFill>
                <a:latin typeface="ＭＳ ゴシック"/>
                <a:ea typeface="ＭＳ ゴシック"/>
                <a:cs typeface="ＭＳ ゴシック"/>
              </a:rPr>
              <a:t>1.16</a:t>
            </a:r>
            <a:r>
              <a:rPr lang="ja-JP" altLang="en-US" sz="2000" dirty="0">
                <a:solidFill>
                  <a:srgbClr val="FF0000"/>
                </a:solidFill>
                <a:latin typeface="ＭＳ ゴシック"/>
                <a:ea typeface="ＭＳ ゴシック"/>
                <a:cs typeface="ＭＳ ゴシック"/>
              </a:rPr>
              <a:t>倍</a:t>
            </a:r>
            <a:endParaRPr lang="en-US" altLang="ja-JP" sz="2000" dirty="0">
              <a:solidFill>
                <a:srgbClr val="FF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FF0000"/>
                </a:solidFill>
                <a:latin typeface="ＭＳ ゴシック"/>
                <a:ea typeface="ＭＳ ゴシック"/>
                <a:cs typeface="ＭＳ ゴシック"/>
              </a:rPr>
              <a:t>　　　　　職場でも家庭でも曝露なしを</a:t>
            </a:r>
            <a:r>
              <a:rPr lang="en-US" altLang="ja-JP" sz="2000" dirty="0">
                <a:solidFill>
                  <a:srgbClr val="FF0000"/>
                </a:solidFill>
                <a:latin typeface="ＭＳ ゴシック"/>
                <a:ea typeface="ＭＳ ゴシック"/>
                <a:cs typeface="ＭＳ ゴシック"/>
              </a:rPr>
              <a:t>1.0</a:t>
            </a:r>
            <a:r>
              <a:rPr lang="ja-JP" altLang="en-US" sz="2000" dirty="0">
                <a:solidFill>
                  <a:srgbClr val="FF0000"/>
                </a:solidFill>
                <a:latin typeface="ＭＳ ゴシック"/>
                <a:ea typeface="ＭＳ ゴシック"/>
                <a:cs typeface="ＭＳ ゴシック"/>
              </a:rPr>
              <a:t>、職場のみで曝露は</a:t>
            </a:r>
            <a:r>
              <a:rPr lang="en-US" altLang="ja-JP" sz="2000" dirty="0">
                <a:solidFill>
                  <a:srgbClr val="FF0000"/>
                </a:solidFill>
                <a:latin typeface="ＭＳ ゴシック"/>
                <a:ea typeface="ＭＳ ゴシック"/>
                <a:cs typeface="ＭＳ ゴシック"/>
              </a:rPr>
              <a:t>1.21</a:t>
            </a:r>
            <a:r>
              <a:rPr lang="ja-JP" altLang="en-US" sz="2000" dirty="0">
                <a:solidFill>
                  <a:srgbClr val="FF0000"/>
                </a:solidFill>
                <a:latin typeface="ＭＳ ゴシック"/>
                <a:ea typeface="ＭＳ ゴシック"/>
                <a:cs typeface="ＭＳ ゴシック"/>
              </a:rPr>
              <a:t>倍、</a:t>
            </a:r>
            <a:endParaRPr lang="en-US" altLang="ja-JP" sz="2000" dirty="0">
              <a:solidFill>
                <a:srgbClr val="FF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FF0000"/>
                </a:solidFill>
                <a:latin typeface="ＭＳ ゴシック"/>
                <a:ea typeface="ＭＳ ゴシック"/>
                <a:cs typeface="ＭＳ ゴシック"/>
              </a:rPr>
              <a:t>　　　　　家庭（夫）からのみ曝露で</a:t>
            </a:r>
            <a:r>
              <a:rPr lang="en-US" altLang="ja-JP" sz="2000" dirty="0">
                <a:solidFill>
                  <a:srgbClr val="FF0000"/>
                </a:solidFill>
                <a:latin typeface="ＭＳ ゴシック"/>
                <a:ea typeface="ＭＳ ゴシック"/>
                <a:cs typeface="ＭＳ ゴシック"/>
              </a:rPr>
              <a:t>1.79</a:t>
            </a:r>
            <a:r>
              <a:rPr lang="ja-JP" altLang="en-US" sz="2000" dirty="0">
                <a:solidFill>
                  <a:srgbClr val="FF0000"/>
                </a:solidFill>
                <a:latin typeface="ＭＳ ゴシック"/>
                <a:ea typeface="ＭＳ ゴシック"/>
                <a:cs typeface="ＭＳ ゴシック"/>
              </a:rPr>
              <a:t>倍、職場と家庭の両方の曝露で</a:t>
            </a:r>
            <a:r>
              <a:rPr lang="en-US" altLang="ja-JP" sz="2000" dirty="0">
                <a:solidFill>
                  <a:srgbClr val="FF0000"/>
                </a:solidFill>
                <a:latin typeface="ＭＳ ゴシック"/>
                <a:ea typeface="ＭＳ ゴシック"/>
                <a:cs typeface="ＭＳ ゴシック"/>
              </a:rPr>
              <a:t>1.93</a:t>
            </a:r>
            <a:r>
              <a:rPr lang="ja-JP" altLang="en-US" sz="2000" dirty="0">
                <a:solidFill>
                  <a:srgbClr val="FF0000"/>
                </a:solidFill>
                <a:latin typeface="ＭＳ ゴシック"/>
                <a:ea typeface="ＭＳ ゴシック"/>
                <a:cs typeface="ＭＳ ゴシック"/>
              </a:rPr>
              <a:t>倍</a:t>
            </a:r>
            <a:endParaRPr lang="ja-JP" altLang="en-US" sz="2000" dirty="0">
              <a:solidFill>
                <a:srgbClr val="FF0000"/>
              </a:solidFill>
              <a:latin typeface="ＭＳ ゴシック"/>
              <a:ea typeface="ＭＳ ゴシック"/>
              <a:cs typeface="ＭＳ ゴシック"/>
            </a:endParaRPr>
          </a:p>
        </p:txBody>
      </p:sp>
      <p:pic>
        <p:nvPicPr>
          <p:cNvPr id="6" name="図 5"/>
          <p:cNvPicPr>
            <a:picLocks noChangeAspect="1"/>
          </p:cNvPicPr>
          <p:nvPr/>
        </p:nvPicPr>
        <p:blipFill>
          <a:blip r:embed="rId3"/>
          <a:stretch>
            <a:fillRect/>
          </a:stretch>
        </p:blipFill>
        <p:spPr>
          <a:xfrm>
            <a:off x="0" y="2348887"/>
            <a:ext cx="10287000" cy="3280115"/>
          </a:xfrm>
          <a:prstGeom prst="rect">
            <a:avLst/>
          </a:prstGeom>
        </p:spPr>
      </p:pic>
      <p:sp>
        <p:nvSpPr>
          <p:cNvPr id="8" name="正方形/長方形 7"/>
          <p:cNvSpPr/>
          <p:nvPr/>
        </p:nvSpPr>
        <p:spPr bwMode="auto">
          <a:xfrm>
            <a:off x="8383863" y="3284984"/>
            <a:ext cx="1584176" cy="165618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9" name="テキスト ボックス 8"/>
          <p:cNvSpPr txBox="1"/>
          <p:nvPr/>
        </p:nvSpPr>
        <p:spPr>
          <a:xfrm>
            <a:off x="2479205" y="149743"/>
            <a:ext cx="7488833" cy="1200328"/>
          </a:xfrm>
          <a:prstGeom prst="rect">
            <a:avLst/>
          </a:prstGeom>
          <a:noFill/>
        </p:spPr>
        <p:txBody>
          <a:bodyPr wrap="square" rtlCol="0">
            <a:spAutoFit/>
          </a:bodyPr>
          <a:lstStyle/>
          <a:p>
            <a:pPr defTabSz="914400" fontAlgn="base">
              <a:spcBef>
                <a:spcPct val="0"/>
              </a:spcBef>
              <a:spcAft>
                <a:spcPct val="0"/>
              </a:spcAft>
            </a:pPr>
            <a:r>
              <a:rPr lang="ja-JP" altLang="en-US" sz="2400" dirty="0">
                <a:solidFill>
                  <a:srgbClr val="FF0000"/>
                </a:solidFill>
                <a:latin typeface="ＭＳ ゴシック"/>
                <a:ea typeface="ＭＳ ゴシック"/>
                <a:cs typeface="ＭＳ ゴシック"/>
              </a:rPr>
              <a:t>受動喫煙</a:t>
            </a:r>
            <a:r>
              <a:rPr lang="ja-JP" altLang="en-US" sz="2400" dirty="0">
                <a:solidFill>
                  <a:srgbClr val="000000"/>
                </a:solidFill>
                <a:latin typeface="ＭＳ ゴシック"/>
                <a:ea typeface="ＭＳ ゴシック"/>
                <a:cs typeface="ＭＳ ゴシック"/>
              </a:rPr>
              <a:t>による肺がん：</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FF0000"/>
                </a:solidFill>
                <a:latin typeface="ＭＳ ゴシック"/>
                <a:ea typeface="ＭＳ ゴシック"/>
                <a:cs typeface="ＭＳ ゴシック"/>
              </a:rPr>
              <a:t>日本人のエビデンス</a:t>
            </a:r>
            <a:r>
              <a:rPr lang="ja-JP" altLang="en-US" sz="2400" dirty="0">
                <a:solidFill>
                  <a:srgbClr val="000000"/>
                </a:solidFill>
                <a:latin typeface="ＭＳ ゴシック"/>
                <a:ea typeface="ＭＳ ゴシック"/>
                <a:cs typeface="ＭＳ ゴシック"/>
              </a:rPr>
              <a:t>（大規模コホート）、</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FF0000"/>
                </a:solidFill>
                <a:latin typeface="ＭＳ ゴシック"/>
                <a:ea typeface="ＭＳ ゴシック"/>
                <a:cs typeface="ＭＳ ゴシック"/>
              </a:rPr>
              <a:t>家庭・職場</a:t>
            </a:r>
            <a:r>
              <a:rPr lang="ja-JP" altLang="en-US" sz="2400" dirty="0">
                <a:solidFill>
                  <a:srgbClr val="000000"/>
                </a:solidFill>
                <a:latin typeface="ＭＳ ゴシック"/>
                <a:ea typeface="ＭＳ ゴシック"/>
                <a:cs typeface="ＭＳ ゴシック"/>
              </a:rPr>
              <a:t>曝露</a:t>
            </a:r>
            <a:endParaRPr lang="ja-JP" altLang="en-US" sz="2400"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1980011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335875"/>
            <a:ext cx="10287000" cy="6549509"/>
          </a:xfrm>
          <a:prstGeom prst="rect">
            <a:avLst/>
          </a:prstGeom>
        </p:spPr>
      </p:pic>
      <p:sp>
        <p:nvSpPr>
          <p:cNvPr id="3" name="正方形/長方形 2"/>
          <p:cNvSpPr/>
          <p:nvPr/>
        </p:nvSpPr>
        <p:spPr>
          <a:xfrm>
            <a:off x="5431550" y="31909"/>
            <a:ext cx="4622667" cy="369332"/>
          </a:xfrm>
          <a:prstGeom prst="rect">
            <a:avLst/>
          </a:prstGeom>
        </p:spPr>
        <p:txBody>
          <a:bodyPr wrap="none">
            <a:spAutoFit/>
          </a:bodyPr>
          <a:lstStyle/>
          <a:p>
            <a:pPr defTabSz="914400" fontAlgn="base">
              <a:spcBef>
                <a:spcPct val="0"/>
              </a:spcBef>
              <a:spcAft>
                <a:spcPct val="0"/>
              </a:spcAft>
            </a:pPr>
            <a:r>
              <a:rPr lang="ja-JP" altLang="en-US" dirty="0">
                <a:solidFill>
                  <a:srgbClr val="000000"/>
                </a:solidFill>
                <a:latin typeface="Arial"/>
                <a:ea typeface="ＭＳ ゴシック"/>
                <a:cs typeface="Arial"/>
              </a:rPr>
              <a:t>　</a:t>
            </a:r>
            <a:r>
              <a:rPr lang="en-US" altLang="ja-JP" dirty="0">
                <a:solidFill>
                  <a:srgbClr val="000000"/>
                </a:solidFill>
                <a:latin typeface="Arial"/>
                <a:ea typeface="ＭＳ ゴシック"/>
                <a:cs typeface="Arial"/>
              </a:rPr>
              <a:t>(</a:t>
            </a:r>
            <a:r>
              <a:rPr lang="ja-JP" altLang="en-US" dirty="0">
                <a:solidFill>
                  <a:srgbClr val="000000"/>
                </a:solidFill>
                <a:latin typeface="Arial"/>
                <a:ea typeface="ＭＳ ゴシック"/>
                <a:cs typeface="Arial"/>
              </a:rPr>
              <a:t>米国公衆衛生総監</a:t>
            </a:r>
            <a:r>
              <a:rPr lang="en-US" altLang="ja-JP" dirty="0">
                <a:solidFill>
                  <a:srgbClr val="000000"/>
                </a:solidFill>
                <a:latin typeface="Arial"/>
                <a:ea typeface="ＭＳ ゴシック"/>
                <a:cs typeface="Arial"/>
              </a:rPr>
              <a:t>2006</a:t>
            </a:r>
            <a:r>
              <a:rPr lang="ja-JP" altLang="en-US" dirty="0">
                <a:solidFill>
                  <a:srgbClr val="000000"/>
                </a:solidFill>
                <a:latin typeface="Arial"/>
                <a:ea typeface="ＭＳ ゴシック"/>
                <a:cs typeface="Arial"/>
              </a:rPr>
              <a:t>年報告，</a:t>
            </a:r>
            <a:r>
              <a:rPr lang="en-US" altLang="ja-JP" dirty="0">
                <a:solidFill>
                  <a:srgbClr val="000000"/>
                </a:solidFill>
                <a:latin typeface="Arial"/>
                <a:ea typeface="ＭＳ ゴシック"/>
                <a:cs typeface="Arial"/>
              </a:rPr>
              <a:t>471</a:t>
            </a:r>
            <a:r>
              <a:rPr lang="ja-JP" altLang="en-US" dirty="0">
                <a:solidFill>
                  <a:srgbClr val="000000"/>
                </a:solidFill>
                <a:latin typeface="Arial"/>
                <a:ea typeface="ＭＳ ゴシック"/>
                <a:cs typeface="Arial"/>
              </a:rPr>
              <a:t>頁</a:t>
            </a:r>
            <a:r>
              <a:rPr lang="ja-JP" altLang="en-US" dirty="0">
                <a:solidFill>
                  <a:srgbClr val="000000"/>
                </a:solidFill>
                <a:latin typeface="Arial"/>
                <a:ea typeface="ＭＳ ゴシック"/>
                <a:cs typeface="Arial"/>
              </a:rPr>
              <a:t>）</a:t>
            </a:r>
            <a:endParaRPr lang="en-US" altLang="ja-JP" dirty="0">
              <a:solidFill>
                <a:srgbClr val="000000"/>
              </a:solidFill>
              <a:latin typeface="Arial"/>
              <a:ea typeface="ＭＳ ゴシック"/>
              <a:cs typeface="Arial"/>
            </a:endParaRPr>
          </a:p>
        </p:txBody>
      </p:sp>
      <p:sp>
        <p:nvSpPr>
          <p:cNvPr id="4" name="テキスト ボックス 3"/>
          <p:cNvSpPr txBox="1"/>
          <p:nvPr/>
        </p:nvSpPr>
        <p:spPr>
          <a:xfrm>
            <a:off x="246969" y="0"/>
            <a:ext cx="5057795" cy="400110"/>
          </a:xfrm>
          <a:prstGeom prst="rect">
            <a:avLst/>
          </a:prstGeom>
          <a:noFill/>
        </p:spPr>
        <p:txBody>
          <a:bodyPr wrap="none" rtlCol="0">
            <a:spAutoFit/>
          </a:bodyPr>
          <a:lstStyle/>
          <a:p>
            <a:pPr defTabSz="914400" fontAlgn="base">
              <a:spcBef>
                <a:spcPct val="0"/>
              </a:spcBef>
              <a:spcAft>
                <a:spcPct val="0"/>
              </a:spcAft>
            </a:pPr>
            <a:r>
              <a:rPr lang="ja-JP" altLang="en-US" sz="2000" dirty="0">
                <a:solidFill>
                  <a:srgbClr val="FF0000"/>
                </a:solidFill>
                <a:latin typeface="ＭＳ ゴシック"/>
                <a:ea typeface="ＭＳ ゴシック"/>
                <a:cs typeface="ＭＳ ゴシック"/>
              </a:rPr>
              <a:t>受動喫煙で乳がんのリスクも上昇、</a:t>
            </a:r>
            <a:r>
              <a:rPr lang="en-US" altLang="ja-JP" sz="2000" dirty="0">
                <a:solidFill>
                  <a:srgbClr val="FF0000"/>
                </a:solidFill>
                <a:latin typeface="ＭＳ ゴシック"/>
                <a:ea typeface="ＭＳ ゴシック"/>
                <a:cs typeface="ＭＳ ゴシック"/>
              </a:rPr>
              <a:t>1.15</a:t>
            </a:r>
            <a:r>
              <a:rPr lang="ja-JP" altLang="en-US" sz="2000" dirty="0">
                <a:solidFill>
                  <a:srgbClr val="FF0000"/>
                </a:solidFill>
                <a:latin typeface="ＭＳ ゴシック"/>
                <a:ea typeface="ＭＳ ゴシック"/>
                <a:cs typeface="ＭＳ ゴシック"/>
              </a:rPr>
              <a:t>倍</a:t>
            </a:r>
            <a:endParaRPr lang="ja-JP" altLang="en-US" sz="2000" dirty="0">
              <a:solidFill>
                <a:srgbClr val="FF0000"/>
              </a:solidFill>
              <a:latin typeface="ＭＳ ゴシック"/>
              <a:ea typeface="ＭＳ ゴシック"/>
              <a:cs typeface="ＭＳ ゴシック"/>
            </a:endParaRPr>
          </a:p>
        </p:txBody>
      </p:sp>
      <p:sp>
        <p:nvSpPr>
          <p:cNvPr id="5" name="正方形/長方形 4"/>
          <p:cNvSpPr/>
          <p:nvPr/>
        </p:nvSpPr>
        <p:spPr bwMode="auto">
          <a:xfrm>
            <a:off x="2983261" y="1700808"/>
            <a:ext cx="432048" cy="410445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6" name="正方形/長方形 5"/>
          <p:cNvSpPr/>
          <p:nvPr/>
        </p:nvSpPr>
        <p:spPr bwMode="auto">
          <a:xfrm>
            <a:off x="462980" y="1844824"/>
            <a:ext cx="2952329" cy="21602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Tree>
    <p:extLst>
      <p:ext uri="{BB962C8B-B14F-4D97-AF65-F5344CB8AC3E}">
        <p14:creationId xmlns:p14="http://schemas.microsoft.com/office/powerpoint/2010/main" val="215032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462986" y="6309320"/>
            <a:ext cx="1107996" cy="338554"/>
          </a:xfrm>
          <a:prstGeom prst="rect">
            <a:avLst/>
          </a:prstGeom>
          <a:solidFill>
            <a:srgbClr val="FFFFFF"/>
          </a:solidFill>
          <a:ln>
            <a:solidFill>
              <a:srgbClr val="000000"/>
            </a:solidFill>
          </a:ln>
        </p:spPr>
        <p:txBody>
          <a:bodyPr wrap="none" rtlCol="0">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2006, p65</a:t>
            </a:r>
            <a:endParaRPr lang="ja-JP" altLang="en-US" sz="1600" dirty="0">
              <a:solidFill>
                <a:srgbClr val="000000"/>
              </a:solidFill>
              <a:latin typeface="ＭＳ ゴシック"/>
              <a:ea typeface="ＭＳ ゴシック"/>
              <a:cs typeface="ＭＳ ゴシック"/>
            </a:endParaRPr>
          </a:p>
        </p:txBody>
      </p:sp>
      <p:pic>
        <p:nvPicPr>
          <p:cNvPr id="4" name="図 3"/>
          <p:cNvPicPr>
            <a:picLocks noChangeAspect="1"/>
          </p:cNvPicPr>
          <p:nvPr/>
        </p:nvPicPr>
        <p:blipFill>
          <a:blip r:embed="rId2"/>
          <a:stretch>
            <a:fillRect/>
          </a:stretch>
        </p:blipFill>
        <p:spPr>
          <a:xfrm>
            <a:off x="0" y="546134"/>
            <a:ext cx="10287000" cy="5746049"/>
          </a:xfrm>
          <a:prstGeom prst="rect">
            <a:avLst/>
          </a:prstGeom>
          <a:ln>
            <a:solidFill>
              <a:srgbClr val="4F81BD"/>
            </a:solidFill>
          </a:ln>
        </p:spPr>
      </p:pic>
      <p:sp>
        <p:nvSpPr>
          <p:cNvPr id="7" name="テキスト ボックス 6"/>
          <p:cNvSpPr txBox="1"/>
          <p:nvPr/>
        </p:nvSpPr>
        <p:spPr>
          <a:xfrm>
            <a:off x="1831135" y="116640"/>
            <a:ext cx="8208912" cy="1569660"/>
          </a:xfrm>
          <a:prstGeom prst="rect">
            <a:avLst/>
          </a:prstGeom>
          <a:solidFill>
            <a:srgbClr val="FFFFFF"/>
          </a:solidFill>
          <a:ln>
            <a:solidFill>
              <a:srgbClr val="000000"/>
            </a:solidFill>
          </a:ln>
        </p:spPr>
        <p:txBody>
          <a:bodyPr wrap="square" rtlCol="0">
            <a:spAutoFit/>
          </a:bodyPr>
          <a:lstStyle/>
          <a:p>
            <a:pPr defTabSz="914400" fontAlgn="base">
              <a:spcBef>
                <a:spcPct val="0"/>
              </a:spcBef>
              <a:spcAft>
                <a:spcPct val="0"/>
              </a:spcAft>
            </a:pPr>
            <a:r>
              <a:rPr lang="ja-JP" altLang="en-US" sz="1600" dirty="0">
                <a:solidFill>
                  <a:srgbClr val="FF0000"/>
                </a:solidFill>
                <a:latin typeface="ＭＳ ゴシック"/>
                <a:ea typeface="ＭＳ ゴシック"/>
                <a:cs typeface="ＭＳ ゴシック"/>
              </a:rPr>
              <a:t>受動喫煙による発がん</a:t>
            </a:r>
            <a:r>
              <a:rPr lang="ja-JP" altLang="en-US" sz="1600" dirty="0">
                <a:solidFill>
                  <a:srgbClr val="000000"/>
                </a:solidFill>
                <a:latin typeface="ＭＳ ゴシック"/>
                <a:ea typeface="ＭＳ ゴシック"/>
                <a:cs typeface="ＭＳ ゴシック"/>
              </a:rPr>
              <a:t>についての結論</a:t>
            </a:r>
            <a:endParaRPr lang="en-US" altLang="ja-JP" sz="1600" dirty="0">
              <a:solidFill>
                <a:srgbClr val="000000"/>
              </a:solidFill>
              <a:latin typeface="ＭＳ ゴシック"/>
              <a:ea typeface="ＭＳ ゴシック"/>
              <a:cs typeface="ＭＳ ゴシック"/>
            </a:endParaRPr>
          </a:p>
          <a:p>
            <a:pPr marL="457200" indent="-457200" defTabSz="914400" fontAlgn="base">
              <a:spcBef>
                <a:spcPct val="0"/>
              </a:spcBef>
              <a:spcAft>
                <a:spcPct val="0"/>
              </a:spcAft>
              <a:buFontTx/>
              <a:buAutoNum type="arabicPeriod"/>
            </a:pPr>
            <a:r>
              <a:rPr lang="en-US" altLang="ja-JP" sz="1600" dirty="0">
                <a:solidFill>
                  <a:srgbClr val="000000"/>
                </a:solidFill>
                <a:latin typeface="ＭＳ ゴシック"/>
                <a:ea typeface="ＭＳ ゴシック"/>
                <a:cs typeface="ＭＳ ゴシック"/>
              </a:rPr>
              <a:t>50</a:t>
            </a:r>
            <a:r>
              <a:rPr lang="ja-JP" altLang="en-US" sz="1600" dirty="0">
                <a:solidFill>
                  <a:srgbClr val="000000"/>
                </a:solidFill>
                <a:latin typeface="ＭＳ ゴシック"/>
                <a:ea typeface="ＭＳ ゴシック"/>
                <a:cs typeface="ＭＳ ゴシック"/>
              </a:rPr>
              <a:t>種類以上の発がん性物質が（</a:t>
            </a:r>
            <a:r>
              <a:rPr lang="en-US" altLang="ja-JP" sz="1600" dirty="0">
                <a:solidFill>
                  <a:srgbClr val="000000"/>
                </a:solidFill>
                <a:latin typeface="ＭＳ ゴシック"/>
                <a:ea typeface="ＭＳ ゴシック"/>
                <a:cs typeface="ＭＳ ゴシック"/>
              </a:rPr>
              <a:t>2004</a:t>
            </a:r>
            <a:r>
              <a:rPr lang="ja-JP" altLang="en-US" sz="1600" dirty="0">
                <a:solidFill>
                  <a:srgbClr val="000000"/>
                </a:solidFill>
                <a:latin typeface="ＭＳ ゴシック"/>
                <a:ea typeface="ＭＳ ゴシック"/>
                <a:cs typeface="ＭＳ ゴシック"/>
              </a:rPr>
              <a:t>年</a:t>
            </a:r>
            <a:r>
              <a:rPr lang="en-US" altLang="ja-JP" sz="1600" dirty="0">
                <a:solidFill>
                  <a:srgbClr val="000000"/>
                </a:solidFill>
                <a:latin typeface="ＭＳ ゴシック"/>
                <a:ea typeface="ＭＳ ゴシック"/>
                <a:cs typeface="ＭＳ ゴシック"/>
              </a:rPr>
              <a:t>IARC</a:t>
            </a:r>
            <a:r>
              <a:rPr lang="ja-JP" altLang="en-US" sz="1600" dirty="0">
                <a:solidFill>
                  <a:srgbClr val="000000"/>
                </a:solidFill>
                <a:latin typeface="ＭＳ ゴシック"/>
                <a:ea typeface="ＭＳ ゴシック"/>
                <a:cs typeface="ＭＳ ゴシック"/>
              </a:rPr>
              <a:t>は</a:t>
            </a:r>
            <a:r>
              <a:rPr lang="en-US" altLang="ja-JP" sz="1600" dirty="0">
                <a:solidFill>
                  <a:srgbClr val="000000"/>
                </a:solidFill>
                <a:latin typeface="ＭＳ ゴシック"/>
                <a:ea typeface="ＭＳ ゴシック"/>
                <a:cs typeface="ＭＳ ゴシック"/>
              </a:rPr>
              <a:t>64</a:t>
            </a:r>
            <a:r>
              <a:rPr lang="ja-JP" altLang="en-US" sz="1600" dirty="0">
                <a:solidFill>
                  <a:srgbClr val="000000"/>
                </a:solidFill>
                <a:latin typeface="ＭＳ ゴシック"/>
                <a:ea typeface="ＭＳ ゴシック"/>
                <a:cs typeface="ＭＳ ゴシック"/>
              </a:rPr>
              <a:t>種類、現在は</a:t>
            </a:r>
            <a:r>
              <a:rPr lang="en-US" altLang="ja-JP" sz="1600" dirty="0">
                <a:solidFill>
                  <a:srgbClr val="000000"/>
                </a:solidFill>
                <a:latin typeface="ＭＳ ゴシック"/>
                <a:ea typeface="ＭＳ ゴシック"/>
                <a:cs typeface="ＭＳ ゴシック"/>
              </a:rPr>
              <a:t>70</a:t>
            </a:r>
            <a:r>
              <a:rPr lang="ja-JP" altLang="en-US" sz="1600" dirty="0">
                <a:solidFill>
                  <a:srgbClr val="000000"/>
                </a:solidFill>
                <a:latin typeface="ＭＳ ゴシック"/>
                <a:ea typeface="ＭＳ ゴシック"/>
                <a:cs typeface="ＭＳ ゴシック"/>
              </a:rPr>
              <a:t>種類）</a:t>
            </a:r>
            <a:endParaRPr lang="en-US" altLang="ja-JP" sz="1600" dirty="0">
              <a:solidFill>
                <a:srgbClr val="000000"/>
              </a:solidFill>
              <a:latin typeface="ＭＳ ゴシック"/>
              <a:ea typeface="ＭＳ ゴシック"/>
              <a:cs typeface="ＭＳ ゴシック"/>
            </a:endParaRPr>
          </a:p>
          <a:p>
            <a:pPr marL="457200" indent="-457200" defTabSz="914400" fontAlgn="base">
              <a:spcBef>
                <a:spcPct val="0"/>
              </a:spcBef>
              <a:spcAft>
                <a:spcPct val="0"/>
              </a:spcAft>
              <a:buFontTx/>
              <a:buAutoNum type="arabicPeriod"/>
            </a:pPr>
            <a:r>
              <a:rPr lang="ja-JP" altLang="en-US" sz="1600" dirty="0">
                <a:solidFill>
                  <a:srgbClr val="000000"/>
                </a:solidFill>
                <a:latin typeface="ＭＳ ゴシック"/>
                <a:ea typeface="ＭＳ ゴシック"/>
                <a:cs typeface="ＭＳ ゴシック"/>
              </a:rPr>
              <a:t>受動喫煙による発がん性は動物実験で</a:t>
            </a:r>
            <a:r>
              <a:rPr lang="ja-JP" altLang="en-US" sz="1600" dirty="0">
                <a:solidFill>
                  <a:srgbClr val="FF0000"/>
                </a:solidFill>
                <a:latin typeface="ＭＳ ゴシック"/>
                <a:ea typeface="ＭＳ ゴシック"/>
                <a:cs typeface="ＭＳ ゴシック"/>
              </a:rPr>
              <a:t>明白</a:t>
            </a:r>
            <a:endParaRPr lang="en-US" altLang="ja-JP" sz="1600" dirty="0">
              <a:solidFill>
                <a:srgbClr val="FF0000"/>
              </a:solidFill>
              <a:latin typeface="ＭＳ ゴシック"/>
              <a:ea typeface="ＭＳ ゴシック"/>
              <a:cs typeface="ＭＳ ゴシック"/>
            </a:endParaRPr>
          </a:p>
          <a:p>
            <a:pPr marL="457200" indent="-457200" defTabSz="914400" fontAlgn="base">
              <a:spcBef>
                <a:spcPct val="0"/>
              </a:spcBef>
              <a:spcAft>
                <a:spcPct val="0"/>
              </a:spcAft>
              <a:buFontTx/>
              <a:buAutoNum type="arabicPeriod"/>
            </a:pPr>
            <a:r>
              <a:rPr lang="ja-JP" altLang="en-US" sz="1600" dirty="0">
                <a:solidFill>
                  <a:srgbClr val="000000"/>
                </a:solidFill>
                <a:latin typeface="ＭＳ ゴシック"/>
                <a:ea typeface="ＭＳ ゴシック"/>
                <a:cs typeface="ＭＳ ゴシック"/>
              </a:rPr>
              <a:t>受動喫煙により尿中のタバコ由来発がん性物質の代謝産物が有意に上昇、</a:t>
            </a:r>
            <a:r>
              <a:rPr lang="en-US" altLang="ja-JP" sz="1600" dirty="0">
                <a:solidFill>
                  <a:srgbClr val="000000"/>
                </a:solidFill>
                <a:latin typeface="ＭＳ ゴシック"/>
                <a:ea typeface="ＭＳ ゴシック"/>
                <a:cs typeface="ＭＳ ゴシック"/>
              </a:rPr>
              <a:t/>
            </a:r>
            <a:br>
              <a:rPr lang="en-US" altLang="ja-JP" sz="1600" dirty="0">
                <a:solidFill>
                  <a:srgbClr val="000000"/>
                </a:solidFill>
                <a:latin typeface="ＭＳ ゴシック"/>
                <a:ea typeface="ＭＳ ゴシック"/>
                <a:cs typeface="ＭＳ ゴシック"/>
              </a:rPr>
            </a:br>
            <a:r>
              <a:rPr lang="ja-JP" altLang="en-US" sz="1600" dirty="0">
                <a:solidFill>
                  <a:srgbClr val="000000"/>
                </a:solidFill>
                <a:latin typeface="ＭＳ ゴシック"/>
                <a:ea typeface="ＭＳ ゴシック"/>
                <a:cs typeface="ＭＳ ゴシック"/>
              </a:rPr>
              <a:t>これらの代謝物質は肺がんの発生を高めることと関連</a:t>
            </a:r>
            <a:endParaRPr lang="en-US" altLang="ja-JP" sz="1600" dirty="0">
              <a:solidFill>
                <a:srgbClr val="FF0000"/>
              </a:solidFill>
              <a:latin typeface="ＭＳ ゴシック"/>
              <a:ea typeface="ＭＳ ゴシック"/>
              <a:cs typeface="ＭＳ ゴシック"/>
            </a:endParaRPr>
          </a:p>
          <a:p>
            <a:pPr marL="457200" indent="-457200" defTabSz="914400" fontAlgn="base">
              <a:spcBef>
                <a:spcPct val="0"/>
              </a:spcBef>
              <a:spcAft>
                <a:spcPct val="0"/>
              </a:spcAft>
              <a:buFontTx/>
              <a:buAutoNum type="arabicPeriod"/>
            </a:pPr>
            <a:r>
              <a:rPr lang="ja-JP" altLang="en-US" sz="1600" dirty="0">
                <a:solidFill>
                  <a:srgbClr val="000000"/>
                </a:solidFill>
                <a:latin typeface="ＭＳ ゴシック"/>
                <a:ea typeface="ＭＳ ゴシック"/>
                <a:cs typeface="ＭＳ ゴシック"/>
              </a:rPr>
              <a:t>受動喫煙による発がんのメカニズムは、</a:t>
            </a:r>
            <a:r>
              <a:rPr lang="ja-JP" altLang="en-US" sz="1600" dirty="0">
                <a:solidFill>
                  <a:srgbClr val="000000"/>
                </a:solidFill>
                <a:latin typeface="ＭＳ ゴシック"/>
                <a:ea typeface="ＭＳ ゴシック"/>
                <a:cs typeface="ＭＳ ゴシック"/>
              </a:rPr>
              <a:t>そのレベル</a:t>
            </a:r>
            <a:r>
              <a:rPr lang="ja-JP" altLang="en-US" sz="1600" dirty="0">
                <a:solidFill>
                  <a:srgbClr val="000000"/>
                </a:solidFill>
                <a:latin typeface="ＭＳ ゴシック"/>
                <a:ea typeface="ＭＳ ゴシック"/>
                <a:cs typeface="ＭＳ ゴシック"/>
              </a:rPr>
              <a:t>は低いものの、能動喫煙と類似</a:t>
            </a:r>
            <a:endParaRPr lang="en-US" altLang="ja-JP" sz="1600" dirty="0">
              <a:solidFill>
                <a:srgbClr val="000000"/>
              </a:solidFill>
              <a:latin typeface="ＭＳ ゴシック"/>
              <a:ea typeface="ＭＳ ゴシック"/>
              <a:cs typeface="ＭＳ ゴシック"/>
            </a:endParaRPr>
          </a:p>
        </p:txBody>
      </p:sp>
      <p:sp>
        <p:nvSpPr>
          <p:cNvPr id="2" name="正方形/長方形 1"/>
          <p:cNvSpPr/>
          <p:nvPr/>
        </p:nvSpPr>
        <p:spPr bwMode="auto">
          <a:xfrm>
            <a:off x="5071496" y="3284984"/>
            <a:ext cx="5112568" cy="3024336"/>
          </a:xfrm>
          <a:prstGeom prst="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Tree>
    <p:extLst>
      <p:ext uri="{BB962C8B-B14F-4D97-AF65-F5344CB8AC3E}">
        <p14:creationId xmlns:p14="http://schemas.microsoft.com/office/powerpoint/2010/main" val="934900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図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 y="636622"/>
            <a:ext cx="871855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39" name="テキスト ボックス 12"/>
          <p:cNvSpPr txBox="1">
            <a:spLocks noChangeArrowheads="1"/>
          </p:cNvSpPr>
          <p:nvPr/>
        </p:nvSpPr>
        <p:spPr bwMode="auto">
          <a:xfrm>
            <a:off x="254004" y="6211888"/>
            <a:ext cx="970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chemeClr val="tx1"/>
                </a:solidFill>
                <a:latin typeface="Osaka" charset="0"/>
                <a:ea typeface="Osaka" charset="0"/>
                <a:cs typeface="Osaka" charset="0"/>
              </a:defRPr>
            </a:lvl1pPr>
            <a:lvl2pPr marL="742950" indent="-285750">
              <a:defRPr kumimoji="1" sz="2800">
                <a:solidFill>
                  <a:schemeClr val="tx1"/>
                </a:solidFill>
                <a:latin typeface="Osaka" charset="0"/>
                <a:ea typeface="Osaka" charset="0"/>
                <a:cs typeface="Osaka" charset="0"/>
              </a:defRPr>
            </a:lvl2pPr>
            <a:lvl3pPr marL="1143000" indent="-228600">
              <a:defRPr kumimoji="1" sz="2800">
                <a:solidFill>
                  <a:schemeClr val="tx1"/>
                </a:solidFill>
                <a:latin typeface="Osaka" charset="0"/>
                <a:ea typeface="Osaka" charset="0"/>
                <a:cs typeface="Osaka" charset="0"/>
              </a:defRPr>
            </a:lvl3pPr>
            <a:lvl4pPr marL="1600200" indent="-228600">
              <a:defRPr kumimoji="1" sz="2800">
                <a:solidFill>
                  <a:schemeClr val="tx1"/>
                </a:solidFill>
                <a:latin typeface="Osaka" charset="0"/>
                <a:ea typeface="Osaka" charset="0"/>
                <a:cs typeface="Osaka" charset="0"/>
              </a:defRPr>
            </a:lvl4pPr>
            <a:lvl5pPr marL="2057400" indent="-228600">
              <a:defRPr kumimoji="1" sz="2800">
                <a:solidFill>
                  <a:schemeClr val="tx1"/>
                </a:solidFill>
                <a:latin typeface="Osaka" charset="0"/>
                <a:ea typeface="Osaka" charset="0"/>
                <a:cs typeface="Osaka" charset="0"/>
              </a:defRPr>
            </a:lvl5pPr>
            <a:lvl6pPr marL="2514600" indent="-228600" eaLnBrk="0" fontAlgn="base" hangingPunct="0">
              <a:spcBef>
                <a:spcPct val="0"/>
              </a:spcBef>
              <a:spcAft>
                <a:spcPct val="0"/>
              </a:spcAft>
              <a:defRPr kumimoji="1" sz="2800">
                <a:solidFill>
                  <a:schemeClr val="tx1"/>
                </a:solidFill>
                <a:latin typeface="Osaka" charset="0"/>
                <a:ea typeface="Osaka" charset="0"/>
                <a:cs typeface="Osaka" charset="0"/>
              </a:defRPr>
            </a:lvl6pPr>
            <a:lvl7pPr marL="2971800" indent="-228600" eaLnBrk="0" fontAlgn="base" hangingPunct="0">
              <a:spcBef>
                <a:spcPct val="0"/>
              </a:spcBef>
              <a:spcAft>
                <a:spcPct val="0"/>
              </a:spcAft>
              <a:defRPr kumimoji="1" sz="2800">
                <a:solidFill>
                  <a:schemeClr val="tx1"/>
                </a:solidFill>
                <a:latin typeface="Osaka" charset="0"/>
                <a:ea typeface="Osaka" charset="0"/>
                <a:cs typeface="Osaka" charset="0"/>
              </a:defRPr>
            </a:lvl7pPr>
            <a:lvl8pPr marL="3429000" indent="-228600" eaLnBrk="0" fontAlgn="base" hangingPunct="0">
              <a:spcBef>
                <a:spcPct val="0"/>
              </a:spcBef>
              <a:spcAft>
                <a:spcPct val="0"/>
              </a:spcAft>
              <a:defRPr kumimoji="1" sz="2800">
                <a:solidFill>
                  <a:schemeClr val="tx1"/>
                </a:solidFill>
                <a:latin typeface="Osaka" charset="0"/>
                <a:ea typeface="Osaka" charset="0"/>
                <a:cs typeface="Osaka" charset="0"/>
              </a:defRPr>
            </a:lvl8pPr>
            <a:lvl9pPr marL="3886200" indent="-228600" eaLnBrk="0" fontAlgn="base" hangingPunct="0">
              <a:spcBef>
                <a:spcPct val="0"/>
              </a:spcBef>
              <a:spcAft>
                <a:spcPct val="0"/>
              </a:spcAft>
              <a:defRPr kumimoji="1" sz="2800">
                <a:solidFill>
                  <a:schemeClr val="tx1"/>
                </a:solidFill>
                <a:latin typeface="Osaka" charset="0"/>
                <a:ea typeface="Osaka" charset="0"/>
                <a:cs typeface="Osaka" charset="0"/>
              </a:defRPr>
            </a:lvl9pPr>
          </a:lstStyle>
          <a:p>
            <a:pPr defTabSz="914400" eaLnBrk="0" fontAlgn="base" hangingPunct="0">
              <a:spcBef>
                <a:spcPct val="0"/>
              </a:spcBef>
              <a:spcAft>
                <a:spcPct val="0"/>
              </a:spcAft>
            </a:pPr>
            <a:r>
              <a:rPr lang="en-US" altLang="ja-JP" sz="1800" dirty="0">
                <a:solidFill>
                  <a:srgbClr val="000000"/>
                </a:solidFill>
                <a:latin typeface="ＭＳ ゴシック"/>
                <a:ea typeface="ＭＳ ゴシック"/>
                <a:cs typeface="ＭＳ ゴシック"/>
              </a:rPr>
              <a:t>He J, et al.: Passive smoking and the risk of coronary heart disease- A meta-analysis of epidemiologic studies. N </a:t>
            </a:r>
            <a:r>
              <a:rPr lang="en-US" altLang="ja-JP" sz="1800" dirty="0" err="1">
                <a:solidFill>
                  <a:srgbClr val="000000"/>
                </a:solidFill>
                <a:latin typeface="ＭＳ ゴシック"/>
                <a:ea typeface="ＭＳ ゴシック"/>
                <a:cs typeface="ＭＳ ゴシック"/>
              </a:rPr>
              <a:t>Engl</a:t>
            </a:r>
            <a:r>
              <a:rPr lang="en-US" altLang="ja-JP" sz="1800" dirty="0">
                <a:solidFill>
                  <a:srgbClr val="000000"/>
                </a:solidFill>
                <a:latin typeface="ＭＳ ゴシック"/>
                <a:ea typeface="ＭＳ ゴシック"/>
                <a:cs typeface="ＭＳ ゴシック"/>
              </a:rPr>
              <a:t> J Med. 340: 920-926, 1999. </a:t>
            </a:r>
            <a:endParaRPr lang="ja-JP" altLang="en-US" sz="1800" dirty="0">
              <a:solidFill>
                <a:srgbClr val="000000"/>
              </a:solidFill>
              <a:latin typeface="ＭＳ ゴシック"/>
              <a:ea typeface="ＭＳ ゴシック"/>
              <a:cs typeface="ＭＳ ゴシック"/>
            </a:endParaRPr>
          </a:p>
        </p:txBody>
      </p:sp>
      <p:sp>
        <p:nvSpPr>
          <p:cNvPr id="270340" name="Oval 4"/>
          <p:cNvSpPr>
            <a:spLocks noChangeArrowheads="1"/>
          </p:cNvSpPr>
          <p:nvPr/>
        </p:nvSpPr>
        <p:spPr bwMode="auto">
          <a:xfrm>
            <a:off x="1614488" y="4884577"/>
            <a:ext cx="666750" cy="288329"/>
          </a:xfrm>
          <a:prstGeom prst="ellipse">
            <a:avLst/>
          </a:pr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70341" name="AutoShape 5"/>
          <p:cNvSpPr>
            <a:spLocks noChangeArrowheads="1"/>
          </p:cNvSpPr>
          <p:nvPr/>
        </p:nvSpPr>
        <p:spPr bwMode="auto">
          <a:xfrm>
            <a:off x="171458" y="4622800"/>
            <a:ext cx="976313" cy="647700"/>
          </a:xfrm>
          <a:prstGeom prst="wedgeRoundRectCallout">
            <a:avLst>
              <a:gd name="adj1" fmla="val 101829"/>
              <a:gd name="adj2" fmla="val 10727"/>
              <a:gd name="adj3" fmla="val 16667"/>
            </a:avLst>
          </a:prstGeom>
          <a:noFill/>
          <a:ln w="38100" cmpd="sng">
            <a:solidFill>
              <a:srgbClr val="FF0000"/>
            </a:solidFill>
            <a:miter lim="800000"/>
            <a:headEnd/>
            <a:tailEnd/>
          </a:ln>
        </p:spPr>
        <p:txBody>
          <a:bodyPr/>
          <a:lstStyle/>
          <a:p>
            <a:pPr algn="ctr" defTabSz="914400" eaLnBrk="0" fontAlgn="base" hangingPunct="0">
              <a:spcBef>
                <a:spcPct val="0"/>
              </a:spcBef>
              <a:spcAft>
                <a:spcPct val="0"/>
              </a:spcAft>
            </a:pPr>
            <a:r>
              <a:rPr lang="en-US" altLang="ja-JP" sz="2400" b="1" dirty="0">
                <a:solidFill>
                  <a:srgbClr val="FF0000"/>
                </a:solidFill>
                <a:latin typeface="Arial" charset="0"/>
                <a:ea typeface="ＭＳ ゴシック"/>
                <a:cs typeface="Arial" charset="0"/>
              </a:rPr>
              <a:t>All</a:t>
            </a:r>
          </a:p>
          <a:p>
            <a:pPr algn="ctr" defTabSz="914400" eaLnBrk="0" fontAlgn="base" hangingPunct="0">
              <a:spcBef>
                <a:spcPct val="0"/>
              </a:spcBef>
              <a:spcAft>
                <a:spcPct val="0"/>
              </a:spcAft>
            </a:pPr>
            <a:endParaRPr lang="ja-JP" altLang="en-US" sz="2400" b="1" dirty="0">
              <a:solidFill>
                <a:srgbClr val="FF0000"/>
              </a:solidFill>
              <a:latin typeface="Arial" charset="0"/>
              <a:ea typeface="ＭＳ ゴシック"/>
              <a:cs typeface="Arial" charset="0"/>
            </a:endParaRPr>
          </a:p>
        </p:txBody>
      </p:sp>
      <p:sp>
        <p:nvSpPr>
          <p:cNvPr id="270342" name="Oval 8"/>
          <p:cNvSpPr>
            <a:spLocks noChangeArrowheads="1"/>
          </p:cNvSpPr>
          <p:nvPr/>
        </p:nvSpPr>
        <p:spPr bwMode="auto">
          <a:xfrm>
            <a:off x="7305679" y="4889500"/>
            <a:ext cx="407988" cy="266700"/>
          </a:xfrm>
          <a:prstGeom prst="ellipse">
            <a:avLst/>
          </a:pr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3" name="テキスト ボックス 2"/>
          <p:cNvSpPr txBox="1"/>
          <p:nvPr/>
        </p:nvSpPr>
        <p:spPr>
          <a:xfrm>
            <a:off x="102941" y="87049"/>
            <a:ext cx="9725739" cy="461665"/>
          </a:xfrm>
          <a:prstGeom prst="rect">
            <a:avLst/>
          </a:prstGeom>
          <a:noFill/>
        </p:spPr>
        <p:txBody>
          <a:bodyPr wrap="none" rtlCol="0">
            <a:spAutoFit/>
          </a:bodyPr>
          <a:lstStyle/>
          <a:p>
            <a:pPr defTabSz="914400" eaLnBrk="0" fontAlgn="base" hangingPunct="0">
              <a:spcBef>
                <a:spcPct val="0"/>
              </a:spcBef>
              <a:spcAft>
                <a:spcPct val="0"/>
              </a:spcAft>
            </a:pPr>
            <a:r>
              <a:rPr lang="en-US" altLang="ja-JP" sz="1600" dirty="0">
                <a:solidFill>
                  <a:srgbClr val="FF0000"/>
                </a:solidFill>
                <a:latin typeface="ＭＳ ゴシック"/>
                <a:ea typeface="ＭＳ ゴシック"/>
                <a:cs typeface="ＭＳ ゴシック"/>
              </a:rPr>
              <a:t>18</a:t>
            </a:r>
            <a:r>
              <a:rPr lang="ja-JP" altLang="en-US" sz="1600" dirty="0">
                <a:solidFill>
                  <a:srgbClr val="FF0000"/>
                </a:solidFill>
                <a:latin typeface="ＭＳ ゴシック"/>
                <a:ea typeface="ＭＳ ゴシック"/>
                <a:cs typeface="ＭＳ ゴシック"/>
              </a:rPr>
              <a:t>論文のメタアナリシス：</a:t>
            </a:r>
            <a:r>
              <a:rPr lang="ja-JP" altLang="en-US" sz="2400" dirty="0">
                <a:solidFill>
                  <a:srgbClr val="FF0000"/>
                </a:solidFill>
                <a:latin typeface="ＭＳ ゴシック"/>
                <a:ea typeface="ＭＳ ゴシック"/>
                <a:cs typeface="ＭＳ ゴシック"/>
              </a:rPr>
              <a:t>職場と家庭の受動喫煙で心血管疾患が</a:t>
            </a:r>
            <a:r>
              <a:rPr lang="en-US" altLang="ja-JP" sz="2400" dirty="0">
                <a:solidFill>
                  <a:srgbClr val="FF0000"/>
                </a:solidFill>
                <a:latin typeface="ＭＳ ゴシック"/>
                <a:ea typeface="ＭＳ ゴシック"/>
                <a:cs typeface="ＭＳ ゴシック"/>
              </a:rPr>
              <a:t>1.25</a:t>
            </a:r>
            <a:r>
              <a:rPr lang="ja-JP" altLang="en-US" sz="2400" dirty="0">
                <a:solidFill>
                  <a:srgbClr val="FF0000"/>
                </a:solidFill>
                <a:latin typeface="ＭＳ ゴシック"/>
                <a:ea typeface="ＭＳ ゴシック"/>
                <a:cs typeface="ＭＳ ゴシック"/>
              </a:rPr>
              <a:t>倍に増加</a:t>
            </a:r>
            <a:endParaRPr lang="ja-JP" altLang="en-US" sz="2400" dirty="0">
              <a:solidFill>
                <a:srgbClr val="FF0000"/>
              </a:solidFill>
              <a:latin typeface="ＭＳ ゴシック"/>
              <a:ea typeface="ＭＳ ゴシック"/>
              <a:cs typeface="ＭＳ ゴシック"/>
            </a:endParaRPr>
          </a:p>
        </p:txBody>
      </p:sp>
      <p:sp>
        <p:nvSpPr>
          <p:cNvPr id="2" name="テキスト ボックス 1"/>
          <p:cNvSpPr txBox="1"/>
          <p:nvPr/>
        </p:nvSpPr>
        <p:spPr>
          <a:xfrm>
            <a:off x="7591772" y="620696"/>
            <a:ext cx="1968808" cy="461665"/>
          </a:xfrm>
          <a:prstGeom prst="rect">
            <a:avLst/>
          </a:prstGeom>
          <a:noFill/>
        </p:spPr>
        <p:txBody>
          <a:bodyPr wrap="none" rtlCol="0">
            <a:spAutoFit/>
          </a:bodyPr>
          <a:lstStyle/>
          <a:p>
            <a:pPr defTabSz="914400" eaLnBrk="0" fontAlgn="base" hangingPunct="0">
              <a:spcBef>
                <a:spcPct val="0"/>
              </a:spcBef>
              <a:spcAft>
                <a:spcPct val="0"/>
              </a:spcAft>
            </a:pPr>
            <a:r>
              <a:rPr lang="ja-JP" altLang="en-US" sz="2400" dirty="0">
                <a:solidFill>
                  <a:srgbClr val="000000"/>
                </a:solidFill>
                <a:latin typeface="Osaka" charset="0"/>
                <a:ea typeface="Osaka" charset="0"/>
                <a:cs typeface="Osaka" charset="0"/>
              </a:rPr>
              <a:t>心筋梗塞など</a:t>
            </a:r>
            <a:endParaRPr lang="ja-JP" altLang="en-US" sz="2400" dirty="0">
              <a:solidFill>
                <a:srgbClr val="000000"/>
              </a:solidFill>
              <a:latin typeface="Osaka" charset="0"/>
              <a:ea typeface="Osaka" charset="0"/>
              <a:cs typeface="Osaka" charset="0"/>
            </a:endParaRPr>
          </a:p>
        </p:txBody>
      </p:sp>
    </p:spTree>
    <p:extLst>
      <p:ext uri="{BB962C8B-B14F-4D97-AF65-F5344CB8AC3E}">
        <p14:creationId xmlns:p14="http://schemas.microsoft.com/office/powerpoint/2010/main" val="260564441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44016" y="55028"/>
            <a:ext cx="3703340" cy="853692"/>
          </a:xfrm>
          <a:prstGeom prst="rect">
            <a:avLst/>
          </a:prstGeom>
        </p:spPr>
      </p:pic>
      <p:sp>
        <p:nvSpPr>
          <p:cNvPr id="5" name="テキスト ボックス 4"/>
          <p:cNvSpPr txBox="1"/>
          <p:nvPr/>
        </p:nvSpPr>
        <p:spPr>
          <a:xfrm>
            <a:off x="390972" y="980728"/>
            <a:ext cx="2441694" cy="338554"/>
          </a:xfrm>
          <a:prstGeom prst="rect">
            <a:avLst/>
          </a:prstGeom>
          <a:noFill/>
        </p:spPr>
        <p:txBody>
          <a:bodyPr wrap="none" rtlCol="0">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2006</a:t>
            </a:r>
            <a:r>
              <a:rPr lang="ja-JP" altLang="en-US" sz="1600" dirty="0">
                <a:solidFill>
                  <a:srgbClr val="000000"/>
                </a:solidFill>
                <a:latin typeface="ＭＳ ゴシック"/>
                <a:ea typeface="ＭＳ ゴシック"/>
                <a:cs typeface="ＭＳ ゴシック"/>
              </a:rPr>
              <a:t>年報告書</a:t>
            </a:r>
            <a:r>
              <a:rPr lang="en-US" altLang="ja-JP" sz="1600" dirty="0">
                <a:solidFill>
                  <a:srgbClr val="000000"/>
                </a:solidFill>
                <a:latin typeface="ＭＳ ゴシック"/>
                <a:ea typeface="ＭＳ ゴシック"/>
                <a:cs typeface="ＭＳ ゴシック"/>
              </a:rPr>
              <a:t>, p180-194</a:t>
            </a:r>
            <a:endParaRPr lang="ja-JP" altLang="en-US" sz="1600" dirty="0">
              <a:solidFill>
                <a:srgbClr val="000000"/>
              </a:solidFill>
              <a:latin typeface="ＭＳ ゴシック"/>
              <a:ea typeface="ＭＳ ゴシック"/>
              <a:cs typeface="ＭＳ ゴシック"/>
            </a:endParaRPr>
          </a:p>
        </p:txBody>
      </p:sp>
      <p:pic>
        <p:nvPicPr>
          <p:cNvPr id="6" name="図 5"/>
          <p:cNvPicPr>
            <a:picLocks noChangeAspect="1"/>
          </p:cNvPicPr>
          <p:nvPr/>
        </p:nvPicPr>
        <p:blipFill>
          <a:blip r:embed="rId3"/>
          <a:stretch>
            <a:fillRect/>
          </a:stretch>
        </p:blipFill>
        <p:spPr>
          <a:xfrm>
            <a:off x="3991372" y="26494"/>
            <a:ext cx="6295628" cy="1483353"/>
          </a:xfrm>
          <a:prstGeom prst="rect">
            <a:avLst/>
          </a:prstGeom>
        </p:spPr>
      </p:pic>
      <p:pic>
        <p:nvPicPr>
          <p:cNvPr id="7" name="図 6"/>
          <p:cNvPicPr>
            <a:picLocks noChangeAspect="1"/>
          </p:cNvPicPr>
          <p:nvPr/>
        </p:nvPicPr>
        <p:blipFill>
          <a:blip r:embed="rId4"/>
          <a:stretch>
            <a:fillRect/>
          </a:stretch>
        </p:blipFill>
        <p:spPr>
          <a:xfrm>
            <a:off x="102940" y="3416447"/>
            <a:ext cx="10158848" cy="1750071"/>
          </a:xfrm>
          <a:prstGeom prst="rect">
            <a:avLst/>
          </a:prstGeom>
        </p:spPr>
      </p:pic>
      <p:sp>
        <p:nvSpPr>
          <p:cNvPr id="8" name="テキスト ボックス 7"/>
          <p:cNvSpPr txBox="1"/>
          <p:nvPr/>
        </p:nvSpPr>
        <p:spPr>
          <a:xfrm>
            <a:off x="174959" y="2996952"/>
            <a:ext cx="5147563" cy="369332"/>
          </a:xfrm>
          <a:prstGeom prst="rect">
            <a:avLst/>
          </a:prstGeom>
          <a:noFill/>
        </p:spPr>
        <p:txBody>
          <a:bodyPr wrap="none" rtlCol="0">
            <a:spAutoFit/>
          </a:bodyPr>
          <a:lstStyle/>
          <a:p>
            <a:pPr defTabSz="914400" fontAlgn="base">
              <a:spcBef>
                <a:spcPct val="0"/>
              </a:spcBef>
              <a:spcAft>
                <a:spcPct val="0"/>
              </a:spcAft>
            </a:pPr>
            <a:r>
              <a:rPr lang="en-US" altLang="ja-JP" dirty="0">
                <a:solidFill>
                  <a:srgbClr val="000000"/>
                </a:solidFill>
                <a:latin typeface="ＭＳ ゴシック"/>
                <a:ea typeface="ＭＳ ゴシック"/>
                <a:cs typeface="ＭＳ ゴシック"/>
              </a:rPr>
              <a:t>Case-control</a:t>
            </a:r>
            <a:r>
              <a:rPr lang="ja-JP" altLang="en-US" dirty="0">
                <a:solidFill>
                  <a:srgbClr val="000000"/>
                </a:solidFill>
                <a:latin typeface="ＭＳ ゴシック"/>
                <a:ea typeface="ＭＳ ゴシック"/>
                <a:cs typeface="ＭＳ ゴシック"/>
              </a:rPr>
              <a:t>　</a:t>
            </a:r>
            <a:r>
              <a:rPr lang="en-US" altLang="ja-JP" dirty="0">
                <a:solidFill>
                  <a:srgbClr val="000000"/>
                </a:solidFill>
                <a:latin typeface="ＭＳ ゴシック"/>
                <a:ea typeface="ＭＳ ゴシック"/>
                <a:cs typeface="ＭＳ ゴシック"/>
              </a:rPr>
              <a:t>study13</a:t>
            </a:r>
            <a:r>
              <a:rPr lang="ja-JP" altLang="en-US" dirty="0">
                <a:solidFill>
                  <a:srgbClr val="000000"/>
                </a:solidFill>
                <a:latin typeface="ＭＳ ゴシック"/>
                <a:ea typeface="ＭＳ ゴシック"/>
                <a:cs typeface="ＭＳ ゴシック"/>
              </a:rPr>
              <a:t>報告のうち９番目の報告</a:t>
            </a:r>
            <a:endParaRPr lang="en-US" altLang="ja-JP" dirty="0">
              <a:solidFill>
                <a:srgbClr val="000000"/>
              </a:solidFill>
              <a:latin typeface="ＭＳ ゴシック"/>
              <a:ea typeface="ＭＳ ゴシック"/>
              <a:cs typeface="ＭＳ ゴシック"/>
            </a:endParaRPr>
          </a:p>
        </p:txBody>
      </p:sp>
      <p:sp>
        <p:nvSpPr>
          <p:cNvPr id="9" name="テキスト ボックス 8"/>
          <p:cNvSpPr txBox="1"/>
          <p:nvPr/>
        </p:nvSpPr>
        <p:spPr>
          <a:xfrm>
            <a:off x="318969" y="1628800"/>
            <a:ext cx="9646173" cy="707886"/>
          </a:xfrm>
          <a:prstGeom prst="rect">
            <a:avLst/>
          </a:prstGeom>
          <a:noFill/>
          <a:ln>
            <a:solidFill>
              <a:schemeClr val="bg2"/>
            </a:solidFill>
          </a:ln>
        </p:spPr>
        <p:txBody>
          <a:bodyPr wrap="square" rtlCol="0">
            <a:spAutoFit/>
          </a:bodyPr>
          <a:lstStyle/>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乳児突然死症候群に関する結論１：</a:t>
            </a:r>
            <a:endParaRPr lang="en-US" altLang="ja-JP" sz="20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受動喫煙と乳児突然死症候群</a:t>
            </a:r>
            <a:r>
              <a:rPr lang="en-US" altLang="ja-JP" sz="2000" dirty="0">
                <a:solidFill>
                  <a:srgbClr val="000000"/>
                </a:solidFill>
                <a:latin typeface="ＭＳ ゴシック"/>
                <a:ea typeface="ＭＳ ゴシック"/>
                <a:cs typeface="ＭＳ ゴシック"/>
              </a:rPr>
              <a:t>(</a:t>
            </a:r>
            <a:r>
              <a:rPr lang="en-US" altLang="ja-JP" sz="2000" dirty="0">
                <a:solidFill>
                  <a:srgbClr val="FF0000"/>
                </a:solidFill>
                <a:latin typeface="ＭＳ ゴシック"/>
                <a:ea typeface="ＭＳ ゴシック"/>
                <a:cs typeface="ＭＳ ゴシック"/>
              </a:rPr>
              <a:t>SIDS</a:t>
            </a:r>
            <a:r>
              <a:rPr lang="en-US" altLang="ja-JP" sz="2000" dirty="0">
                <a:solidFill>
                  <a:srgbClr val="000000"/>
                </a:solidFill>
                <a:latin typeface="ＭＳ ゴシック"/>
                <a:ea typeface="ＭＳ ゴシック"/>
                <a:cs typeface="ＭＳ ゴシック"/>
              </a:rPr>
              <a:t>)</a:t>
            </a:r>
            <a:r>
              <a:rPr lang="ja-JP" altLang="en-US" sz="2000" dirty="0">
                <a:solidFill>
                  <a:srgbClr val="000000"/>
                </a:solidFill>
                <a:latin typeface="ＭＳ ゴシック"/>
                <a:ea typeface="ＭＳ ゴシック"/>
                <a:cs typeface="ＭＳ ゴシック"/>
              </a:rPr>
              <a:t>には</a:t>
            </a:r>
            <a:r>
              <a:rPr lang="ja-JP" altLang="en-US" sz="2000" dirty="0">
                <a:solidFill>
                  <a:srgbClr val="FF0000"/>
                </a:solidFill>
                <a:latin typeface="ＭＳ ゴシック"/>
                <a:ea typeface="ＭＳ ゴシック"/>
                <a:cs typeface="ＭＳ ゴシック"/>
              </a:rPr>
              <a:t>十分な因果関係</a:t>
            </a:r>
            <a:r>
              <a:rPr lang="ja-JP" altLang="en-US" sz="2000" dirty="0">
                <a:solidFill>
                  <a:srgbClr val="000000"/>
                </a:solidFill>
                <a:latin typeface="ＭＳ ゴシック"/>
                <a:ea typeface="ＭＳ ゴシック"/>
                <a:cs typeface="ＭＳ ゴシック"/>
              </a:rPr>
              <a:t>あり</a:t>
            </a:r>
            <a:endParaRPr lang="ja-JP" altLang="en-US" sz="2000"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764341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44016" y="55028"/>
            <a:ext cx="3703340" cy="853692"/>
          </a:xfrm>
          <a:prstGeom prst="rect">
            <a:avLst/>
          </a:prstGeom>
        </p:spPr>
      </p:pic>
      <p:sp>
        <p:nvSpPr>
          <p:cNvPr id="5" name="テキスト ボックス 4"/>
          <p:cNvSpPr txBox="1"/>
          <p:nvPr/>
        </p:nvSpPr>
        <p:spPr>
          <a:xfrm>
            <a:off x="1975157" y="210126"/>
            <a:ext cx="1620957" cy="338554"/>
          </a:xfrm>
          <a:prstGeom prst="rect">
            <a:avLst/>
          </a:prstGeom>
          <a:noFill/>
        </p:spPr>
        <p:txBody>
          <a:bodyPr wrap="none" rtlCol="0">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2006, p180-194</a:t>
            </a:r>
            <a:endParaRPr lang="ja-JP" altLang="en-US" sz="1600" dirty="0">
              <a:solidFill>
                <a:srgbClr val="000000"/>
              </a:solidFill>
              <a:latin typeface="ＭＳ ゴシック"/>
              <a:ea typeface="ＭＳ ゴシック"/>
              <a:cs typeface="ＭＳ ゴシック"/>
            </a:endParaRPr>
          </a:p>
        </p:txBody>
      </p:sp>
      <p:pic>
        <p:nvPicPr>
          <p:cNvPr id="6" name="図 5"/>
          <p:cNvPicPr>
            <a:picLocks noChangeAspect="1"/>
          </p:cNvPicPr>
          <p:nvPr/>
        </p:nvPicPr>
        <p:blipFill>
          <a:blip r:embed="rId3"/>
          <a:stretch>
            <a:fillRect/>
          </a:stretch>
        </p:blipFill>
        <p:spPr>
          <a:xfrm>
            <a:off x="3888437" y="34"/>
            <a:ext cx="6295628" cy="1483353"/>
          </a:xfrm>
          <a:prstGeom prst="rect">
            <a:avLst/>
          </a:prstGeom>
        </p:spPr>
      </p:pic>
      <p:sp>
        <p:nvSpPr>
          <p:cNvPr id="9" name="テキスト ボックス 8"/>
          <p:cNvSpPr txBox="1"/>
          <p:nvPr/>
        </p:nvSpPr>
        <p:spPr>
          <a:xfrm>
            <a:off x="5932033" y="116632"/>
            <a:ext cx="4673074" cy="400110"/>
          </a:xfrm>
          <a:prstGeom prst="rect">
            <a:avLst/>
          </a:prstGeom>
          <a:noFill/>
          <a:ln>
            <a:solidFill>
              <a:schemeClr val="bg2"/>
            </a:solidFill>
          </a:ln>
        </p:spPr>
        <p:txBody>
          <a:bodyPr wrap="none" rtlCol="0">
            <a:spAutoFit/>
          </a:bodyPr>
          <a:lstStyle/>
          <a:p>
            <a:pPr defTabSz="914400" fontAlgn="base">
              <a:spcBef>
                <a:spcPct val="0"/>
              </a:spcBef>
              <a:spcAft>
                <a:spcPct val="0"/>
              </a:spcAft>
            </a:pPr>
            <a:r>
              <a:rPr lang="en-US" altLang="ja-JP" sz="2000" dirty="0">
                <a:solidFill>
                  <a:srgbClr val="000000"/>
                </a:solidFill>
                <a:latin typeface="ＭＳ ゴシック"/>
                <a:ea typeface="ＭＳ ゴシック"/>
                <a:cs typeface="ＭＳ ゴシック"/>
              </a:rPr>
              <a:t>SHS</a:t>
            </a:r>
            <a:r>
              <a:rPr lang="ja-JP" altLang="en-US" sz="2000" dirty="0">
                <a:solidFill>
                  <a:srgbClr val="000000"/>
                </a:solidFill>
                <a:latin typeface="ＭＳ ゴシック"/>
                <a:ea typeface="ＭＳ ゴシック"/>
                <a:cs typeface="ＭＳ ゴシック"/>
              </a:rPr>
              <a:t>はＳＩＤＳとの十分な因果関係あり</a:t>
            </a:r>
            <a:endParaRPr lang="ja-JP" altLang="en-US" sz="2000" dirty="0">
              <a:solidFill>
                <a:srgbClr val="000000"/>
              </a:solidFill>
              <a:latin typeface="ＭＳ ゴシック"/>
              <a:ea typeface="ＭＳ ゴシック"/>
              <a:cs typeface="ＭＳ ゴシック"/>
            </a:endParaRPr>
          </a:p>
        </p:txBody>
      </p:sp>
      <p:pic>
        <p:nvPicPr>
          <p:cNvPr id="10" name="図 9"/>
          <p:cNvPicPr>
            <a:picLocks noChangeAspect="1"/>
          </p:cNvPicPr>
          <p:nvPr/>
        </p:nvPicPr>
        <p:blipFill>
          <a:blip r:embed="rId4"/>
          <a:stretch>
            <a:fillRect/>
          </a:stretch>
        </p:blipFill>
        <p:spPr>
          <a:xfrm>
            <a:off x="1389572" y="0"/>
            <a:ext cx="8866509" cy="6858000"/>
          </a:xfrm>
          <a:prstGeom prst="rect">
            <a:avLst/>
          </a:prstGeom>
        </p:spPr>
      </p:pic>
      <p:sp>
        <p:nvSpPr>
          <p:cNvPr id="2" name="テキスト ボックス 1"/>
          <p:cNvSpPr txBox="1"/>
          <p:nvPr/>
        </p:nvSpPr>
        <p:spPr>
          <a:xfrm>
            <a:off x="6079609" y="2276896"/>
            <a:ext cx="1815278" cy="830997"/>
          </a:xfrm>
          <a:prstGeom prst="rect">
            <a:avLst/>
          </a:prstGeom>
          <a:solidFill>
            <a:schemeClr val="tx1"/>
          </a:solidFill>
          <a:ln>
            <a:solidFill>
              <a:srgbClr val="000000"/>
            </a:solidFill>
          </a:ln>
        </p:spPr>
        <p:txBody>
          <a:bodyPr wrap="square" rtlCol="0">
            <a:spAutoFit/>
          </a:bodyPr>
          <a:lstStyle/>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父のみ　</a:t>
            </a:r>
            <a:r>
              <a:rPr lang="en-US" altLang="ja-JP" sz="1600" dirty="0">
                <a:solidFill>
                  <a:srgbClr val="000000"/>
                </a:solidFill>
                <a:latin typeface="ＭＳ ゴシック"/>
                <a:ea typeface="ＭＳ ゴシック"/>
                <a:cs typeface="ＭＳ ゴシック"/>
              </a:rPr>
              <a:t>3.41</a:t>
            </a:r>
            <a:r>
              <a:rPr lang="ja-JP" altLang="en-US" sz="1600" dirty="0">
                <a:solidFill>
                  <a:srgbClr val="000000"/>
                </a:solidFill>
                <a:latin typeface="ＭＳ ゴシック"/>
                <a:ea typeface="ＭＳ ゴシック"/>
                <a:cs typeface="ＭＳ ゴシック"/>
              </a:rPr>
              <a:t>倍</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母のみ　</a:t>
            </a:r>
            <a:r>
              <a:rPr lang="en-US" altLang="ja-JP" sz="1600" dirty="0">
                <a:solidFill>
                  <a:srgbClr val="000000"/>
                </a:solidFill>
                <a:latin typeface="ＭＳ ゴシック"/>
                <a:ea typeface="ＭＳ ゴシック"/>
                <a:cs typeface="ＭＳ ゴシック"/>
              </a:rPr>
              <a:t>7.01</a:t>
            </a:r>
            <a:r>
              <a:rPr lang="ja-JP" altLang="en-US" sz="1600" dirty="0">
                <a:solidFill>
                  <a:srgbClr val="000000"/>
                </a:solidFill>
                <a:latin typeface="ＭＳ ゴシック"/>
                <a:ea typeface="ＭＳ ゴシック"/>
                <a:cs typeface="ＭＳ ゴシック"/>
              </a:rPr>
              <a:t>倍</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両親</a:t>
            </a:r>
            <a:r>
              <a:rPr lang="ja-JP" altLang="en-US" sz="1600" dirty="0">
                <a:solidFill>
                  <a:srgbClr val="000000"/>
                </a:solidFill>
                <a:latin typeface="ＭＳ ゴシック"/>
                <a:ea typeface="ＭＳ ゴシック"/>
                <a:cs typeface="ＭＳ ゴシック"/>
              </a:rPr>
              <a:t> </a:t>
            </a:r>
            <a:r>
              <a:rPr lang="ja-JP" altLang="en-US"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8.41</a:t>
            </a:r>
            <a:r>
              <a:rPr lang="ja-JP" altLang="en-US" sz="1600" dirty="0">
                <a:solidFill>
                  <a:srgbClr val="000000"/>
                </a:solidFill>
                <a:latin typeface="ＭＳ ゴシック"/>
                <a:ea typeface="ＭＳ ゴシック"/>
                <a:cs typeface="ＭＳ ゴシック"/>
              </a:rPr>
              <a:t>倍</a:t>
            </a:r>
            <a:endParaRPr lang="ja-JP" altLang="en-US" sz="1600" dirty="0">
              <a:solidFill>
                <a:srgbClr val="000000"/>
              </a:solidFill>
              <a:latin typeface="ＭＳ ゴシック"/>
              <a:ea typeface="ＭＳ ゴシック"/>
              <a:cs typeface="ＭＳ ゴシック"/>
            </a:endParaRPr>
          </a:p>
        </p:txBody>
      </p:sp>
      <p:sp>
        <p:nvSpPr>
          <p:cNvPr id="11" name="テキスト ボックス 10"/>
          <p:cNvSpPr txBox="1"/>
          <p:nvPr/>
        </p:nvSpPr>
        <p:spPr>
          <a:xfrm>
            <a:off x="6079610" y="3183746"/>
            <a:ext cx="3221465" cy="1077218"/>
          </a:xfrm>
          <a:prstGeom prst="rect">
            <a:avLst/>
          </a:prstGeom>
          <a:solidFill>
            <a:schemeClr val="tx1"/>
          </a:solidFill>
          <a:ln>
            <a:solidFill>
              <a:srgbClr val="000000"/>
            </a:solidFill>
          </a:ln>
        </p:spPr>
        <p:txBody>
          <a:bodyPr wrap="square" rtlCol="0">
            <a:spAutoFit/>
          </a:bodyPr>
          <a:lstStyle/>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自宅での喫煙者数</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	1</a:t>
            </a:r>
            <a:r>
              <a:rPr lang="ja-JP" altLang="en-US" sz="1600" dirty="0">
                <a:solidFill>
                  <a:srgbClr val="000000"/>
                </a:solidFill>
                <a:latin typeface="ＭＳ ゴシック"/>
                <a:ea typeface="ＭＳ ゴシック"/>
                <a:cs typeface="ＭＳ ゴシック"/>
              </a:rPr>
              <a:t>名</a:t>
            </a:r>
            <a:r>
              <a:rPr lang="en-US" altLang="ja-JP" sz="1600" dirty="0">
                <a:solidFill>
                  <a:srgbClr val="000000"/>
                </a:solidFill>
                <a:latin typeface="ＭＳ ゴシック"/>
                <a:ea typeface="ＭＳ ゴシック"/>
                <a:cs typeface="ＭＳ ゴシック"/>
              </a:rPr>
              <a:t>	</a:t>
            </a:r>
            <a:r>
              <a:rPr lang="ja-JP" altLang="en-US"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2.44</a:t>
            </a:r>
            <a:r>
              <a:rPr lang="ja-JP" altLang="en-US" sz="1600" dirty="0">
                <a:solidFill>
                  <a:srgbClr val="000000"/>
                </a:solidFill>
                <a:latin typeface="ＭＳ ゴシック"/>
                <a:ea typeface="ＭＳ ゴシック"/>
                <a:cs typeface="ＭＳ ゴシック"/>
              </a:rPr>
              <a:t>倍</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	2</a:t>
            </a:r>
            <a:r>
              <a:rPr lang="ja-JP" altLang="en-US" sz="1600" dirty="0">
                <a:solidFill>
                  <a:srgbClr val="000000"/>
                </a:solidFill>
                <a:latin typeface="ＭＳ ゴシック"/>
                <a:ea typeface="ＭＳ ゴシック"/>
                <a:cs typeface="ＭＳ ゴシック"/>
              </a:rPr>
              <a:t>名　</a:t>
            </a:r>
            <a:r>
              <a:rPr lang="en-US" altLang="ja-JP" sz="1600" dirty="0">
                <a:solidFill>
                  <a:srgbClr val="000000"/>
                </a:solidFill>
                <a:latin typeface="ＭＳ ゴシック"/>
                <a:ea typeface="ＭＳ ゴシック"/>
                <a:cs typeface="ＭＳ ゴシック"/>
              </a:rPr>
              <a:t>	</a:t>
            </a:r>
            <a:r>
              <a:rPr lang="ja-JP" altLang="en-US"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5.15</a:t>
            </a:r>
            <a:r>
              <a:rPr lang="ja-JP" altLang="en-US" sz="1600" dirty="0">
                <a:solidFill>
                  <a:srgbClr val="000000"/>
                </a:solidFill>
                <a:latin typeface="ＭＳ ゴシック"/>
                <a:ea typeface="ＭＳ ゴシック"/>
                <a:cs typeface="ＭＳ ゴシック"/>
              </a:rPr>
              <a:t>倍</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	2</a:t>
            </a:r>
            <a:r>
              <a:rPr lang="ja-JP" altLang="en-US" sz="1600" dirty="0">
                <a:solidFill>
                  <a:srgbClr val="000000"/>
                </a:solidFill>
                <a:latin typeface="ＭＳ ゴシック"/>
                <a:ea typeface="ＭＳ ゴシック"/>
                <a:cs typeface="ＭＳ ゴシック"/>
              </a:rPr>
              <a:t>名以上　　　</a:t>
            </a:r>
            <a:r>
              <a:rPr lang="en-US" altLang="ja-JP" sz="1600" dirty="0">
                <a:solidFill>
                  <a:srgbClr val="000000"/>
                </a:solidFill>
                <a:latin typeface="ＭＳ ゴシック"/>
                <a:ea typeface="ＭＳ ゴシック"/>
                <a:cs typeface="ＭＳ ゴシック"/>
              </a:rPr>
              <a:t>10.43</a:t>
            </a:r>
            <a:r>
              <a:rPr lang="ja-JP" altLang="en-US" sz="1600" dirty="0">
                <a:solidFill>
                  <a:srgbClr val="000000"/>
                </a:solidFill>
                <a:latin typeface="ＭＳ ゴシック"/>
                <a:ea typeface="ＭＳ ゴシック"/>
                <a:cs typeface="ＭＳ ゴシック"/>
              </a:rPr>
              <a:t>倍</a:t>
            </a:r>
            <a:endParaRPr lang="ja-JP" altLang="en-US" sz="1600" dirty="0">
              <a:solidFill>
                <a:srgbClr val="000000"/>
              </a:solidFill>
              <a:latin typeface="ＭＳ ゴシック"/>
              <a:ea typeface="ＭＳ ゴシック"/>
              <a:cs typeface="ＭＳ ゴシック"/>
            </a:endParaRPr>
          </a:p>
        </p:txBody>
      </p:sp>
      <p:sp>
        <p:nvSpPr>
          <p:cNvPr id="12" name="テキスト ボックス 11"/>
          <p:cNvSpPr txBox="1"/>
          <p:nvPr/>
        </p:nvSpPr>
        <p:spPr>
          <a:xfrm>
            <a:off x="6079605" y="4336851"/>
            <a:ext cx="3384376" cy="1077218"/>
          </a:xfrm>
          <a:prstGeom prst="rect">
            <a:avLst/>
          </a:prstGeom>
          <a:solidFill>
            <a:schemeClr val="tx1"/>
          </a:solidFill>
          <a:ln>
            <a:solidFill>
              <a:srgbClr val="000000"/>
            </a:solidFill>
          </a:ln>
        </p:spPr>
        <p:txBody>
          <a:bodyPr wrap="square" rtlCol="0">
            <a:spAutoFit/>
          </a:bodyPr>
          <a:lstStyle/>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自宅での喫煙本数</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1~19</a:t>
            </a:r>
            <a:r>
              <a:rPr lang="ja-JP" altLang="en-US" sz="1600" dirty="0">
                <a:solidFill>
                  <a:srgbClr val="000000"/>
                </a:solidFill>
                <a:latin typeface="ＭＳ ゴシック"/>
                <a:ea typeface="ＭＳ ゴシック"/>
                <a:cs typeface="ＭＳ ゴシック"/>
              </a:rPr>
              <a:t>本</a:t>
            </a:r>
            <a:r>
              <a:rPr lang="en-US" altLang="ja-JP" sz="1600" dirty="0">
                <a:solidFill>
                  <a:srgbClr val="000000"/>
                </a:solidFill>
                <a:latin typeface="ＭＳ ゴシック"/>
                <a:ea typeface="ＭＳ ゴシック"/>
                <a:cs typeface="ＭＳ ゴシック"/>
              </a:rPr>
              <a:t>	</a:t>
            </a:r>
            <a:r>
              <a:rPr lang="ja-JP" altLang="en-US"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2.47</a:t>
            </a:r>
            <a:r>
              <a:rPr lang="ja-JP" altLang="en-US" sz="1600" dirty="0">
                <a:solidFill>
                  <a:srgbClr val="000000"/>
                </a:solidFill>
                <a:latin typeface="ＭＳ ゴシック"/>
                <a:ea typeface="ＭＳ ゴシック"/>
                <a:cs typeface="ＭＳ ゴシック"/>
              </a:rPr>
              <a:t>倍</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20〜39</a:t>
            </a:r>
            <a:r>
              <a:rPr lang="ja-JP" altLang="en-US" sz="1600" dirty="0">
                <a:solidFill>
                  <a:srgbClr val="000000"/>
                </a:solidFill>
                <a:latin typeface="ＭＳ ゴシック"/>
                <a:ea typeface="ＭＳ ゴシック"/>
                <a:cs typeface="ＭＳ ゴシック"/>
              </a:rPr>
              <a:t>本　</a:t>
            </a:r>
            <a:r>
              <a:rPr lang="en-US" altLang="ja-JP" sz="1600" dirty="0">
                <a:solidFill>
                  <a:srgbClr val="000000"/>
                </a:solidFill>
                <a:latin typeface="ＭＳ ゴシック"/>
                <a:ea typeface="ＭＳ ゴシック"/>
                <a:cs typeface="ＭＳ ゴシック"/>
              </a:rPr>
              <a:t>	</a:t>
            </a:r>
            <a:r>
              <a:rPr lang="ja-JP" altLang="en-US"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3.96</a:t>
            </a:r>
            <a:r>
              <a:rPr lang="ja-JP" altLang="en-US" sz="1600" dirty="0">
                <a:solidFill>
                  <a:srgbClr val="000000"/>
                </a:solidFill>
                <a:latin typeface="ＭＳ ゴシック"/>
                <a:ea typeface="ＭＳ ゴシック"/>
                <a:cs typeface="ＭＳ ゴシック"/>
              </a:rPr>
              <a:t>倍</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39</a:t>
            </a:r>
            <a:r>
              <a:rPr lang="ja-JP" altLang="en-US" sz="1600" dirty="0">
                <a:solidFill>
                  <a:srgbClr val="000000"/>
                </a:solidFill>
                <a:latin typeface="ＭＳ ゴシック"/>
                <a:ea typeface="ＭＳ ゴシック"/>
                <a:cs typeface="ＭＳ ゴシック"/>
              </a:rPr>
              <a:t>本以上　　　</a:t>
            </a:r>
            <a:r>
              <a:rPr lang="ja-JP" altLang="ja-JP"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10.43</a:t>
            </a:r>
            <a:r>
              <a:rPr lang="ja-JP" altLang="en-US" sz="1600" dirty="0">
                <a:solidFill>
                  <a:srgbClr val="000000"/>
                </a:solidFill>
                <a:latin typeface="ＭＳ ゴシック"/>
                <a:ea typeface="ＭＳ ゴシック"/>
                <a:cs typeface="ＭＳ ゴシック"/>
              </a:rPr>
              <a:t>倍</a:t>
            </a:r>
            <a:endParaRPr lang="ja-JP" altLang="en-US" sz="1600" dirty="0">
              <a:solidFill>
                <a:srgbClr val="000000"/>
              </a:solidFill>
              <a:latin typeface="ＭＳ ゴシック"/>
              <a:ea typeface="ＭＳ ゴシック"/>
              <a:cs typeface="ＭＳ ゴシック"/>
            </a:endParaRPr>
          </a:p>
        </p:txBody>
      </p:sp>
      <p:sp>
        <p:nvSpPr>
          <p:cNvPr id="13" name="テキスト ボックス 12"/>
          <p:cNvSpPr txBox="1"/>
          <p:nvPr/>
        </p:nvSpPr>
        <p:spPr>
          <a:xfrm>
            <a:off x="6079610" y="5489961"/>
            <a:ext cx="3366275" cy="1323439"/>
          </a:xfrm>
          <a:prstGeom prst="rect">
            <a:avLst/>
          </a:prstGeom>
          <a:solidFill>
            <a:schemeClr val="tx1"/>
          </a:solidFill>
          <a:ln>
            <a:solidFill>
              <a:srgbClr val="000000"/>
            </a:solidFill>
          </a:ln>
        </p:spPr>
        <p:txBody>
          <a:bodyPr wrap="square" rtlCol="0">
            <a:spAutoFit/>
          </a:bodyPr>
          <a:lstStyle/>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受動喫煙曝露時間</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1~2</a:t>
            </a:r>
            <a:r>
              <a:rPr lang="ja-JP" altLang="en-US" sz="1600" dirty="0">
                <a:solidFill>
                  <a:srgbClr val="000000"/>
                </a:solidFill>
                <a:latin typeface="ＭＳ ゴシック"/>
                <a:ea typeface="ＭＳ ゴシック"/>
                <a:cs typeface="ＭＳ ゴシック"/>
              </a:rPr>
              <a:t>時間</a:t>
            </a:r>
            <a:r>
              <a:rPr lang="en-US" altLang="ja-JP" sz="1600" dirty="0">
                <a:solidFill>
                  <a:srgbClr val="000000"/>
                </a:solidFill>
                <a:latin typeface="ＭＳ ゴシック"/>
                <a:ea typeface="ＭＳ ゴシック"/>
                <a:cs typeface="ＭＳ ゴシック"/>
              </a:rPr>
              <a:t>	</a:t>
            </a:r>
            <a:r>
              <a:rPr lang="ja-JP" altLang="en-US"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1.99</a:t>
            </a:r>
            <a:r>
              <a:rPr lang="ja-JP" altLang="en-US" sz="1600" dirty="0">
                <a:solidFill>
                  <a:srgbClr val="000000"/>
                </a:solidFill>
                <a:latin typeface="ＭＳ ゴシック"/>
                <a:ea typeface="ＭＳ ゴシック"/>
                <a:cs typeface="ＭＳ ゴシック"/>
              </a:rPr>
              <a:t>倍</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3~5</a:t>
            </a:r>
            <a:r>
              <a:rPr lang="ja-JP" altLang="en-US" sz="1600" dirty="0">
                <a:solidFill>
                  <a:srgbClr val="000000"/>
                </a:solidFill>
                <a:latin typeface="ＭＳ ゴシック"/>
                <a:ea typeface="ＭＳ ゴシック"/>
                <a:cs typeface="ＭＳ ゴシック"/>
              </a:rPr>
              <a:t>時間　</a:t>
            </a:r>
            <a:r>
              <a:rPr lang="en-US" altLang="ja-JP" sz="1600" dirty="0">
                <a:solidFill>
                  <a:srgbClr val="000000"/>
                </a:solidFill>
                <a:latin typeface="ＭＳ ゴシック"/>
                <a:ea typeface="ＭＳ ゴシック"/>
                <a:cs typeface="ＭＳ ゴシック"/>
              </a:rPr>
              <a:t>	</a:t>
            </a:r>
            <a:r>
              <a:rPr lang="ja-JP" altLang="en-US"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3.84</a:t>
            </a:r>
            <a:r>
              <a:rPr lang="ja-JP" altLang="en-US" sz="1600" dirty="0">
                <a:solidFill>
                  <a:srgbClr val="000000"/>
                </a:solidFill>
                <a:latin typeface="ＭＳ ゴシック"/>
                <a:ea typeface="ＭＳ ゴシック"/>
                <a:cs typeface="ＭＳ ゴシック"/>
              </a:rPr>
              <a:t>倍</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6~8</a:t>
            </a:r>
            <a:r>
              <a:rPr lang="ja-JP" altLang="en-US" sz="1600" dirty="0">
                <a:solidFill>
                  <a:srgbClr val="000000"/>
                </a:solidFill>
                <a:latin typeface="ＭＳ ゴシック"/>
                <a:ea typeface="ＭＳ ゴシック"/>
                <a:cs typeface="ＭＳ ゴシック"/>
              </a:rPr>
              <a:t>時間　　　</a:t>
            </a:r>
            <a:r>
              <a:rPr lang="en-US" altLang="ja-JP" sz="1600" dirty="0">
                <a:solidFill>
                  <a:srgbClr val="000000"/>
                </a:solidFill>
                <a:latin typeface="ＭＳ ゴシック"/>
                <a:ea typeface="ＭＳ ゴシック"/>
                <a:cs typeface="ＭＳ ゴシック"/>
              </a:rPr>
              <a:t>	</a:t>
            </a:r>
            <a:r>
              <a:rPr lang="ja-JP" altLang="en-US"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6.78</a:t>
            </a:r>
            <a:r>
              <a:rPr lang="ja-JP" altLang="en-US" sz="1600" dirty="0">
                <a:solidFill>
                  <a:srgbClr val="000000"/>
                </a:solidFill>
                <a:latin typeface="ＭＳ ゴシック"/>
                <a:ea typeface="ＭＳ ゴシック"/>
                <a:cs typeface="ＭＳ ゴシック"/>
              </a:rPr>
              <a:t>倍</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  8</a:t>
            </a:r>
            <a:r>
              <a:rPr lang="ja-JP" altLang="en-US" sz="1600" dirty="0">
                <a:solidFill>
                  <a:srgbClr val="000000"/>
                </a:solidFill>
                <a:latin typeface="ＭＳ ゴシック"/>
                <a:ea typeface="ＭＳ ゴシック"/>
                <a:cs typeface="ＭＳ ゴシック"/>
              </a:rPr>
              <a:t>時間以上</a:t>
            </a:r>
            <a:r>
              <a:rPr lang="en-US" altLang="ja-JP" sz="1600" dirty="0">
                <a:solidFill>
                  <a:srgbClr val="000000"/>
                </a:solidFill>
                <a:latin typeface="ＭＳ ゴシック"/>
                <a:ea typeface="ＭＳ ゴシック"/>
                <a:cs typeface="ＭＳ ゴシック"/>
              </a:rPr>
              <a:t>	</a:t>
            </a:r>
            <a:r>
              <a:rPr lang="ja-JP" altLang="en-US" sz="1600" dirty="0">
                <a:solidFill>
                  <a:srgbClr val="000000"/>
                </a:solidFill>
                <a:latin typeface="ＭＳ ゴシック"/>
                <a:ea typeface="ＭＳ ゴシック"/>
                <a:cs typeface="ＭＳ ゴシック"/>
              </a:rPr>
              <a:t>　　</a:t>
            </a:r>
            <a:r>
              <a:rPr lang="en-US" altLang="ja-JP" sz="1600" dirty="0">
                <a:solidFill>
                  <a:srgbClr val="000000"/>
                </a:solidFill>
                <a:latin typeface="ＭＳ ゴシック"/>
                <a:ea typeface="ＭＳ ゴシック"/>
                <a:cs typeface="ＭＳ ゴシック"/>
              </a:rPr>
              <a:t>8.29</a:t>
            </a:r>
            <a:r>
              <a:rPr lang="ja-JP" altLang="en-US" sz="1600" dirty="0">
                <a:solidFill>
                  <a:srgbClr val="000000"/>
                </a:solidFill>
                <a:latin typeface="ＭＳ ゴシック"/>
                <a:ea typeface="ＭＳ ゴシック"/>
                <a:cs typeface="ＭＳ ゴシック"/>
              </a:rPr>
              <a:t>倍</a:t>
            </a:r>
            <a:endParaRPr lang="ja-JP" altLang="en-US" sz="1600" dirty="0">
              <a:solidFill>
                <a:srgbClr val="000000"/>
              </a:solidFill>
              <a:latin typeface="ＭＳ ゴシック"/>
              <a:ea typeface="ＭＳ ゴシック"/>
              <a:cs typeface="ＭＳ ゴシック"/>
            </a:endParaRPr>
          </a:p>
        </p:txBody>
      </p:sp>
      <p:sp>
        <p:nvSpPr>
          <p:cNvPr id="3" name="テキスト ボックス 2"/>
          <p:cNvSpPr txBox="1"/>
          <p:nvPr/>
        </p:nvSpPr>
        <p:spPr>
          <a:xfrm>
            <a:off x="7871147" y="2420888"/>
            <a:ext cx="2146742" cy="369332"/>
          </a:xfrm>
          <a:prstGeom prst="rect">
            <a:avLst/>
          </a:prstGeom>
          <a:noFill/>
        </p:spPr>
        <p:txBody>
          <a:bodyPr wrap="none" rtlCol="0">
            <a:spAutoFit/>
          </a:bodyPr>
          <a:lstStyle/>
          <a:p>
            <a:pPr defTabSz="914400" fontAlgn="base">
              <a:spcBef>
                <a:spcPct val="0"/>
              </a:spcBef>
              <a:spcAft>
                <a:spcPct val="0"/>
              </a:spcAft>
            </a:pPr>
            <a:r>
              <a:rPr lang="en-US" altLang="ja-JP" dirty="0">
                <a:solidFill>
                  <a:srgbClr val="000000"/>
                </a:solidFill>
                <a:latin typeface="ＭＳ ゴシック"/>
                <a:ea typeface="ＭＳ ゴシック"/>
                <a:cs typeface="ＭＳ ゴシック"/>
              </a:rPr>
              <a:t>Blair et al. 1996</a:t>
            </a:r>
            <a:endParaRPr lang="ja-JP" altLang="en-US" dirty="0">
              <a:solidFill>
                <a:srgbClr val="000000"/>
              </a:solidFill>
              <a:latin typeface="ＭＳ ゴシック"/>
              <a:ea typeface="ＭＳ ゴシック"/>
              <a:cs typeface="ＭＳ ゴシック"/>
            </a:endParaRPr>
          </a:p>
        </p:txBody>
      </p:sp>
      <p:sp>
        <p:nvSpPr>
          <p:cNvPr id="14" name="テキスト ボックス 13"/>
          <p:cNvSpPr txBox="1"/>
          <p:nvPr/>
        </p:nvSpPr>
        <p:spPr>
          <a:xfrm>
            <a:off x="20007" y="2204864"/>
            <a:ext cx="2232248" cy="2308324"/>
          </a:xfrm>
          <a:prstGeom prst="rect">
            <a:avLst/>
          </a:prstGeom>
          <a:solidFill>
            <a:srgbClr val="FFFFFF"/>
          </a:solidFill>
          <a:ln>
            <a:solidFill>
              <a:schemeClr val="bg2"/>
            </a:solidFill>
          </a:ln>
        </p:spPr>
        <p:txBody>
          <a:bodyPr wrap="square" rtlCol="0">
            <a:spAutoFit/>
          </a:bodyPr>
          <a:lstStyle/>
          <a:p>
            <a:pPr defTabSz="914400" fontAlgn="base">
              <a:spcBef>
                <a:spcPct val="0"/>
              </a:spcBef>
              <a:spcAft>
                <a:spcPct val="0"/>
              </a:spcAft>
            </a:pPr>
            <a:r>
              <a:rPr lang="en-US" altLang="ja-JP" dirty="0">
                <a:solidFill>
                  <a:srgbClr val="000000"/>
                </a:solidFill>
                <a:latin typeface="ＭＳ ゴシック"/>
                <a:ea typeface="ＭＳ ゴシック"/>
                <a:cs typeface="ＭＳ ゴシック"/>
              </a:rPr>
              <a:t>Case-control</a:t>
            </a:r>
            <a:r>
              <a:rPr lang="ja-JP" altLang="en-US" dirty="0">
                <a:solidFill>
                  <a:srgbClr val="000000"/>
                </a:solidFill>
                <a:latin typeface="ＭＳ ゴシック"/>
                <a:ea typeface="ＭＳ ゴシック"/>
                <a:cs typeface="ＭＳ ゴシック"/>
              </a:rPr>
              <a:t>　</a:t>
            </a:r>
            <a:r>
              <a:rPr lang="en-US" altLang="ja-JP" dirty="0">
                <a:solidFill>
                  <a:srgbClr val="000000"/>
                </a:solidFill>
                <a:latin typeface="ＭＳ ゴシック"/>
                <a:ea typeface="ＭＳ ゴシック"/>
                <a:cs typeface="ＭＳ ゴシック"/>
              </a:rPr>
              <a:t>study13</a:t>
            </a:r>
            <a:r>
              <a:rPr lang="ja-JP" altLang="en-US" dirty="0">
                <a:solidFill>
                  <a:srgbClr val="000000"/>
                </a:solidFill>
                <a:latin typeface="ＭＳ ゴシック"/>
                <a:ea typeface="ＭＳ ゴシック"/>
                <a:cs typeface="ＭＳ ゴシック"/>
              </a:rPr>
              <a:t>報告の</a:t>
            </a:r>
            <a:r>
              <a:rPr lang="en-US" altLang="ja-JP" dirty="0">
                <a:solidFill>
                  <a:srgbClr val="000000"/>
                </a:solidFill>
                <a:latin typeface="ＭＳ ゴシック"/>
                <a:ea typeface="ＭＳ ゴシック"/>
                <a:cs typeface="ＭＳ ゴシック"/>
              </a:rPr>
              <a:t/>
            </a:r>
            <a:br>
              <a:rPr lang="en-US" altLang="ja-JP" dirty="0">
                <a:solidFill>
                  <a:srgbClr val="000000"/>
                </a:solidFill>
                <a:latin typeface="ＭＳ ゴシック"/>
                <a:ea typeface="ＭＳ ゴシック"/>
                <a:cs typeface="ＭＳ ゴシック"/>
              </a:rPr>
            </a:br>
            <a:r>
              <a:rPr lang="ja-JP" altLang="en-US" dirty="0">
                <a:solidFill>
                  <a:srgbClr val="000000"/>
                </a:solidFill>
                <a:latin typeface="ＭＳ ゴシック"/>
                <a:ea typeface="ＭＳ ゴシック"/>
                <a:cs typeface="ＭＳ ゴシック"/>
              </a:rPr>
              <a:t>うち</a:t>
            </a:r>
            <a:r>
              <a:rPr lang="en-US" altLang="ja-JP" dirty="0">
                <a:solidFill>
                  <a:srgbClr val="000000"/>
                </a:solidFill>
                <a:latin typeface="ＭＳ ゴシック"/>
                <a:ea typeface="ＭＳ ゴシック"/>
                <a:cs typeface="ＭＳ ゴシック"/>
              </a:rPr>
              <a:t>9</a:t>
            </a:r>
            <a:r>
              <a:rPr lang="ja-JP" altLang="en-US" dirty="0">
                <a:solidFill>
                  <a:srgbClr val="000000"/>
                </a:solidFill>
                <a:latin typeface="ＭＳ ゴシック"/>
                <a:ea typeface="ＭＳ ゴシック"/>
                <a:cs typeface="ＭＳ ゴシック"/>
              </a:rPr>
              <a:t>番目の報告</a:t>
            </a:r>
            <a:endParaRPr lang="en-US" altLang="ja-JP" dirty="0">
              <a:solidFill>
                <a:srgbClr val="FF0000"/>
              </a:solidFill>
              <a:latin typeface="ＭＳ ゴシック"/>
              <a:ea typeface="ＭＳ ゴシック"/>
              <a:cs typeface="ＭＳ ゴシック"/>
            </a:endParaRPr>
          </a:p>
          <a:p>
            <a:pPr defTabSz="914400" fontAlgn="base">
              <a:spcBef>
                <a:spcPct val="0"/>
              </a:spcBef>
              <a:spcAft>
                <a:spcPct val="0"/>
              </a:spcAft>
            </a:pPr>
            <a:r>
              <a:rPr lang="ja-JP" altLang="en-US" dirty="0">
                <a:solidFill>
                  <a:srgbClr val="FF0000"/>
                </a:solidFill>
                <a:latin typeface="ＭＳ ゴシック"/>
                <a:ea typeface="ＭＳ ゴシック"/>
                <a:cs typeface="ＭＳ ゴシック"/>
              </a:rPr>
              <a:t>両親（特に、母）、</a:t>
            </a:r>
            <a:endParaRPr lang="en-US" altLang="ja-JP" dirty="0">
              <a:solidFill>
                <a:srgbClr val="FF0000"/>
              </a:solidFill>
              <a:latin typeface="ＭＳ ゴシック"/>
              <a:ea typeface="ＭＳ ゴシック"/>
              <a:cs typeface="ＭＳ ゴシック"/>
            </a:endParaRPr>
          </a:p>
          <a:p>
            <a:pPr defTabSz="914400" fontAlgn="base">
              <a:spcBef>
                <a:spcPct val="0"/>
              </a:spcBef>
              <a:spcAft>
                <a:spcPct val="0"/>
              </a:spcAft>
            </a:pPr>
            <a:r>
              <a:rPr lang="ja-JP" altLang="en-US" dirty="0">
                <a:solidFill>
                  <a:srgbClr val="FF0000"/>
                </a:solidFill>
                <a:latin typeface="ＭＳ ゴシック"/>
                <a:ea typeface="ＭＳ ゴシック"/>
                <a:cs typeface="ＭＳ ゴシック"/>
              </a:rPr>
              <a:t>自宅内喫煙者の数、</a:t>
            </a:r>
            <a:endParaRPr lang="en-US" altLang="ja-JP" dirty="0">
              <a:solidFill>
                <a:srgbClr val="FF0000"/>
              </a:solidFill>
              <a:latin typeface="ＭＳ ゴシック"/>
              <a:ea typeface="ＭＳ ゴシック"/>
              <a:cs typeface="ＭＳ ゴシック"/>
            </a:endParaRPr>
          </a:p>
          <a:p>
            <a:pPr defTabSz="914400" fontAlgn="base">
              <a:spcBef>
                <a:spcPct val="0"/>
              </a:spcBef>
              <a:spcAft>
                <a:spcPct val="0"/>
              </a:spcAft>
            </a:pPr>
            <a:r>
              <a:rPr lang="ja-JP" altLang="en-US" dirty="0">
                <a:solidFill>
                  <a:srgbClr val="FF0000"/>
                </a:solidFill>
                <a:latin typeface="ＭＳ ゴシック"/>
                <a:ea typeface="ＭＳ ゴシック"/>
                <a:cs typeface="ＭＳ ゴシック"/>
              </a:rPr>
              <a:t>自宅内喫煙本数、</a:t>
            </a:r>
            <a:endParaRPr lang="en-US" altLang="ja-JP" dirty="0">
              <a:solidFill>
                <a:srgbClr val="FF0000"/>
              </a:solidFill>
              <a:latin typeface="ＭＳ ゴシック"/>
              <a:ea typeface="ＭＳ ゴシック"/>
              <a:cs typeface="ＭＳ ゴシック"/>
            </a:endParaRPr>
          </a:p>
          <a:p>
            <a:pPr defTabSz="914400" fontAlgn="base">
              <a:spcBef>
                <a:spcPct val="0"/>
              </a:spcBef>
              <a:spcAft>
                <a:spcPct val="0"/>
              </a:spcAft>
            </a:pPr>
            <a:r>
              <a:rPr lang="ja-JP" altLang="en-US" dirty="0">
                <a:solidFill>
                  <a:srgbClr val="FF0000"/>
                </a:solidFill>
                <a:latin typeface="ＭＳ ゴシック"/>
                <a:ea typeface="ＭＳ ゴシック"/>
                <a:cs typeface="ＭＳ ゴシック"/>
              </a:rPr>
              <a:t>曝露時間が長い程、</a:t>
            </a:r>
            <a:endParaRPr lang="en-US" altLang="ja-JP" dirty="0">
              <a:solidFill>
                <a:srgbClr val="FF0000"/>
              </a:solidFill>
              <a:latin typeface="ＭＳ ゴシック"/>
              <a:ea typeface="ＭＳ ゴシック"/>
              <a:cs typeface="ＭＳ ゴシック"/>
            </a:endParaRPr>
          </a:p>
          <a:p>
            <a:pPr defTabSz="914400" fontAlgn="base">
              <a:spcBef>
                <a:spcPct val="0"/>
              </a:spcBef>
              <a:spcAft>
                <a:spcPct val="0"/>
              </a:spcAft>
            </a:pPr>
            <a:r>
              <a:rPr lang="en-US" altLang="ja-JP" dirty="0">
                <a:solidFill>
                  <a:srgbClr val="FF0000"/>
                </a:solidFill>
                <a:latin typeface="ＭＳ ゴシック"/>
                <a:ea typeface="ＭＳ ゴシック"/>
                <a:cs typeface="ＭＳ ゴシック"/>
              </a:rPr>
              <a:t>SIDS</a:t>
            </a:r>
            <a:r>
              <a:rPr lang="ja-JP" altLang="en-US" dirty="0">
                <a:solidFill>
                  <a:srgbClr val="FF0000"/>
                </a:solidFill>
                <a:latin typeface="ＭＳ ゴシック"/>
                <a:ea typeface="ＭＳ ゴシック"/>
                <a:cs typeface="ＭＳ ゴシック"/>
              </a:rPr>
              <a:t>のリスク上昇</a:t>
            </a:r>
            <a:endParaRPr lang="en-US" altLang="ja-JP" dirty="0">
              <a:solidFill>
                <a:srgbClr val="FF0000"/>
              </a:solidFill>
              <a:latin typeface="ＭＳ ゴシック"/>
              <a:ea typeface="ＭＳ ゴシック"/>
              <a:cs typeface="ＭＳ ゴシック"/>
            </a:endParaRPr>
          </a:p>
        </p:txBody>
      </p:sp>
      <p:sp>
        <p:nvSpPr>
          <p:cNvPr id="15" name="テキスト ボックス 14"/>
          <p:cNvSpPr txBox="1"/>
          <p:nvPr/>
        </p:nvSpPr>
        <p:spPr>
          <a:xfrm>
            <a:off x="27309" y="1052736"/>
            <a:ext cx="2441694" cy="1077218"/>
          </a:xfrm>
          <a:prstGeom prst="rect">
            <a:avLst/>
          </a:prstGeom>
          <a:noFill/>
        </p:spPr>
        <p:txBody>
          <a:bodyPr wrap="none" rtlCol="0">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2006</a:t>
            </a:r>
            <a:r>
              <a:rPr lang="ja-JP" altLang="en-US" sz="1600" dirty="0">
                <a:solidFill>
                  <a:srgbClr val="000000"/>
                </a:solidFill>
                <a:latin typeface="ＭＳ ゴシック"/>
                <a:ea typeface="ＭＳ ゴシック"/>
                <a:cs typeface="ＭＳ ゴシック"/>
              </a:rPr>
              <a:t>年報告書</a:t>
            </a:r>
            <a:r>
              <a:rPr lang="en-US" altLang="ja-JP" sz="1600" dirty="0">
                <a:solidFill>
                  <a:srgbClr val="000000"/>
                </a:solidFill>
                <a:latin typeface="ＭＳ ゴシック"/>
                <a:ea typeface="ＭＳ ゴシック"/>
                <a:cs typeface="ＭＳ ゴシック"/>
              </a:rPr>
              <a:t>, </a:t>
            </a:r>
          </a:p>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主要な結論１</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乳児突然死症候群の原因</a:t>
            </a:r>
            <a:endParaRPr lang="en-US" altLang="ja-JP" sz="16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p180-194</a:t>
            </a:r>
            <a:endParaRPr lang="ja-JP" altLang="en-US" sz="1600"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2079637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44016" y="55028"/>
            <a:ext cx="3703340" cy="853692"/>
          </a:xfrm>
          <a:prstGeom prst="rect">
            <a:avLst/>
          </a:prstGeom>
        </p:spPr>
      </p:pic>
      <p:sp>
        <p:nvSpPr>
          <p:cNvPr id="5" name="テキスト ボックス 4"/>
          <p:cNvSpPr txBox="1"/>
          <p:nvPr/>
        </p:nvSpPr>
        <p:spPr>
          <a:xfrm>
            <a:off x="1975157" y="210126"/>
            <a:ext cx="1620957" cy="338554"/>
          </a:xfrm>
          <a:prstGeom prst="rect">
            <a:avLst/>
          </a:prstGeom>
          <a:noFill/>
        </p:spPr>
        <p:txBody>
          <a:bodyPr wrap="none" rtlCol="0">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2006, p180-194</a:t>
            </a:r>
            <a:endParaRPr lang="ja-JP" altLang="en-US" sz="1600" dirty="0">
              <a:solidFill>
                <a:srgbClr val="000000"/>
              </a:solidFill>
              <a:latin typeface="ＭＳ ゴシック"/>
              <a:ea typeface="ＭＳ ゴシック"/>
              <a:cs typeface="ＭＳ ゴシック"/>
            </a:endParaRPr>
          </a:p>
        </p:txBody>
      </p:sp>
      <p:pic>
        <p:nvPicPr>
          <p:cNvPr id="6" name="図 5"/>
          <p:cNvPicPr>
            <a:picLocks noChangeAspect="1"/>
          </p:cNvPicPr>
          <p:nvPr/>
        </p:nvPicPr>
        <p:blipFill>
          <a:blip r:embed="rId3"/>
          <a:stretch>
            <a:fillRect/>
          </a:stretch>
        </p:blipFill>
        <p:spPr>
          <a:xfrm>
            <a:off x="3991372" y="26494"/>
            <a:ext cx="6295628" cy="1483353"/>
          </a:xfrm>
          <a:prstGeom prst="rect">
            <a:avLst/>
          </a:prstGeom>
          <a:ln>
            <a:solidFill>
              <a:srgbClr val="4F81BD"/>
            </a:solidFill>
          </a:ln>
        </p:spPr>
      </p:pic>
      <p:sp>
        <p:nvSpPr>
          <p:cNvPr id="8" name="テキスト ボックス 7"/>
          <p:cNvSpPr txBox="1"/>
          <p:nvPr/>
        </p:nvSpPr>
        <p:spPr>
          <a:xfrm>
            <a:off x="174962" y="908754"/>
            <a:ext cx="3070071" cy="646331"/>
          </a:xfrm>
          <a:prstGeom prst="rect">
            <a:avLst/>
          </a:prstGeom>
          <a:noFill/>
        </p:spPr>
        <p:txBody>
          <a:bodyPr wrap="none" rtlCol="0">
            <a:spAutoFit/>
          </a:bodyPr>
          <a:lstStyle/>
          <a:p>
            <a:pPr defTabSz="914400" fontAlgn="base">
              <a:spcBef>
                <a:spcPct val="0"/>
              </a:spcBef>
              <a:spcAft>
                <a:spcPct val="0"/>
              </a:spcAft>
            </a:pPr>
            <a:r>
              <a:rPr lang="en-US" altLang="ja-JP" dirty="0">
                <a:solidFill>
                  <a:srgbClr val="000000"/>
                </a:solidFill>
                <a:latin typeface="ＭＳ ゴシック"/>
                <a:ea typeface="ＭＳ ゴシック"/>
                <a:cs typeface="ＭＳ ゴシック"/>
              </a:rPr>
              <a:t>Case-control</a:t>
            </a:r>
            <a:r>
              <a:rPr lang="ja-JP" altLang="en-US" dirty="0">
                <a:solidFill>
                  <a:srgbClr val="000000"/>
                </a:solidFill>
                <a:latin typeface="ＭＳ ゴシック"/>
                <a:ea typeface="ＭＳ ゴシック"/>
                <a:cs typeface="ＭＳ ゴシック"/>
              </a:rPr>
              <a:t>　</a:t>
            </a:r>
            <a:r>
              <a:rPr lang="en-US" altLang="ja-JP" dirty="0">
                <a:solidFill>
                  <a:srgbClr val="000000"/>
                </a:solidFill>
                <a:latin typeface="ＭＳ ゴシック"/>
                <a:ea typeface="ＭＳ ゴシック"/>
                <a:cs typeface="ＭＳ ゴシック"/>
              </a:rPr>
              <a:t>study13</a:t>
            </a:r>
            <a:r>
              <a:rPr lang="ja-JP" altLang="en-US" dirty="0">
                <a:solidFill>
                  <a:srgbClr val="000000"/>
                </a:solidFill>
                <a:latin typeface="ＭＳ ゴシック"/>
                <a:ea typeface="ＭＳ ゴシック"/>
                <a:cs typeface="ＭＳ ゴシック"/>
              </a:rPr>
              <a:t>報告</a:t>
            </a:r>
            <a:endParaRPr lang="en-US" altLang="ja-JP"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dirty="0">
                <a:solidFill>
                  <a:srgbClr val="000000"/>
                </a:solidFill>
                <a:latin typeface="ＭＳ ゴシック"/>
                <a:ea typeface="ＭＳ ゴシック"/>
                <a:cs typeface="ＭＳ ゴシック"/>
              </a:rPr>
              <a:t>のうち</a:t>
            </a:r>
            <a:r>
              <a:rPr lang="en-US" altLang="ja-JP" dirty="0">
                <a:solidFill>
                  <a:srgbClr val="000000"/>
                </a:solidFill>
                <a:latin typeface="ＭＳ ゴシック"/>
                <a:ea typeface="ＭＳ ゴシック"/>
                <a:cs typeface="ＭＳ ゴシック"/>
              </a:rPr>
              <a:t>10</a:t>
            </a:r>
            <a:r>
              <a:rPr lang="ja-JP" altLang="en-US" dirty="0">
                <a:solidFill>
                  <a:srgbClr val="000000"/>
                </a:solidFill>
                <a:latin typeface="ＭＳ ゴシック"/>
                <a:ea typeface="ＭＳ ゴシック"/>
                <a:cs typeface="ＭＳ ゴシック"/>
              </a:rPr>
              <a:t>番目の報告</a:t>
            </a:r>
            <a:endParaRPr lang="en-US" altLang="ja-JP" dirty="0">
              <a:solidFill>
                <a:srgbClr val="000000"/>
              </a:solidFill>
              <a:latin typeface="ＭＳ ゴシック"/>
              <a:ea typeface="ＭＳ ゴシック"/>
              <a:cs typeface="ＭＳ ゴシック"/>
            </a:endParaRPr>
          </a:p>
        </p:txBody>
      </p:sp>
      <p:pic>
        <p:nvPicPr>
          <p:cNvPr id="2" name="図 1"/>
          <p:cNvPicPr>
            <a:picLocks noChangeAspect="1"/>
          </p:cNvPicPr>
          <p:nvPr/>
        </p:nvPicPr>
        <p:blipFill>
          <a:blip r:embed="rId4"/>
          <a:stretch>
            <a:fillRect/>
          </a:stretch>
        </p:blipFill>
        <p:spPr>
          <a:xfrm>
            <a:off x="102940" y="3800355"/>
            <a:ext cx="10142984" cy="3043491"/>
          </a:xfrm>
          <a:prstGeom prst="rect">
            <a:avLst/>
          </a:prstGeom>
          <a:ln>
            <a:solidFill>
              <a:srgbClr val="4F81BD"/>
            </a:solidFill>
          </a:ln>
        </p:spPr>
      </p:pic>
      <p:pic>
        <p:nvPicPr>
          <p:cNvPr id="12" name="図 11"/>
          <p:cNvPicPr>
            <a:picLocks noChangeAspect="1"/>
          </p:cNvPicPr>
          <p:nvPr/>
        </p:nvPicPr>
        <p:blipFill>
          <a:blip r:embed="rId5"/>
          <a:stretch>
            <a:fillRect/>
          </a:stretch>
        </p:blipFill>
        <p:spPr>
          <a:xfrm>
            <a:off x="0" y="1484818"/>
            <a:ext cx="10287000" cy="2226759"/>
          </a:xfrm>
          <a:prstGeom prst="rect">
            <a:avLst/>
          </a:prstGeom>
          <a:ln>
            <a:solidFill>
              <a:srgbClr val="4F81BD"/>
            </a:solidFill>
          </a:ln>
        </p:spPr>
      </p:pic>
      <p:sp>
        <p:nvSpPr>
          <p:cNvPr id="13" name="テキスト ボックス 12"/>
          <p:cNvSpPr txBox="1"/>
          <p:nvPr/>
        </p:nvSpPr>
        <p:spPr>
          <a:xfrm>
            <a:off x="4495428" y="2660720"/>
            <a:ext cx="4032448" cy="1200328"/>
          </a:xfrm>
          <a:prstGeom prst="rect">
            <a:avLst/>
          </a:prstGeom>
          <a:solidFill>
            <a:schemeClr val="tx1"/>
          </a:solidFill>
          <a:ln>
            <a:solidFill>
              <a:srgbClr val="000000"/>
            </a:solidFill>
          </a:ln>
        </p:spPr>
        <p:txBody>
          <a:bodyPr wrap="square" rtlCol="0">
            <a:spAutoFit/>
          </a:bodyPr>
          <a:lstStyle/>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父のみ</a:t>
            </a:r>
            <a:r>
              <a:rPr lang="en-US" altLang="ja-JP" sz="2400" dirty="0">
                <a:solidFill>
                  <a:srgbClr val="000000"/>
                </a:solidFill>
                <a:latin typeface="ＭＳ ゴシック"/>
                <a:ea typeface="ＭＳ ゴシック"/>
                <a:cs typeface="ＭＳ ゴシック"/>
              </a:rPr>
              <a:t>	</a:t>
            </a:r>
            <a:r>
              <a:rPr lang="ja-JP" altLang="ja-JP" sz="2400" dirty="0">
                <a:solidFill>
                  <a:srgbClr val="000000"/>
                </a:solidFill>
                <a:latin typeface="ＭＳ ゴシック"/>
                <a:ea typeface="ＭＳ ゴシック"/>
                <a:cs typeface="ＭＳ ゴシック"/>
              </a:rPr>
              <a:t>　</a:t>
            </a:r>
            <a:r>
              <a:rPr lang="ja-JP" altLang="en-US" sz="2400" dirty="0">
                <a:solidFill>
                  <a:srgbClr val="000000"/>
                </a:solidFill>
                <a:latin typeface="ＭＳ ゴシック"/>
                <a:ea typeface="ＭＳ ゴシック"/>
                <a:cs typeface="ＭＳ ゴシック"/>
              </a:rPr>
              <a:t>　</a:t>
            </a:r>
            <a:r>
              <a:rPr lang="en-US" altLang="ja-JP" sz="2400" dirty="0">
                <a:solidFill>
                  <a:srgbClr val="000000"/>
                </a:solidFill>
                <a:latin typeface="ＭＳ ゴシック"/>
                <a:ea typeface="ＭＳ ゴシック"/>
                <a:cs typeface="ＭＳ ゴシック"/>
              </a:rPr>
              <a:t>2.12</a:t>
            </a:r>
            <a:r>
              <a:rPr lang="ja-JP" altLang="en-US" sz="2400" dirty="0">
                <a:solidFill>
                  <a:srgbClr val="000000"/>
                </a:solidFill>
                <a:latin typeface="ＭＳ ゴシック"/>
                <a:ea typeface="ＭＳ ゴシック"/>
                <a:cs typeface="ＭＳ ゴシック"/>
              </a:rPr>
              <a:t>倍</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母のみ</a:t>
            </a:r>
            <a:r>
              <a:rPr lang="en-US" altLang="ja-JP" sz="2400" dirty="0">
                <a:solidFill>
                  <a:srgbClr val="000000"/>
                </a:solidFill>
                <a:latin typeface="ＭＳ ゴシック"/>
                <a:ea typeface="ＭＳ ゴシック"/>
                <a:cs typeface="ＭＳ ゴシック"/>
              </a:rPr>
              <a:t>	</a:t>
            </a:r>
            <a:r>
              <a:rPr lang="ja-JP" altLang="en-US" sz="2400" dirty="0">
                <a:solidFill>
                  <a:srgbClr val="000000"/>
                </a:solidFill>
                <a:latin typeface="ＭＳ ゴシック"/>
                <a:ea typeface="ＭＳ ゴシック"/>
                <a:cs typeface="ＭＳ ゴシック"/>
              </a:rPr>
              <a:t>　　</a:t>
            </a:r>
            <a:r>
              <a:rPr lang="en-US" altLang="ja-JP" sz="2400" dirty="0">
                <a:solidFill>
                  <a:srgbClr val="000000"/>
                </a:solidFill>
                <a:latin typeface="ＭＳ ゴシック"/>
                <a:ea typeface="ＭＳ ゴシック"/>
                <a:cs typeface="ＭＳ ゴシック"/>
              </a:rPr>
              <a:t>5.05</a:t>
            </a:r>
            <a:r>
              <a:rPr lang="ja-JP" altLang="en-US" sz="2400" dirty="0">
                <a:solidFill>
                  <a:srgbClr val="000000"/>
                </a:solidFill>
                <a:latin typeface="ＭＳ ゴシック"/>
                <a:ea typeface="ＭＳ ゴシック"/>
                <a:cs typeface="ＭＳ ゴシック"/>
              </a:rPr>
              <a:t>倍</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両親とも</a:t>
            </a:r>
            <a:r>
              <a:rPr lang="en-US" altLang="ja-JP" sz="2400" dirty="0">
                <a:solidFill>
                  <a:srgbClr val="000000"/>
                </a:solidFill>
                <a:latin typeface="ＭＳ ゴシック"/>
                <a:ea typeface="ＭＳ ゴシック"/>
                <a:cs typeface="ＭＳ ゴシック"/>
              </a:rPr>
              <a:t>5.19</a:t>
            </a:r>
            <a:r>
              <a:rPr lang="ja-JP" altLang="en-US" sz="2400" dirty="0">
                <a:solidFill>
                  <a:srgbClr val="000000"/>
                </a:solidFill>
                <a:latin typeface="ＭＳ ゴシック"/>
                <a:ea typeface="ＭＳ ゴシック"/>
                <a:cs typeface="ＭＳ ゴシック"/>
              </a:rPr>
              <a:t>倍</a:t>
            </a:r>
            <a:endParaRPr lang="ja-JP" altLang="en-US" sz="2400" dirty="0">
              <a:solidFill>
                <a:srgbClr val="000000"/>
              </a:solidFill>
              <a:latin typeface="ＭＳ ゴシック"/>
              <a:ea typeface="ＭＳ ゴシック"/>
              <a:cs typeface="ＭＳ ゴシック"/>
            </a:endParaRPr>
          </a:p>
        </p:txBody>
      </p:sp>
      <p:sp>
        <p:nvSpPr>
          <p:cNvPr id="11" name="テキスト ボックス 10"/>
          <p:cNvSpPr txBox="1"/>
          <p:nvPr/>
        </p:nvSpPr>
        <p:spPr>
          <a:xfrm>
            <a:off x="5071492" y="1990595"/>
            <a:ext cx="4495428" cy="646331"/>
          </a:xfrm>
          <a:prstGeom prst="rect">
            <a:avLst/>
          </a:prstGeom>
          <a:noFill/>
          <a:ln>
            <a:solidFill>
              <a:schemeClr val="bg2"/>
            </a:solidFill>
          </a:ln>
        </p:spPr>
        <p:txBody>
          <a:bodyPr wrap="square" rtlCol="0">
            <a:spAutoFit/>
          </a:bodyPr>
          <a:lstStyle/>
          <a:p>
            <a:pPr defTabSz="914400" fontAlgn="base">
              <a:spcBef>
                <a:spcPct val="0"/>
              </a:spcBef>
              <a:spcAft>
                <a:spcPct val="0"/>
              </a:spcAft>
            </a:pPr>
            <a:r>
              <a:rPr lang="ja-JP" altLang="en-US" dirty="0">
                <a:solidFill>
                  <a:srgbClr val="000000"/>
                </a:solidFill>
                <a:latin typeface="ＭＳ ゴシック"/>
                <a:ea typeface="ＭＳ ゴシック"/>
                <a:cs typeface="ＭＳ ゴシック"/>
              </a:rPr>
              <a:t>乳児突然死症候群に関する結論１：</a:t>
            </a:r>
            <a:endParaRPr lang="en-US" altLang="ja-JP"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dirty="0">
                <a:solidFill>
                  <a:srgbClr val="000000"/>
                </a:solidFill>
                <a:latin typeface="ＭＳ ゴシック"/>
                <a:ea typeface="ＭＳ ゴシック"/>
                <a:cs typeface="ＭＳ ゴシック"/>
              </a:rPr>
              <a:t>SHS</a:t>
            </a:r>
            <a:r>
              <a:rPr lang="ja-JP" altLang="en-US" dirty="0">
                <a:solidFill>
                  <a:srgbClr val="000000"/>
                </a:solidFill>
                <a:latin typeface="ＭＳ ゴシック"/>
                <a:ea typeface="ＭＳ ゴシック"/>
                <a:cs typeface="ＭＳ ゴシック"/>
              </a:rPr>
              <a:t>は</a:t>
            </a:r>
            <a:r>
              <a:rPr lang="ja-JP" altLang="en-US" dirty="0">
                <a:solidFill>
                  <a:srgbClr val="FF0000"/>
                </a:solidFill>
                <a:latin typeface="ＭＳ ゴシック"/>
                <a:ea typeface="ＭＳ ゴシック"/>
                <a:cs typeface="ＭＳ ゴシック"/>
              </a:rPr>
              <a:t>ＳＩＤＳとの十分な因果関係</a:t>
            </a:r>
            <a:r>
              <a:rPr lang="ja-JP" altLang="en-US" dirty="0">
                <a:solidFill>
                  <a:srgbClr val="000000"/>
                </a:solidFill>
                <a:latin typeface="ＭＳ ゴシック"/>
                <a:ea typeface="ＭＳ ゴシック"/>
                <a:cs typeface="ＭＳ ゴシック"/>
              </a:rPr>
              <a:t>あり</a:t>
            </a:r>
            <a:endParaRPr lang="ja-JP" altLang="en-US"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109341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44016" y="55028"/>
            <a:ext cx="3703340" cy="853692"/>
          </a:xfrm>
          <a:prstGeom prst="rect">
            <a:avLst/>
          </a:prstGeom>
        </p:spPr>
      </p:pic>
      <p:sp>
        <p:nvSpPr>
          <p:cNvPr id="5" name="テキスト ボックス 4"/>
          <p:cNvSpPr txBox="1"/>
          <p:nvPr/>
        </p:nvSpPr>
        <p:spPr>
          <a:xfrm>
            <a:off x="1975157" y="210126"/>
            <a:ext cx="1620957" cy="338554"/>
          </a:xfrm>
          <a:prstGeom prst="rect">
            <a:avLst/>
          </a:prstGeom>
          <a:noFill/>
        </p:spPr>
        <p:txBody>
          <a:bodyPr wrap="none" rtlCol="0">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2006, p180-194</a:t>
            </a:r>
            <a:endParaRPr lang="ja-JP" altLang="en-US" sz="1600" dirty="0">
              <a:solidFill>
                <a:srgbClr val="000000"/>
              </a:solidFill>
              <a:latin typeface="ＭＳ ゴシック"/>
              <a:ea typeface="ＭＳ ゴシック"/>
              <a:cs typeface="ＭＳ ゴシック"/>
            </a:endParaRPr>
          </a:p>
        </p:txBody>
      </p:sp>
      <p:pic>
        <p:nvPicPr>
          <p:cNvPr id="6" name="図 5"/>
          <p:cNvPicPr>
            <a:picLocks noChangeAspect="1"/>
          </p:cNvPicPr>
          <p:nvPr/>
        </p:nvPicPr>
        <p:blipFill>
          <a:blip r:embed="rId3"/>
          <a:stretch>
            <a:fillRect/>
          </a:stretch>
        </p:blipFill>
        <p:spPr>
          <a:xfrm>
            <a:off x="3820594" y="73473"/>
            <a:ext cx="6295628" cy="1483353"/>
          </a:xfrm>
          <a:prstGeom prst="rect">
            <a:avLst/>
          </a:prstGeom>
          <a:ln>
            <a:solidFill>
              <a:srgbClr val="4F81BD"/>
            </a:solidFill>
          </a:ln>
        </p:spPr>
      </p:pic>
      <p:sp>
        <p:nvSpPr>
          <p:cNvPr id="8" name="テキスト ボックス 7"/>
          <p:cNvSpPr txBox="1"/>
          <p:nvPr/>
        </p:nvSpPr>
        <p:spPr>
          <a:xfrm>
            <a:off x="174948" y="980728"/>
            <a:ext cx="2377574" cy="369332"/>
          </a:xfrm>
          <a:prstGeom prst="rect">
            <a:avLst/>
          </a:prstGeom>
          <a:noFill/>
          <a:ln>
            <a:solidFill>
              <a:srgbClr val="000000"/>
            </a:solidFill>
          </a:ln>
        </p:spPr>
        <p:txBody>
          <a:bodyPr wrap="none" rtlCol="0">
            <a:spAutoFit/>
          </a:bodyPr>
          <a:lstStyle/>
          <a:p>
            <a:pPr defTabSz="914400" fontAlgn="base">
              <a:spcBef>
                <a:spcPct val="0"/>
              </a:spcBef>
              <a:spcAft>
                <a:spcPct val="0"/>
              </a:spcAft>
            </a:pPr>
            <a:r>
              <a:rPr lang="en-US" altLang="ja-JP" dirty="0">
                <a:solidFill>
                  <a:srgbClr val="000000"/>
                </a:solidFill>
                <a:latin typeface="ＭＳ ゴシック"/>
                <a:ea typeface="ＭＳ ゴシック"/>
                <a:cs typeface="ＭＳ ゴシック"/>
              </a:rPr>
              <a:t>Meta-analysis</a:t>
            </a:r>
            <a:r>
              <a:rPr lang="ja-JP" altLang="en-US" dirty="0">
                <a:solidFill>
                  <a:srgbClr val="000000"/>
                </a:solidFill>
                <a:latin typeface="ＭＳ ゴシック"/>
                <a:ea typeface="ＭＳ ゴシック"/>
                <a:cs typeface="ＭＳ ゴシック"/>
              </a:rPr>
              <a:t>の報告</a:t>
            </a:r>
            <a:endParaRPr lang="en-US" altLang="ja-JP" dirty="0">
              <a:solidFill>
                <a:srgbClr val="000000"/>
              </a:solidFill>
              <a:latin typeface="ＭＳ ゴシック"/>
              <a:ea typeface="ＭＳ ゴシック"/>
              <a:cs typeface="ＭＳ ゴシック"/>
            </a:endParaRPr>
          </a:p>
        </p:txBody>
      </p:sp>
      <p:pic>
        <p:nvPicPr>
          <p:cNvPr id="2" name="図 1"/>
          <p:cNvPicPr>
            <a:picLocks noChangeAspect="1"/>
          </p:cNvPicPr>
          <p:nvPr/>
        </p:nvPicPr>
        <p:blipFill>
          <a:blip r:embed="rId4"/>
          <a:stretch>
            <a:fillRect/>
          </a:stretch>
        </p:blipFill>
        <p:spPr>
          <a:xfrm>
            <a:off x="0" y="4581162"/>
            <a:ext cx="10287000" cy="2048229"/>
          </a:xfrm>
          <a:prstGeom prst="rect">
            <a:avLst/>
          </a:prstGeom>
          <a:ln>
            <a:solidFill>
              <a:srgbClr val="4F81BD"/>
            </a:solidFill>
          </a:ln>
        </p:spPr>
      </p:pic>
      <p:pic>
        <p:nvPicPr>
          <p:cNvPr id="3" name="図 2"/>
          <p:cNvPicPr>
            <a:picLocks noChangeAspect="1"/>
          </p:cNvPicPr>
          <p:nvPr/>
        </p:nvPicPr>
        <p:blipFill>
          <a:blip r:embed="rId5"/>
          <a:stretch>
            <a:fillRect/>
          </a:stretch>
        </p:blipFill>
        <p:spPr>
          <a:xfrm>
            <a:off x="128428" y="1481858"/>
            <a:ext cx="10287000" cy="2379190"/>
          </a:xfrm>
          <a:prstGeom prst="rect">
            <a:avLst/>
          </a:prstGeom>
          <a:ln>
            <a:solidFill>
              <a:srgbClr val="4F81BD"/>
            </a:solidFill>
          </a:ln>
        </p:spPr>
      </p:pic>
      <p:sp>
        <p:nvSpPr>
          <p:cNvPr id="10" name="テキスト ボックス 9"/>
          <p:cNvSpPr txBox="1"/>
          <p:nvPr/>
        </p:nvSpPr>
        <p:spPr>
          <a:xfrm>
            <a:off x="1436941" y="3861048"/>
            <a:ext cx="2608406" cy="369332"/>
          </a:xfrm>
          <a:prstGeom prst="rect">
            <a:avLst/>
          </a:prstGeom>
          <a:noFill/>
        </p:spPr>
        <p:txBody>
          <a:bodyPr wrap="none" rtlCol="0">
            <a:spAutoFit/>
          </a:bodyPr>
          <a:lstStyle/>
          <a:p>
            <a:pPr defTabSz="914400" fontAlgn="base">
              <a:spcBef>
                <a:spcPct val="0"/>
              </a:spcBef>
              <a:spcAft>
                <a:spcPct val="0"/>
              </a:spcAft>
            </a:pPr>
            <a:r>
              <a:rPr lang="en-US" altLang="ja-JP" dirty="0">
                <a:solidFill>
                  <a:srgbClr val="000000"/>
                </a:solidFill>
                <a:latin typeface="ＭＳ ゴシック"/>
                <a:ea typeface="ＭＳ ゴシック"/>
                <a:cs typeface="ＭＳ ゴシック"/>
              </a:rPr>
              <a:t>39</a:t>
            </a:r>
            <a:r>
              <a:rPr lang="ja-JP" altLang="en-US" dirty="0">
                <a:solidFill>
                  <a:srgbClr val="000000"/>
                </a:solidFill>
                <a:latin typeface="ＭＳ ゴシック"/>
                <a:ea typeface="ＭＳ ゴシック"/>
                <a:cs typeface="ＭＳ ゴシック"/>
              </a:rPr>
              <a:t>研究</a:t>
            </a:r>
            <a:r>
              <a:rPr lang="en-US" altLang="ja-JP" dirty="0">
                <a:solidFill>
                  <a:srgbClr val="000000"/>
                </a:solidFill>
                <a:latin typeface="ＭＳ ゴシック"/>
                <a:ea typeface="ＭＳ ゴシック"/>
                <a:cs typeface="ＭＳ ゴシック"/>
              </a:rPr>
              <a:t>(43</a:t>
            </a:r>
            <a:r>
              <a:rPr lang="ja-JP" altLang="en-US" dirty="0">
                <a:solidFill>
                  <a:srgbClr val="000000"/>
                </a:solidFill>
                <a:latin typeface="ＭＳ ゴシック"/>
                <a:ea typeface="ＭＳ ゴシック"/>
                <a:cs typeface="ＭＳ ゴシック"/>
              </a:rPr>
              <a:t>論文）の分析</a:t>
            </a:r>
            <a:endParaRPr lang="ja-JP" altLang="en-US" dirty="0">
              <a:solidFill>
                <a:srgbClr val="000000"/>
              </a:solidFill>
              <a:latin typeface="ＭＳ ゴシック"/>
              <a:ea typeface="ＭＳ ゴシック"/>
              <a:cs typeface="ＭＳ ゴシック"/>
            </a:endParaRPr>
          </a:p>
        </p:txBody>
      </p:sp>
      <p:sp>
        <p:nvSpPr>
          <p:cNvPr id="11" name="テキスト ボックス 10"/>
          <p:cNvSpPr txBox="1"/>
          <p:nvPr/>
        </p:nvSpPr>
        <p:spPr>
          <a:xfrm>
            <a:off x="5474585" y="2132856"/>
            <a:ext cx="3877985" cy="369332"/>
          </a:xfrm>
          <a:prstGeom prst="rect">
            <a:avLst/>
          </a:prstGeom>
          <a:noFill/>
        </p:spPr>
        <p:txBody>
          <a:bodyPr wrap="none" rtlCol="0">
            <a:spAutoFit/>
          </a:bodyPr>
          <a:lstStyle/>
          <a:p>
            <a:pPr defTabSz="914400" fontAlgn="base">
              <a:spcBef>
                <a:spcPct val="0"/>
              </a:spcBef>
              <a:spcAft>
                <a:spcPct val="0"/>
              </a:spcAft>
            </a:pPr>
            <a:r>
              <a:rPr lang="ja-JP" altLang="en-US" dirty="0">
                <a:solidFill>
                  <a:srgbClr val="000000"/>
                </a:solidFill>
                <a:latin typeface="ＭＳ ゴシック"/>
                <a:ea typeface="ＭＳ ゴシック"/>
                <a:cs typeface="ＭＳ ゴシック"/>
              </a:rPr>
              <a:t>母親の出産前、出産後の喫煙の有無</a:t>
            </a:r>
            <a:endParaRPr lang="ja-JP" altLang="en-US" dirty="0">
              <a:solidFill>
                <a:srgbClr val="000000"/>
              </a:solidFill>
              <a:latin typeface="ＭＳ ゴシック"/>
              <a:ea typeface="ＭＳ ゴシック"/>
              <a:cs typeface="ＭＳ ゴシック"/>
            </a:endParaRPr>
          </a:p>
        </p:txBody>
      </p:sp>
      <p:sp>
        <p:nvSpPr>
          <p:cNvPr id="12" name="テキスト ボックス 11"/>
          <p:cNvSpPr txBox="1"/>
          <p:nvPr/>
        </p:nvSpPr>
        <p:spPr>
          <a:xfrm>
            <a:off x="462983" y="5733280"/>
            <a:ext cx="5112568" cy="830997"/>
          </a:xfrm>
          <a:prstGeom prst="rect">
            <a:avLst/>
          </a:prstGeom>
          <a:noFill/>
          <a:ln>
            <a:solidFill>
              <a:srgbClr val="000000"/>
            </a:solidFill>
          </a:ln>
        </p:spPr>
        <p:txBody>
          <a:bodyPr wrap="square" rtlCol="0">
            <a:spAutoFit/>
          </a:bodyPr>
          <a:lstStyle/>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母親の出産前の喫煙　</a:t>
            </a:r>
            <a:r>
              <a:rPr lang="en-US" altLang="ja-JP" sz="2400" dirty="0">
                <a:solidFill>
                  <a:srgbClr val="000000"/>
                </a:solidFill>
                <a:latin typeface="ＭＳ ゴシック"/>
                <a:ea typeface="ＭＳ ゴシック"/>
                <a:cs typeface="ＭＳ ゴシック"/>
              </a:rPr>
              <a:t>2.08</a:t>
            </a:r>
            <a:r>
              <a:rPr lang="ja-JP" altLang="en-US" sz="2400" dirty="0">
                <a:solidFill>
                  <a:srgbClr val="000000"/>
                </a:solidFill>
                <a:latin typeface="ＭＳ ゴシック"/>
                <a:ea typeface="ＭＳ ゴシック"/>
                <a:cs typeface="ＭＳ ゴシック"/>
              </a:rPr>
              <a:t>倍</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　　　　　出産後の喫煙</a:t>
            </a:r>
            <a:r>
              <a:rPr lang="en-US" altLang="ja-JP" sz="2400" dirty="0">
                <a:solidFill>
                  <a:srgbClr val="000000"/>
                </a:solidFill>
                <a:latin typeface="ＭＳ ゴシック"/>
                <a:ea typeface="ＭＳ ゴシック"/>
                <a:cs typeface="ＭＳ ゴシック"/>
              </a:rPr>
              <a:t> 1.94</a:t>
            </a:r>
            <a:r>
              <a:rPr lang="ja-JP" altLang="en-US" sz="2400" dirty="0">
                <a:solidFill>
                  <a:srgbClr val="000000"/>
                </a:solidFill>
                <a:latin typeface="ＭＳ ゴシック"/>
                <a:ea typeface="ＭＳ ゴシック"/>
                <a:cs typeface="ＭＳ ゴシック"/>
              </a:rPr>
              <a:t>倍</a:t>
            </a:r>
            <a:endParaRPr lang="en-US" altLang="ja-JP" sz="2400" dirty="0">
              <a:solidFill>
                <a:srgbClr val="000000"/>
              </a:solidFill>
              <a:latin typeface="ＭＳ ゴシック"/>
              <a:ea typeface="ＭＳ ゴシック"/>
              <a:cs typeface="ＭＳ ゴシック"/>
            </a:endParaRPr>
          </a:p>
        </p:txBody>
      </p:sp>
      <p:sp>
        <p:nvSpPr>
          <p:cNvPr id="13" name="テキスト ボックス 12"/>
          <p:cNvSpPr txBox="1"/>
          <p:nvPr/>
        </p:nvSpPr>
        <p:spPr>
          <a:xfrm>
            <a:off x="5791572" y="24"/>
            <a:ext cx="4495428" cy="646331"/>
          </a:xfrm>
          <a:prstGeom prst="rect">
            <a:avLst/>
          </a:prstGeom>
          <a:noFill/>
          <a:ln>
            <a:solidFill>
              <a:schemeClr val="bg2"/>
            </a:solidFill>
          </a:ln>
        </p:spPr>
        <p:txBody>
          <a:bodyPr wrap="square" rtlCol="0">
            <a:spAutoFit/>
          </a:bodyPr>
          <a:lstStyle/>
          <a:p>
            <a:pPr defTabSz="914400" fontAlgn="base">
              <a:spcBef>
                <a:spcPct val="0"/>
              </a:spcBef>
              <a:spcAft>
                <a:spcPct val="0"/>
              </a:spcAft>
            </a:pPr>
            <a:r>
              <a:rPr lang="ja-JP" altLang="en-US" dirty="0">
                <a:solidFill>
                  <a:srgbClr val="000000"/>
                </a:solidFill>
                <a:latin typeface="ＭＳ ゴシック"/>
                <a:ea typeface="ＭＳ ゴシック"/>
                <a:cs typeface="ＭＳ ゴシック"/>
              </a:rPr>
              <a:t>乳児突然死症候群に関する結論１：</a:t>
            </a:r>
            <a:endParaRPr lang="en-US" altLang="ja-JP"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dirty="0">
                <a:solidFill>
                  <a:srgbClr val="000000"/>
                </a:solidFill>
                <a:latin typeface="ＭＳ ゴシック"/>
                <a:ea typeface="ＭＳ ゴシック"/>
                <a:cs typeface="ＭＳ ゴシック"/>
              </a:rPr>
              <a:t>SHS</a:t>
            </a:r>
            <a:r>
              <a:rPr lang="ja-JP" altLang="en-US" dirty="0">
                <a:solidFill>
                  <a:srgbClr val="000000"/>
                </a:solidFill>
                <a:latin typeface="ＭＳ ゴシック"/>
                <a:ea typeface="ＭＳ ゴシック"/>
                <a:cs typeface="ＭＳ ゴシック"/>
              </a:rPr>
              <a:t>はＳＩＤＳとの十分な因果関係あり</a:t>
            </a:r>
            <a:endParaRPr lang="ja-JP" altLang="en-US"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145434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5575549" y="4797162"/>
            <a:ext cx="4464496" cy="1077218"/>
          </a:xfrm>
          <a:prstGeom prst="rect">
            <a:avLst/>
          </a:prstGeom>
          <a:noFill/>
          <a:ln>
            <a:solidFill>
              <a:srgbClr val="000000"/>
            </a:solidFill>
          </a:ln>
        </p:spPr>
        <p:txBody>
          <a:bodyPr wrap="square" rtlCol="0">
            <a:spAutoFit/>
          </a:bodyPr>
          <a:lstStyle/>
          <a:p>
            <a:pPr marL="457200" indent="-457200" defTabSz="914400" fontAlgn="base">
              <a:spcBef>
                <a:spcPct val="0"/>
              </a:spcBef>
              <a:spcAft>
                <a:spcPct val="0"/>
              </a:spcAft>
              <a:buFontTx/>
              <a:buAutoNum type="arabicPeriod"/>
            </a:pPr>
            <a:r>
              <a:rPr lang="ja-JP" altLang="en-US" sz="1600" dirty="0">
                <a:solidFill>
                  <a:srgbClr val="000000"/>
                </a:solidFill>
                <a:latin typeface="ＭＳ ゴシック"/>
                <a:ea typeface="ＭＳ ゴシック"/>
                <a:cs typeface="ＭＳ ゴシック"/>
              </a:rPr>
              <a:t>科学的証拠により、受動喫煙は呼吸器を紹介することは明らか</a:t>
            </a:r>
            <a:endParaRPr lang="en-US" altLang="ja-JP" sz="1600" dirty="0">
              <a:solidFill>
                <a:srgbClr val="000000"/>
              </a:solidFill>
              <a:latin typeface="ＭＳ ゴシック"/>
              <a:ea typeface="ＭＳ ゴシック"/>
              <a:cs typeface="ＭＳ ゴシック"/>
            </a:endParaRPr>
          </a:p>
          <a:p>
            <a:pPr marL="457200" indent="-457200" defTabSz="914400" fontAlgn="base">
              <a:spcBef>
                <a:spcPct val="0"/>
              </a:spcBef>
              <a:spcAft>
                <a:spcPct val="0"/>
              </a:spcAft>
              <a:buFontTx/>
              <a:buAutoNum type="arabicPeriod"/>
            </a:pPr>
            <a:r>
              <a:rPr lang="ja-JP" altLang="en-US" sz="1600" dirty="0">
                <a:solidFill>
                  <a:srgbClr val="000000"/>
                </a:solidFill>
                <a:latin typeface="ＭＳ ゴシック"/>
                <a:ea typeface="ＭＳ ゴシック"/>
                <a:cs typeface="ＭＳ ゴシック"/>
              </a:rPr>
              <a:t>乳児突然死症候群のリスクも上昇させることから、そのメカニズムも示された。</a:t>
            </a:r>
            <a:endParaRPr lang="en-US" altLang="ja-JP" sz="1600" dirty="0">
              <a:solidFill>
                <a:srgbClr val="000000"/>
              </a:solidFill>
              <a:latin typeface="ＭＳ ゴシック"/>
              <a:ea typeface="ＭＳ ゴシック"/>
              <a:cs typeface="ＭＳ ゴシック"/>
            </a:endParaRPr>
          </a:p>
        </p:txBody>
      </p:sp>
      <p:pic>
        <p:nvPicPr>
          <p:cNvPr id="3" name="図 2"/>
          <p:cNvPicPr>
            <a:picLocks noChangeAspect="1"/>
          </p:cNvPicPr>
          <p:nvPr/>
        </p:nvPicPr>
        <p:blipFill>
          <a:blip r:embed="rId2"/>
          <a:stretch>
            <a:fillRect/>
          </a:stretch>
        </p:blipFill>
        <p:spPr>
          <a:xfrm>
            <a:off x="102958" y="4005064"/>
            <a:ext cx="5376597" cy="2448272"/>
          </a:xfrm>
          <a:prstGeom prst="rect">
            <a:avLst/>
          </a:prstGeom>
          <a:ln>
            <a:solidFill>
              <a:srgbClr val="000000"/>
            </a:solidFill>
          </a:ln>
        </p:spPr>
      </p:pic>
      <p:sp>
        <p:nvSpPr>
          <p:cNvPr id="4" name="テキスト ボックス 3"/>
          <p:cNvSpPr txBox="1"/>
          <p:nvPr/>
        </p:nvSpPr>
        <p:spPr>
          <a:xfrm>
            <a:off x="5575552" y="4365104"/>
            <a:ext cx="2262158" cy="369332"/>
          </a:xfrm>
          <a:prstGeom prst="rect">
            <a:avLst/>
          </a:prstGeom>
          <a:noFill/>
        </p:spPr>
        <p:txBody>
          <a:bodyPr wrap="none" rtlCol="0">
            <a:spAutoFit/>
          </a:bodyPr>
          <a:lstStyle/>
          <a:p>
            <a:pPr defTabSz="914400" fontAlgn="base">
              <a:spcBef>
                <a:spcPct val="0"/>
              </a:spcBef>
              <a:spcAft>
                <a:spcPct val="0"/>
              </a:spcAft>
            </a:pPr>
            <a:r>
              <a:rPr lang="ja-JP" altLang="en-US" dirty="0">
                <a:solidFill>
                  <a:srgbClr val="000000"/>
                </a:solidFill>
                <a:latin typeface="ＭＳ ゴシック"/>
                <a:ea typeface="ＭＳ ゴシック"/>
                <a:cs typeface="ＭＳ ゴシック"/>
              </a:rPr>
              <a:t>呼吸器系疾患の結論</a:t>
            </a:r>
            <a:endParaRPr lang="ja-JP" altLang="en-US" dirty="0">
              <a:solidFill>
                <a:srgbClr val="000000"/>
              </a:solidFill>
              <a:latin typeface="ＭＳ ゴシック"/>
              <a:ea typeface="ＭＳ ゴシック"/>
              <a:cs typeface="ＭＳ ゴシック"/>
            </a:endParaRPr>
          </a:p>
        </p:txBody>
      </p:sp>
      <p:pic>
        <p:nvPicPr>
          <p:cNvPr id="6" name="図 5"/>
          <p:cNvPicPr>
            <a:picLocks noChangeAspect="1"/>
          </p:cNvPicPr>
          <p:nvPr/>
        </p:nvPicPr>
        <p:blipFill>
          <a:blip r:embed="rId3"/>
          <a:stretch>
            <a:fillRect/>
          </a:stretch>
        </p:blipFill>
        <p:spPr>
          <a:xfrm>
            <a:off x="0" y="0"/>
            <a:ext cx="7734300" cy="1028700"/>
          </a:xfrm>
          <a:prstGeom prst="rect">
            <a:avLst/>
          </a:prstGeom>
        </p:spPr>
      </p:pic>
      <p:sp>
        <p:nvSpPr>
          <p:cNvPr id="7" name="テキスト ボックス 6"/>
          <p:cNvSpPr txBox="1"/>
          <p:nvPr/>
        </p:nvSpPr>
        <p:spPr>
          <a:xfrm>
            <a:off x="7159728" y="620688"/>
            <a:ext cx="2441694" cy="338554"/>
          </a:xfrm>
          <a:prstGeom prst="rect">
            <a:avLst/>
          </a:prstGeom>
          <a:noFill/>
        </p:spPr>
        <p:txBody>
          <a:bodyPr wrap="none" rtlCol="0">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2006</a:t>
            </a:r>
            <a:r>
              <a:rPr lang="ja-JP" altLang="en-US" sz="1600" dirty="0">
                <a:solidFill>
                  <a:srgbClr val="000000"/>
                </a:solidFill>
                <a:latin typeface="ＭＳ ゴシック"/>
                <a:ea typeface="ＭＳ ゴシック"/>
                <a:cs typeface="ＭＳ ゴシック"/>
              </a:rPr>
              <a:t>年報告書、</a:t>
            </a:r>
            <a:r>
              <a:rPr lang="en-US" altLang="ja-JP" sz="1600" dirty="0">
                <a:solidFill>
                  <a:srgbClr val="000000"/>
                </a:solidFill>
                <a:latin typeface="ＭＳ ゴシック"/>
                <a:ea typeface="ＭＳ ゴシック"/>
                <a:cs typeface="ＭＳ ゴシック"/>
              </a:rPr>
              <a:t>46〜52</a:t>
            </a:r>
            <a:r>
              <a:rPr lang="ja-JP" altLang="en-US" sz="1600" dirty="0">
                <a:solidFill>
                  <a:srgbClr val="000000"/>
                </a:solidFill>
                <a:latin typeface="ＭＳ ゴシック"/>
                <a:ea typeface="ＭＳ ゴシック"/>
                <a:cs typeface="ＭＳ ゴシック"/>
              </a:rPr>
              <a:t>頁</a:t>
            </a:r>
            <a:endParaRPr lang="ja-JP" altLang="en-US" sz="1600" dirty="0">
              <a:solidFill>
                <a:srgbClr val="000000"/>
              </a:solidFill>
              <a:latin typeface="ＭＳ ゴシック"/>
              <a:ea typeface="ＭＳ ゴシック"/>
              <a:cs typeface="ＭＳ ゴシック"/>
            </a:endParaRPr>
          </a:p>
        </p:txBody>
      </p:sp>
      <p:sp>
        <p:nvSpPr>
          <p:cNvPr id="5" name="テキスト ボックス 4"/>
          <p:cNvSpPr txBox="1"/>
          <p:nvPr/>
        </p:nvSpPr>
        <p:spPr>
          <a:xfrm>
            <a:off x="273146" y="1124744"/>
            <a:ext cx="8494633" cy="3416320"/>
          </a:xfrm>
          <a:prstGeom prst="rect">
            <a:avLst/>
          </a:prstGeom>
          <a:noFill/>
        </p:spPr>
        <p:txBody>
          <a:bodyPr wrap="none" rtlCol="0">
            <a:spAutoFit/>
          </a:bodyPr>
          <a:lstStyle/>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受動喫煙による呼吸器系疾患の障害と疾患のメカニズム</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受動喫煙と下記の疾患に関する研究から下記の結論を得た。</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・気管支喘息</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・呼吸器感染症</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・慢性閉塞性肺疾患（</a:t>
            </a:r>
            <a:r>
              <a:rPr lang="en-US" altLang="ja-JP" sz="2400" dirty="0">
                <a:solidFill>
                  <a:srgbClr val="000000"/>
                </a:solidFill>
                <a:latin typeface="ＭＳ ゴシック"/>
                <a:ea typeface="ＭＳ ゴシック"/>
                <a:cs typeface="ＭＳ ゴシック"/>
              </a:rPr>
              <a:t>COPD</a:t>
            </a:r>
            <a:r>
              <a:rPr lang="ja-JP" altLang="en-US" sz="2400" dirty="0">
                <a:solidFill>
                  <a:srgbClr val="000000"/>
                </a:solidFill>
                <a:latin typeface="ＭＳ ゴシック"/>
                <a:ea typeface="ＭＳ ゴシック"/>
                <a:cs typeface="ＭＳ ゴシック"/>
              </a:rPr>
              <a:t>）</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・乳児突然死症候群（</a:t>
            </a:r>
            <a:r>
              <a:rPr lang="en-US" altLang="ja-JP" sz="2400" dirty="0">
                <a:solidFill>
                  <a:srgbClr val="000000"/>
                </a:solidFill>
                <a:latin typeface="ＭＳ ゴシック"/>
                <a:ea typeface="ＭＳ ゴシック"/>
                <a:cs typeface="ＭＳ ゴシック"/>
              </a:rPr>
              <a:t>SIDS</a:t>
            </a:r>
            <a:r>
              <a:rPr lang="ja-JP" altLang="en-US" sz="2400" dirty="0">
                <a:solidFill>
                  <a:srgbClr val="000000"/>
                </a:solidFill>
                <a:latin typeface="ＭＳ ゴシック"/>
                <a:ea typeface="ＭＳ ゴシック"/>
                <a:cs typeface="ＭＳ ゴシック"/>
              </a:rPr>
              <a:t>）</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endParaRPr lang="ja-JP" altLang="en-US" sz="2400"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3752948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0338" name="図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 y="636622"/>
            <a:ext cx="871855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39" name="テキスト ボックス 12"/>
          <p:cNvSpPr txBox="1">
            <a:spLocks noChangeArrowheads="1"/>
          </p:cNvSpPr>
          <p:nvPr/>
        </p:nvSpPr>
        <p:spPr bwMode="auto">
          <a:xfrm>
            <a:off x="254004" y="6211888"/>
            <a:ext cx="970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chemeClr val="tx1"/>
                </a:solidFill>
                <a:latin typeface="Osaka" charset="0"/>
                <a:ea typeface="Osaka" charset="0"/>
                <a:cs typeface="Osaka" charset="0"/>
              </a:defRPr>
            </a:lvl1pPr>
            <a:lvl2pPr marL="742950" indent="-285750">
              <a:defRPr kumimoji="1" sz="2800">
                <a:solidFill>
                  <a:schemeClr val="tx1"/>
                </a:solidFill>
                <a:latin typeface="Osaka" charset="0"/>
                <a:ea typeface="Osaka" charset="0"/>
                <a:cs typeface="Osaka" charset="0"/>
              </a:defRPr>
            </a:lvl2pPr>
            <a:lvl3pPr marL="1143000" indent="-228600">
              <a:defRPr kumimoji="1" sz="2800">
                <a:solidFill>
                  <a:schemeClr val="tx1"/>
                </a:solidFill>
                <a:latin typeface="Osaka" charset="0"/>
                <a:ea typeface="Osaka" charset="0"/>
                <a:cs typeface="Osaka" charset="0"/>
              </a:defRPr>
            </a:lvl3pPr>
            <a:lvl4pPr marL="1600200" indent="-228600">
              <a:defRPr kumimoji="1" sz="2800">
                <a:solidFill>
                  <a:schemeClr val="tx1"/>
                </a:solidFill>
                <a:latin typeface="Osaka" charset="0"/>
                <a:ea typeface="Osaka" charset="0"/>
                <a:cs typeface="Osaka" charset="0"/>
              </a:defRPr>
            </a:lvl4pPr>
            <a:lvl5pPr marL="2057400" indent="-228600">
              <a:defRPr kumimoji="1" sz="2800">
                <a:solidFill>
                  <a:schemeClr val="tx1"/>
                </a:solidFill>
                <a:latin typeface="Osaka" charset="0"/>
                <a:ea typeface="Osaka" charset="0"/>
                <a:cs typeface="Osaka" charset="0"/>
              </a:defRPr>
            </a:lvl5pPr>
            <a:lvl6pPr marL="2514600" indent="-228600" eaLnBrk="0" fontAlgn="base" hangingPunct="0">
              <a:spcBef>
                <a:spcPct val="0"/>
              </a:spcBef>
              <a:spcAft>
                <a:spcPct val="0"/>
              </a:spcAft>
              <a:defRPr kumimoji="1" sz="2800">
                <a:solidFill>
                  <a:schemeClr val="tx1"/>
                </a:solidFill>
                <a:latin typeface="Osaka" charset="0"/>
                <a:ea typeface="Osaka" charset="0"/>
                <a:cs typeface="Osaka" charset="0"/>
              </a:defRPr>
            </a:lvl6pPr>
            <a:lvl7pPr marL="2971800" indent="-228600" eaLnBrk="0" fontAlgn="base" hangingPunct="0">
              <a:spcBef>
                <a:spcPct val="0"/>
              </a:spcBef>
              <a:spcAft>
                <a:spcPct val="0"/>
              </a:spcAft>
              <a:defRPr kumimoji="1" sz="2800">
                <a:solidFill>
                  <a:schemeClr val="tx1"/>
                </a:solidFill>
                <a:latin typeface="Osaka" charset="0"/>
                <a:ea typeface="Osaka" charset="0"/>
                <a:cs typeface="Osaka" charset="0"/>
              </a:defRPr>
            </a:lvl7pPr>
            <a:lvl8pPr marL="3429000" indent="-228600" eaLnBrk="0" fontAlgn="base" hangingPunct="0">
              <a:spcBef>
                <a:spcPct val="0"/>
              </a:spcBef>
              <a:spcAft>
                <a:spcPct val="0"/>
              </a:spcAft>
              <a:defRPr kumimoji="1" sz="2800">
                <a:solidFill>
                  <a:schemeClr val="tx1"/>
                </a:solidFill>
                <a:latin typeface="Osaka" charset="0"/>
                <a:ea typeface="Osaka" charset="0"/>
                <a:cs typeface="Osaka" charset="0"/>
              </a:defRPr>
            </a:lvl8pPr>
            <a:lvl9pPr marL="3886200" indent="-228600" eaLnBrk="0" fontAlgn="base" hangingPunct="0">
              <a:spcBef>
                <a:spcPct val="0"/>
              </a:spcBef>
              <a:spcAft>
                <a:spcPct val="0"/>
              </a:spcAft>
              <a:defRPr kumimoji="1" sz="2800">
                <a:solidFill>
                  <a:schemeClr val="tx1"/>
                </a:solidFill>
                <a:latin typeface="Osaka" charset="0"/>
                <a:ea typeface="Osaka" charset="0"/>
                <a:cs typeface="Osaka" charset="0"/>
              </a:defRPr>
            </a:lvl9pPr>
          </a:lstStyle>
          <a:p>
            <a:pPr defTabSz="914400" fontAlgn="base">
              <a:spcBef>
                <a:spcPct val="0"/>
              </a:spcBef>
              <a:spcAft>
                <a:spcPct val="0"/>
              </a:spcAft>
            </a:pPr>
            <a:r>
              <a:rPr lang="en-US" altLang="ja-JP" sz="1800" dirty="0">
                <a:solidFill>
                  <a:srgbClr val="000000"/>
                </a:solidFill>
                <a:latin typeface="ＭＳ ゴシック"/>
                <a:ea typeface="ＭＳ ゴシック"/>
                <a:cs typeface="ＭＳ ゴシック"/>
              </a:rPr>
              <a:t>He J, et al.: Passive smoking and the risk of coronary heart disease- A meta-analysis of epidemiologic studies. N </a:t>
            </a:r>
            <a:r>
              <a:rPr lang="en-US" altLang="ja-JP" sz="1800" dirty="0" err="1">
                <a:solidFill>
                  <a:srgbClr val="000000"/>
                </a:solidFill>
                <a:latin typeface="ＭＳ ゴシック"/>
                <a:ea typeface="ＭＳ ゴシック"/>
                <a:cs typeface="ＭＳ ゴシック"/>
              </a:rPr>
              <a:t>Engl</a:t>
            </a:r>
            <a:r>
              <a:rPr lang="en-US" altLang="ja-JP" sz="1800" dirty="0">
                <a:solidFill>
                  <a:srgbClr val="000000"/>
                </a:solidFill>
                <a:latin typeface="ＭＳ ゴシック"/>
                <a:ea typeface="ＭＳ ゴシック"/>
                <a:cs typeface="ＭＳ ゴシック"/>
              </a:rPr>
              <a:t> J Med. 340: 920-926, 1999. </a:t>
            </a:r>
            <a:endParaRPr lang="ja-JP" altLang="en-US" sz="1800" dirty="0">
              <a:solidFill>
                <a:srgbClr val="000000"/>
              </a:solidFill>
              <a:latin typeface="ＭＳ ゴシック"/>
              <a:ea typeface="ＭＳ ゴシック"/>
              <a:cs typeface="ＭＳ ゴシック"/>
            </a:endParaRPr>
          </a:p>
        </p:txBody>
      </p:sp>
      <p:sp>
        <p:nvSpPr>
          <p:cNvPr id="270340" name="Oval 4"/>
          <p:cNvSpPr>
            <a:spLocks noChangeArrowheads="1"/>
          </p:cNvSpPr>
          <p:nvPr/>
        </p:nvSpPr>
        <p:spPr bwMode="auto">
          <a:xfrm>
            <a:off x="1614488" y="4884577"/>
            <a:ext cx="666750" cy="288329"/>
          </a:xfrm>
          <a:prstGeom prst="ellipse">
            <a:avLst/>
          </a:pr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270341" name="AutoShape 5"/>
          <p:cNvSpPr>
            <a:spLocks noChangeArrowheads="1"/>
          </p:cNvSpPr>
          <p:nvPr/>
        </p:nvSpPr>
        <p:spPr bwMode="auto">
          <a:xfrm>
            <a:off x="171458" y="4622800"/>
            <a:ext cx="976313" cy="647700"/>
          </a:xfrm>
          <a:prstGeom prst="wedgeRoundRectCallout">
            <a:avLst>
              <a:gd name="adj1" fmla="val 101829"/>
              <a:gd name="adj2" fmla="val 10727"/>
              <a:gd name="adj3" fmla="val 16667"/>
            </a:avLst>
          </a:prstGeom>
          <a:noFill/>
          <a:ln w="38100" cmpd="sng">
            <a:solidFill>
              <a:srgbClr val="FF0000"/>
            </a:solidFill>
            <a:miter lim="800000"/>
            <a:headEnd/>
            <a:tailEnd/>
          </a:ln>
        </p:spPr>
        <p:txBody>
          <a:bodyPr/>
          <a:lstStyle/>
          <a:p>
            <a:pPr algn="ctr" defTabSz="914400" fontAlgn="base">
              <a:spcBef>
                <a:spcPct val="0"/>
              </a:spcBef>
              <a:spcAft>
                <a:spcPct val="0"/>
              </a:spcAft>
            </a:pPr>
            <a:r>
              <a:rPr lang="en-US" altLang="ja-JP" sz="2400" b="1" dirty="0">
                <a:solidFill>
                  <a:srgbClr val="FF0000"/>
                </a:solidFill>
                <a:latin typeface="Arial" charset="0"/>
                <a:ea typeface="ＭＳ ゴシック"/>
                <a:cs typeface="Arial" charset="0"/>
              </a:rPr>
              <a:t>All</a:t>
            </a:r>
          </a:p>
          <a:p>
            <a:pPr algn="ctr" defTabSz="914400" fontAlgn="base">
              <a:spcBef>
                <a:spcPct val="0"/>
              </a:spcBef>
              <a:spcAft>
                <a:spcPct val="0"/>
              </a:spcAft>
            </a:pPr>
            <a:endParaRPr lang="ja-JP" altLang="en-US" sz="2400" b="1" dirty="0">
              <a:solidFill>
                <a:srgbClr val="FF0000"/>
              </a:solidFill>
              <a:latin typeface="Arial" charset="0"/>
              <a:ea typeface="ＭＳ ゴシック"/>
              <a:cs typeface="Arial" charset="0"/>
            </a:endParaRPr>
          </a:p>
        </p:txBody>
      </p:sp>
      <p:sp>
        <p:nvSpPr>
          <p:cNvPr id="270342" name="Oval 8"/>
          <p:cNvSpPr>
            <a:spLocks noChangeArrowheads="1"/>
          </p:cNvSpPr>
          <p:nvPr/>
        </p:nvSpPr>
        <p:spPr bwMode="auto">
          <a:xfrm>
            <a:off x="7305679" y="4889500"/>
            <a:ext cx="407988" cy="266700"/>
          </a:xfrm>
          <a:prstGeom prst="ellipse">
            <a:avLst/>
          </a:pr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3" name="テキスト ボックス 2"/>
          <p:cNvSpPr txBox="1"/>
          <p:nvPr/>
        </p:nvSpPr>
        <p:spPr>
          <a:xfrm>
            <a:off x="102955" y="87025"/>
            <a:ext cx="9341019" cy="584776"/>
          </a:xfrm>
          <a:prstGeom prst="rect">
            <a:avLst/>
          </a:prstGeom>
          <a:noFill/>
        </p:spPr>
        <p:txBody>
          <a:bodyPr wrap="none" rtlCol="0">
            <a:spAutoFit/>
          </a:bodyPr>
          <a:lstStyle/>
          <a:p>
            <a:pPr defTabSz="914400" fontAlgn="base">
              <a:spcBef>
                <a:spcPct val="0"/>
              </a:spcBef>
              <a:spcAft>
                <a:spcPct val="0"/>
              </a:spcAft>
            </a:pPr>
            <a:r>
              <a:rPr lang="ja-JP" altLang="en-US" sz="3200" dirty="0">
                <a:solidFill>
                  <a:srgbClr val="FF0000"/>
                </a:solidFill>
                <a:latin typeface="ＭＳ Ｐゴシック"/>
                <a:ea typeface="ＭＳ Ｐゴシック"/>
                <a:cs typeface="ＭＳ ゴシック"/>
              </a:rPr>
              <a:t>職場と家庭の受動喫煙で心血管疾患が</a:t>
            </a:r>
            <a:r>
              <a:rPr lang="en-US" altLang="ja-JP" sz="3200" dirty="0">
                <a:solidFill>
                  <a:srgbClr val="FF0000"/>
                </a:solidFill>
                <a:latin typeface="ＭＳ Ｐゴシック"/>
                <a:ea typeface="ＭＳ Ｐゴシック"/>
                <a:cs typeface="ＭＳ ゴシック"/>
              </a:rPr>
              <a:t>1.25</a:t>
            </a:r>
            <a:r>
              <a:rPr lang="ja-JP" altLang="en-US" sz="3200" dirty="0">
                <a:solidFill>
                  <a:srgbClr val="FF0000"/>
                </a:solidFill>
                <a:latin typeface="ＭＳ Ｐゴシック"/>
                <a:ea typeface="ＭＳ Ｐゴシック"/>
                <a:cs typeface="ＭＳ ゴシック"/>
              </a:rPr>
              <a:t>倍に増加</a:t>
            </a:r>
            <a:endParaRPr lang="ja-JP" altLang="en-US" sz="3200" dirty="0">
              <a:solidFill>
                <a:srgbClr val="FF0000"/>
              </a:solidFill>
              <a:latin typeface="ＭＳ Ｐゴシック"/>
              <a:ea typeface="ＭＳ Ｐゴシック"/>
              <a:cs typeface="ＭＳ ゴシック"/>
            </a:endParaRPr>
          </a:p>
        </p:txBody>
      </p:sp>
    </p:spTree>
    <p:extLst>
      <p:ext uri="{BB962C8B-B14F-4D97-AF65-F5344CB8AC3E}">
        <p14:creationId xmlns:p14="http://schemas.microsoft.com/office/powerpoint/2010/main" val="264579652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62993" y="532923"/>
            <a:ext cx="8748339" cy="6280453"/>
          </a:xfrm>
          <a:prstGeom prst="rect">
            <a:avLst/>
          </a:prstGeom>
          <a:ln>
            <a:solidFill>
              <a:srgbClr val="4F81BD"/>
            </a:solidFill>
          </a:ln>
        </p:spPr>
      </p:pic>
      <p:sp>
        <p:nvSpPr>
          <p:cNvPr id="4" name="テキスト ボックス 3"/>
          <p:cNvSpPr txBox="1"/>
          <p:nvPr/>
        </p:nvSpPr>
        <p:spPr>
          <a:xfrm>
            <a:off x="1687116" y="220578"/>
            <a:ext cx="8424936" cy="400110"/>
          </a:xfrm>
          <a:prstGeom prst="rect">
            <a:avLst/>
          </a:prstGeom>
          <a:noFill/>
        </p:spPr>
        <p:txBody>
          <a:bodyPr wrap="square" rtlCol="0">
            <a:spAutoFit/>
          </a:bodyPr>
          <a:lstStyle/>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受動喫煙による</a:t>
            </a:r>
            <a:r>
              <a:rPr lang="ja-JP" altLang="en-US" sz="2000" dirty="0">
                <a:solidFill>
                  <a:srgbClr val="FF0000"/>
                </a:solidFill>
                <a:latin typeface="ＭＳ ゴシック"/>
                <a:ea typeface="ＭＳ ゴシック"/>
                <a:cs typeface="ＭＳ ゴシック"/>
              </a:rPr>
              <a:t>冠動脈疾患</a:t>
            </a:r>
            <a:r>
              <a:rPr lang="ja-JP" altLang="en-US" sz="2000" dirty="0">
                <a:solidFill>
                  <a:srgbClr val="000000"/>
                </a:solidFill>
                <a:latin typeface="ＭＳ ゴシック"/>
                <a:ea typeface="ＭＳ ゴシック"/>
                <a:cs typeface="ＭＳ ゴシック"/>
              </a:rPr>
              <a:t>リスク：</a:t>
            </a:r>
            <a:r>
              <a:rPr lang="en-US" altLang="ja-JP" sz="2000" dirty="0">
                <a:solidFill>
                  <a:srgbClr val="FF0000"/>
                </a:solidFill>
                <a:latin typeface="ＭＳ ゴシック"/>
                <a:ea typeface="ＭＳ ゴシック"/>
                <a:cs typeface="ＭＳ ゴシック"/>
              </a:rPr>
              <a:t>1.27 </a:t>
            </a:r>
            <a:r>
              <a:rPr lang="ja-JP" altLang="en-US" sz="2000" dirty="0">
                <a:solidFill>
                  <a:srgbClr val="FF0000"/>
                </a:solidFill>
                <a:latin typeface="ＭＳ ゴシック"/>
                <a:ea typeface="ＭＳ ゴシック"/>
                <a:cs typeface="ＭＳ ゴシック"/>
              </a:rPr>
              <a:t>倍</a:t>
            </a:r>
            <a:r>
              <a:rPr lang="en-US" altLang="ja-JP" sz="2000" dirty="0">
                <a:solidFill>
                  <a:srgbClr val="FF0000"/>
                </a:solidFill>
                <a:latin typeface="ＭＳ ゴシック"/>
                <a:ea typeface="ＭＳ ゴシック"/>
                <a:cs typeface="ＭＳ ゴシック"/>
              </a:rPr>
              <a:t> (95%CI, 1.19-1.36)</a:t>
            </a:r>
          </a:p>
        </p:txBody>
      </p:sp>
      <p:sp>
        <p:nvSpPr>
          <p:cNvPr id="5" name="テキスト ボックス 4"/>
          <p:cNvSpPr txBox="1"/>
          <p:nvPr/>
        </p:nvSpPr>
        <p:spPr>
          <a:xfrm>
            <a:off x="30949" y="5229200"/>
            <a:ext cx="1800493" cy="738664"/>
          </a:xfrm>
          <a:prstGeom prst="rect">
            <a:avLst/>
          </a:prstGeom>
          <a:noFill/>
        </p:spPr>
        <p:txBody>
          <a:bodyPr wrap="none" rtlCol="0">
            <a:spAutoFit/>
          </a:bodyPr>
          <a:lstStyle/>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米国公衆衛生総監</a:t>
            </a:r>
            <a:endParaRPr lang="en-US" altLang="ja-JP" sz="1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報告書</a:t>
            </a:r>
            <a:r>
              <a:rPr lang="en-US" altLang="ja-JP" sz="1400" dirty="0">
                <a:solidFill>
                  <a:srgbClr val="000000"/>
                </a:solidFill>
                <a:latin typeface="ＭＳ ゴシック"/>
                <a:ea typeface="ＭＳ ゴシック"/>
                <a:cs typeface="ＭＳ ゴシック"/>
              </a:rPr>
              <a:t>2006</a:t>
            </a:r>
            <a:r>
              <a:rPr lang="ja-JP" altLang="en-US" sz="1400" dirty="0">
                <a:solidFill>
                  <a:srgbClr val="000000"/>
                </a:solidFill>
                <a:latin typeface="ＭＳ ゴシック"/>
                <a:ea typeface="ＭＳ ゴシック"/>
                <a:cs typeface="ＭＳ ゴシック"/>
              </a:rPr>
              <a:t>のための</a:t>
            </a:r>
            <a:endParaRPr lang="en-US" altLang="ja-JP" sz="1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メタアナリシス</a:t>
            </a:r>
            <a:endParaRPr lang="en-US" altLang="ja-JP" sz="1400" dirty="0">
              <a:solidFill>
                <a:srgbClr val="000000"/>
              </a:solidFill>
              <a:latin typeface="ＭＳ ゴシック"/>
              <a:ea typeface="ＭＳ ゴシック"/>
              <a:cs typeface="ＭＳ ゴシック"/>
            </a:endParaRPr>
          </a:p>
        </p:txBody>
      </p:sp>
      <p:sp>
        <p:nvSpPr>
          <p:cNvPr id="6" name="正方形/長方形 5"/>
          <p:cNvSpPr/>
          <p:nvPr/>
        </p:nvSpPr>
        <p:spPr>
          <a:xfrm>
            <a:off x="-1348" y="22965"/>
            <a:ext cx="3135193" cy="338554"/>
          </a:xfrm>
          <a:prstGeom prst="rect">
            <a:avLst/>
          </a:prstGeom>
        </p:spPr>
        <p:txBody>
          <a:bodyPr wrap="none">
            <a:spAutoFit/>
          </a:bodyPr>
          <a:lstStyle/>
          <a:p>
            <a:pPr defTabSz="914400" fontAlgn="base">
              <a:spcBef>
                <a:spcPct val="0"/>
              </a:spcBef>
              <a:spcAft>
                <a:spcPct val="0"/>
              </a:spcAft>
            </a:pPr>
            <a:r>
              <a:rPr lang="en-US" altLang="ja-JP" sz="1600" dirty="0">
                <a:solidFill>
                  <a:srgbClr val="000000"/>
                </a:solidFill>
                <a:latin typeface="Arial"/>
                <a:ea typeface="ＭＳ ゴシック"/>
                <a:cs typeface="Arial"/>
              </a:rPr>
              <a:t>Surgeon General’s Report 2006</a:t>
            </a:r>
            <a:r>
              <a:rPr lang="en-US" altLang="ja-JP" sz="1600" dirty="0">
                <a:solidFill>
                  <a:srgbClr val="000000"/>
                </a:solidFill>
                <a:latin typeface="Arial"/>
                <a:ea typeface="ＭＳ ゴシック"/>
                <a:cs typeface="Arial"/>
              </a:rPr>
              <a:t>. </a:t>
            </a:r>
            <a:endParaRPr lang="ja-JP" altLang="en-US" sz="1600" dirty="0">
              <a:solidFill>
                <a:srgbClr val="FFFFFF"/>
              </a:solidFill>
              <a:latin typeface="Arial"/>
              <a:ea typeface="ＭＳ ゴシック"/>
              <a:cs typeface="Arial"/>
            </a:endParaRPr>
          </a:p>
        </p:txBody>
      </p:sp>
      <p:pic>
        <p:nvPicPr>
          <p:cNvPr id="7" name="図 6"/>
          <p:cNvPicPr>
            <a:picLocks noChangeAspect="1"/>
          </p:cNvPicPr>
          <p:nvPr/>
        </p:nvPicPr>
        <p:blipFill>
          <a:blip r:embed="rId3"/>
          <a:stretch>
            <a:fillRect/>
          </a:stretch>
        </p:blipFill>
        <p:spPr>
          <a:xfrm>
            <a:off x="3055270" y="764704"/>
            <a:ext cx="6912768" cy="514380"/>
          </a:xfrm>
          <a:prstGeom prst="rect">
            <a:avLst/>
          </a:prstGeom>
        </p:spPr>
      </p:pic>
      <p:sp>
        <p:nvSpPr>
          <p:cNvPr id="8" name="正方形/長方形 7"/>
          <p:cNvSpPr/>
          <p:nvPr/>
        </p:nvSpPr>
        <p:spPr>
          <a:xfrm>
            <a:off x="2983264" y="14034"/>
            <a:ext cx="2488081" cy="338554"/>
          </a:xfrm>
          <a:prstGeom prst="rect">
            <a:avLst/>
          </a:prstGeom>
        </p:spPr>
        <p:txBody>
          <a:bodyPr wrap="none">
            <a:spAutoFit/>
          </a:bodyPr>
          <a:lstStyle/>
          <a:p>
            <a:pPr defTabSz="914400" fontAlgn="base">
              <a:spcBef>
                <a:spcPct val="0"/>
              </a:spcBef>
              <a:spcAft>
                <a:spcPct val="0"/>
              </a:spcAft>
            </a:pPr>
            <a:r>
              <a:rPr lang="ja-JP" altLang="en-US" sz="1600" dirty="0">
                <a:solidFill>
                  <a:srgbClr val="000000"/>
                </a:solidFill>
                <a:latin typeface="Arial"/>
                <a:ea typeface="ＭＳ ゴシック"/>
                <a:cs typeface="Arial"/>
              </a:rPr>
              <a:t>　</a:t>
            </a:r>
            <a:r>
              <a:rPr lang="en-US" altLang="ja-JP" sz="1600" dirty="0">
                <a:solidFill>
                  <a:srgbClr val="000000"/>
                </a:solidFill>
                <a:latin typeface="Arial"/>
                <a:ea typeface="ＭＳ ゴシック"/>
                <a:cs typeface="Arial"/>
              </a:rPr>
              <a:t>(2006</a:t>
            </a:r>
            <a:r>
              <a:rPr lang="ja-JP" altLang="en-US" sz="1600" dirty="0">
                <a:solidFill>
                  <a:srgbClr val="000000"/>
                </a:solidFill>
                <a:latin typeface="Arial"/>
                <a:ea typeface="ＭＳ ゴシック"/>
                <a:cs typeface="Arial"/>
              </a:rPr>
              <a:t>年報告</a:t>
            </a:r>
            <a:r>
              <a:rPr lang="ja-JP" altLang="en-US" sz="1600" dirty="0">
                <a:solidFill>
                  <a:srgbClr val="000000"/>
                </a:solidFill>
                <a:latin typeface="Arial"/>
                <a:ea typeface="ＭＳ ゴシック"/>
                <a:cs typeface="Arial"/>
              </a:rPr>
              <a:t>，</a:t>
            </a:r>
            <a:r>
              <a:rPr lang="en-US" altLang="ja-JP" sz="1600" dirty="0">
                <a:solidFill>
                  <a:srgbClr val="000000"/>
                </a:solidFill>
                <a:latin typeface="Arial"/>
                <a:ea typeface="ＭＳ ゴシック"/>
                <a:cs typeface="Arial"/>
              </a:rPr>
              <a:t>524</a:t>
            </a:r>
            <a:r>
              <a:rPr lang="ja-JP" altLang="en-US" sz="1600" dirty="0">
                <a:solidFill>
                  <a:srgbClr val="000000"/>
                </a:solidFill>
                <a:latin typeface="Arial"/>
                <a:ea typeface="ＭＳ ゴシック"/>
                <a:cs typeface="Arial"/>
              </a:rPr>
              <a:t>頁</a:t>
            </a:r>
            <a:r>
              <a:rPr lang="ja-JP" altLang="en-US" sz="1600" dirty="0">
                <a:solidFill>
                  <a:srgbClr val="000000"/>
                </a:solidFill>
                <a:latin typeface="Arial"/>
                <a:ea typeface="ＭＳ ゴシック"/>
                <a:cs typeface="Arial"/>
              </a:rPr>
              <a:t>）</a:t>
            </a:r>
            <a:endParaRPr lang="en-US" altLang="ja-JP" sz="1600" dirty="0">
              <a:solidFill>
                <a:srgbClr val="000000"/>
              </a:solidFill>
              <a:latin typeface="Arial"/>
              <a:ea typeface="ＭＳ ゴシック"/>
              <a:cs typeface="Arial"/>
            </a:endParaRPr>
          </a:p>
        </p:txBody>
      </p:sp>
    </p:spTree>
    <p:extLst>
      <p:ext uri="{BB962C8B-B14F-4D97-AF65-F5344CB8AC3E}">
        <p14:creationId xmlns:p14="http://schemas.microsoft.com/office/powerpoint/2010/main" val="413508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1687116" y="292586"/>
            <a:ext cx="8424936" cy="400110"/>
          </a:xfrm>
          <a:prstGeom prst="rect">
            <a:avLst/>
          </a:prstGeom>
          <a:noFill/>
        </p:spPr>
        <p:txBody>
          <a:bodyPr wrap="square" rtlCol="0">
            <a:spAutoFit/>
          </a:bodyPr>
          <a:lstStyle/>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受動喫煙による</a:t>
            </a:r>
            <a:r>
              <a:rPr lang="ja-JP" altLang="en-US" sz="2000" dirty="0">
                <a:solidFill>
                  <a:srgbClr val="FF0000"/>
                </a:solidFill>
                <a:latin typeface="ＭＳ ゴシック"/>
                <a:ea typeface="ＭＳ ゴシック"/>
                <a:cs typeface="ＭＳ ゴシック"/>
              </a:rPr>
              <a:t>冠動脈疾患</a:t>
            </a:r>
            <a:r>
              <a:rPr lang="ja-JP" altLang="en-US" sz="2000" dirty="0">
                <a:solidFill>
                  <a:srgbClr val="000000"/>
                </a:solidFill>
                <a:latin typeface="ＭＳ ゴシック"/>
                <a:ea typeface="ＭＳ ゴシック"/>
                <a:cs typeface="ＭＳ ゴシック"/>
              </a:rPr>
              <a:t>リスク：</a:t>
            </a:r>
            <a:r>
              <a:rPr lang="ja-JP" altLang="en-US" sz="2000" dirty="0">
                <a:solidFill>
                  <a:srgbClr val="FF0000"/>
                </a:solidFill>
                <a:latin typeface="ＭＳ ゴシック"/>
                <a:ea typeface="ＭＳ ゴシック"/>
                <a:cs typeface="ＭＳ ゴシック"/>
              </a:rPr>
              <a:t>量・反応関係</a:t>
            </a:r>
            <a:r>
              <a:rPr lang="ja-JP" altLang="en-US" sz="2000" dirty="0">
                <a:solidFill>
                  <a:srgbClr val="000000"/>
                </a:solidFill>
                <a:latin typeface="ＭＳ ゴシック"/>
                <a:ea typeface="ＭＳ ゴシック"/>
                <a:cs typeface="ＭＳ ゴシック"/>
              </a:rPr>
              <a:t>あり</a:t>
            </a:r>
            <a:endParaRPr lang="en-US" altLang="ja-JP" sz="2000" dirty="0">
              <a:solidFill>
                <a:srgbClr val="FF0000"/>
              </a:solidFill>
              <a:latin typeface="ＭＳ ゴシック"/>
              <a:ea typeface="ＭＳ ゴシック"/>
              <a:cs typeface="ＭＳ ゴシック"/>
            </a:endParaRPr>
          </a:p>
        </p:txBody>
      </p:sp>
      <p:sp>
        <p:nvSpPr>
          <p:cNvPr id="6" name="正方形/長方形 5"/>
          <p:cNvSpPr/>
          <p:nvPr/>
        </p:nvSpPr>
        <p:spPr>
          <a:xfrm>
            <a:off x="-1348" y="22965"/>
            <a:ext cx="3135193" cy="338554"/>
          </a:xfrm>
          <a:prstGeom prst="rect">
            <a:avLst/>
          </a:prstGeom>
        </p:spPr>
        <p:txBody>
          <a:bodyPr wrap="none">
            <a:spAutoFit/>
          </a:bodyPr>
          <a:lstStyle/>
          <a:p>
            <a:pPr defTabSz="914400" fontAlgn="base">
              <a:spcBef>
                <a:spcPct val="0"/>
              </a:spcBef>
              <a:spcAft>
                <a:spcPct val="0"/>
              </a:spcAft>
            </a:pPr>
            <a:r>
              <a:rPr lang="en-US" altLang="ja-JP" sz="1600" dirty="0">
                <a:solidFill>
                  <a:srgbClr val="000000"/>
                </a:solidFill>
                <a:latin typeface="Arial"/>
                <a:ea typeface="ＭＳ ゴシック"/>
                <a:cs typeface="Arial"/>
              </a:rPr>
              <a:t>Surgeon General’s Report 2006</a:t>
            </a:r>
            <a:r>
              <a:rPr lang="en-US" altLang="ja-JP" sz="1600" dirty="0">
                <a:solidFill>
                  <a:srgbClr val="000000"/>
                </a:solidFill>
                <a:latin typeface="Arial"/>
                <a:ea typeface="ＭＳ ゴシック"/>
                <a:cs typeface="Arial"/>
              </a:rPr>
              <a:t>. </a:t>
            </a:r>
            <a:endParaRPr lang="ja-JP" altLang="en-US" sz="1600" dirty="0">
              <a:solidFill>
                <a:srgbClr val="FFFFFF"/>
              </a:solidFill>
              <a:latin typeface="Arial"/>
              <a:ea typeface="ＭＳ ゴシック"/>
              <a:cs typeface="Arial"/>
            </a:endParaRPr>
          </a:p>
        </p:txBody>
      </p:sp>
      <p:pic>
        <p:nvPicPr>
          <p:cNvPr id="2" name="図 1"/>
          <p:cNvPicPr>
            <a:picLocks noChangeAspect="1"/>
          </p:cNvPicPr>
          <p:nvPr/>
        </p:nvPicPr>
        <p:blipFill>
          <a:blip r:embed="rId2"/>
          <a:stretch>
            <a:fillRect/>
          </a:stretch>
        </p:blipFill>
        <p:spPr>
          <a:xfrm>
            <a:off x="262822" y="625976"/>
            <a:ext cx="9705216" cy="5880417"/>
          </a:xfrm>
          <a:prstGeom prst="rect">
            <a:avLst/>
          </a:prstGeom>
        </p:spPr>
      </p:pic>
      <p:sp>
        <p:nvSpPr>
          <p:cNvPr id="8" name="テキスト ボックス 7"/>
          <p:cNvSpPr txBox="1"/>
          <p:nvPr/>
        </p:nvSpPr>
        <p:spPr>
          <a:xfrm>
            <a:off x="3200830" y="51806"/>
            <a:ext cx="4493538" cy="307777"/>
          </a:xfrm>
          <a:prstGeom prst="rect">
            <a:avLst/>
          </a:prstGeom>
          <a:noFill/>
        </p:spPr>
        <p:txBody>
          <a:bodyPr wrap="none" rtlCol="0">
            <a:spAutoFit/>
          </a:bodyPr>
          <a:lstStyle/>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米国公衆衛生総監</a:t>
            </a:r>
            <a:r>
              <a:rPr lang="en-US" altLang="ja-JP" sz="1400" dirty="0">
                <a:solidFill>
                  <a:srgbClr val="000000"/>
                </a:solidFill>
                <a:latin typeface="ＭＳ ゴシック"/>
                <a:ea typeface="ＭＳ ゴシック"/>
                <a:cs typeface="ＭＳ ゴシック"/>
              </a:rPr>
              <a:t>2006</a:t>
            </a:r>
            <a:r>
              <a:rPr lang="ja-JP" altLang="en-US" sz="1400" dirty="0">
                <a:solidFill>
                  <a:srgbClr val="000000"/>
                </a:solidFill>
                <a:latin typeface="ＭＳ ゴシック"/>
                <a:ea typeface="ＭＳ ゴシック"/>
                <a:cs typeface="ＭＳ ゴシック"/>
              </a:rPr>
              <a:t>報告書の</a:t>
            </a:r>
            <a:r>
              <a:rPr lang="ja-JP" altLang="en-US" sz="1400" dirty="0">
                <a:solidFill>
                  <a:srgbClr val="000000"/>
                </a:solidFill>
                <a:latin typeface="ＭＳ ゴシック"/>
                <a:ea typeface="ＭＳ ゴシック"/>
                <a:cs typeface="ＭＳ ゴシック"/>
              </a:rPr>
              <a:t>ためのメタアナリシス</a:t>
            </a:r>
            <a:endParaRPr lang="en-US" altLang="ja-JP" sz="1400" dirty="0">
              <a:solidFill>
                <a:srgbClr val="000000"/>
              </a:solidFill>
              <a:latin typeface="ＭＳ ゴシック"/>
              <a:ea typeface="ＭＳ ゴシック"/>
              <a:cs typeface="ＭＳ ゴシック"/>
            </a:endParaRPr>
          </a:p>
        </p:txBody>
      </p:sp>
      <p:sp>
        <p:nvSpPr>
          <p:cNvPr id="9" name="正方形/長方形 8"/>
          <p:cNvSpPr/>
          <p:nvPr/>
        </p:nvSpPr>
        <p:spPr bwMode="auto">
          <a:xfrm>
            <a:off x="534994" y="5877272"/>
            <a:ext cx="8712968" cy="50405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
        <p:nvSpPr>
          <p:cNvPr id="7" name="正方形/長方形 6"/>
          <p:cNvSpPr/>
          <p:nvPr/>
        </p:nvSpPr>
        <p:spPr>
          <a:xfrm>
            <a:off x="7663787" y="44624"/>
            <a:ext cx="2840141" cy="369332"/>
          </a:xfrm>
          <a:prstGeom prst="rect">
            <a:avLst/>
          </a:prstGeom>
        </p:spPr>
        <p:txBody>
          <a:bodyPr wrap="none">
            <a:spAutoFit/>
          </a:bodyPr>
          <a:lstStyle/>
          <a:p>
            <a:pPr defTabSz="914400" fontAlgn="base">
              <a:spcBef>
                <a:spcPct val="0"/>
              </a:spcBef>
              <a:spcAft>
                <a:spcPct val="0"/>
              </a:spcAft>
            </a:pPr>
            <a:r>
              <a:rPr lang="ja-JP" altLang="en-US" dirty="0">
                <a:solidFill>
                  <a:srgbClr val="000000"/>
                </a:solidFill>
                <a:latin typeface="Arial"/>
                <a:ea typeface="ＭＳ ゴシック"/>
                <a:cs typeface="Arial"/>
              </a:rPr>
              <a:t>　</a:t>
            </a:r>
            <a:r>
              <a:rPr lang="en-US" altLang="ja-JP" dirty="0">
                <a:solidFill>
                  <a:srgbClr val="000000"/>
                </a:solidFill>
                <a:latin typeface="Arial"/>
                <a:ea typeface="ＭＳ ゴシック"/>
                <a:cs typeface="Arial"/>
              </a:rPr>
              <a:t>(2006</a:t>
            </a:r>
            <a:r>
              <a:rPr lang="ja-JP" altLang="en-US" dirty="0">
                <a:solidFill>
                  <a:srgbClr val="000000"/>
                </a:solidFill>
                <a:latin typeface="Arial"/>
                <a:ea typeface="ＭＳ ゴシック"/>
                <a:cs typeface="Arial"/>
              </a:rPr>
              <a:t>年報告</a:t>
            </a:r>
            <a:r>
              <a:rPr lang="ja-JP" altLang="en-US" dirty="0">
                <a:solidFill>
                  <a:srgbClr val="000000"/>
                </a:solidFill>
                <a:latin typeface="Arial"/>
                <a:ea typeface="ＭＳ ゴシック"/>
                <a:cs typeface="Arial"/>
              </a:rPr>
              <a:t>，</a:t>
            </a:r>
            <a:r>
              <a:rPr lang="en-US" altLang="ja-JP" dirty="0">
                <a:solidFill>
                  <a:srgbClr val="000000"/>
                </a:solidFill>
                <a:latin typeface="Arial"/>
                <a:ea typeface="ＭＳ ゴシック"/>
                <a:cs typeface="Arial"/>
              </a:rPr>
              <a:t> 526</a:t>
            </a:r>
            <a:r>
              <a:rPr lang="ja-JP" altLang="en-US" dirty="0">
                <a:solidFill>
                  <a:srgbClr val="000000"/>
                </a:solidFill>
                <a:latin typeface="Arial"/>
                <a:ea typeface="ＭＳ ゴシック"/>
                <a:cs typeface="Arial"/>
              </a:rPr>
              <a:t>頁</a:t>
            </a:r>
            <a:r>
              <a:rPr lang="ja-JP" altLang="en-US" dirty="0">
                <a:solidFill>
                  <a:srgbClr val="000000"/>
                </a:solidFill>
                <a:latin typeface="Arial"/>
                <a:ea typeface="ＭＳ ゴシック"/>
                <a:cs typeface="Arial"/>
              </a:rPr>
              <a:t>）</a:t>
            </a:r>
            <a:endParaRPr lang="en-US" altLang="ja-JP" dirty="0">
              <a:solidFill>
                <a:srgbClr val="000000"/>
              </a:solidFill>
              <a:latin typeface="Arial"/>
              <a:ea typeface="ＭＳ ゴシック"/>
              <a:cs typeface="Arial"/>
            </a:endParaRPr>
          </a:p>
        </p:txBody>
      </p:sp>
      <p:sp>
        <p:nvSpPr>
          <p:cNvPr id="3" name="テキスト ボックス 2"/>
          <p:cNvSpPr txBox="1"/>
          <p:nvPr/>
        </p:nvSpPr>
        <p:spPr>
          <a:xfrm>
            <a:off x="2767237" y="6363988"/>
            <a:ext cx="2339102" cy="461665"/>
          </a:xfrm>
          <a:prstGeom prst="rect">
            <a:avLst/>
          </a:prstGeom>
          <a:noFill/>
        </p:spPr>
        <p:txBody>
          <a:bodyPr wrap="none" rtlCol="0">
            <a:spAutoFit/>
          </a:bodyPr>
          <a:lstStyle/>
          <a:p>
            <a:pPr defTabSz="914400" fontAlgn="base">
              <a:spcBef>
                <a:spcPct val="0"/>
              </a:spcBef>
              <a:spcAft>
                <a:spcPct val="0"/>
              </a:spcAft>
            </a:pPr>
            <a:r>
              <a:rPr lang="ja-JP" altLang="en-US" sz="2400" dirty="0">
                <a:solidFill>
                  <a:srgbClr val="0000FF"/>
                </a:solidFill>
                <a:latin typeface="ＭＳ ゴシック"/>
                <a:ea typeface="ＭＳ ゴシック"/>
                <a:cs typeface="ＭＳ ゴシック"/>
              </a:rPr>
              <a:t>軽</a:t>
            </a:r>
            <a:r>
              <a:rPr lang="en-US" altLang="ja-JP" sz="2400" dirty="0">
                <a:solidFill>
                  <a:srgbClr val="0000FF"/>
                </a:solidFill>
                <a:latin typeface="ＭＳ ゴシック"/>
                <a:ea typeface="ＭＳ ゴシック"/>
                <a:cs typeface="ＭＳ ゴシック"/>
              </a:rPr>
              <a:t>〜</a:t>
            </a:r>
            <a:r>
              <a:rPr lang="ja-JP" altLang="en-US" sz="2400" dirty="0">
                <a:solidFill>
                  <a:srgbClr val="0000FF"/>
                </a:solidFill>
                <a:latin typeface="ＭＳ ゴシック"/>
                <a:ea typeface="ＭＳ ゴシック"/>
                <a:cs typeface="ＭＳ ゴシック"/>
              </a:rPr>
              <a:t>中等度曝露</a:t>
            </a:r>
            <a:endParaRPr lang="ja-JP" altLang="en-US" sz="2400" dirty="0">
              <a:solidFill>
                <a:srgbClr val="0000FF"/>
              </a:solidFill>
              <a:latin typeface="ＭＳ ゴシック"/>
              <a:ea typeface="ＭＳ ゴシック"/>
              <a:cs typeface="ＭＳ ゴシック"/>
            </a:endParaRPr>
          </a:p>
        </p:txBody>
      </p:sp>
      <p:sp>
        <p:nvSpPr>
          <p:cNvPr id="10" name="テキスト ボックス 9"/>
          <p:cNvSpPr txBox="1"/>
          <p:nvPr/>
        </p:nvSpPr>
        <p:spPr>
          <a:xfrm>
            <a:off x="7231750" y="6351745"/>
            <a:ext cx="2031325" cy="461665"/>
          </a:xfrm>
          <a:prstGeom prst="rect">
            <a:avLst/>
          </a:prstGeom>
          <a:noFill/>
        </p:spPr>
        <p:txBody>
          <a:bodyPr wrap="none" rtlCol="0">
            <a:spAutoFit/>
          </a:bodyPr>
          <a:lstStyle/>
          <a:p>
            <a:pPr defTabSz="914400" fontAlgn="base">
              <a:spcBef>
                <a:spcPct val="0"/>
              </a:spcBef>
              <a:spcAft>
                <a:spcPct val="0"/>
              </a:spcAft>
            </a:pPr>
            <a:r>
              <a:rPr lang="ja-JP" altLang="en-US" sz="2400" dirty="0">
                <a:solidFill>
                  <a:srgbClr val="0000FF"/>
                </a:solidFill>
                <a:latin typeface="ＭＳ ゴシック"/>
                <a:ea typeface="ＭＳ ゴシック"/>
                <a:cs typeface="ＭＳ ゴシック"/>
              </a:rPr>
              <a:t>中</a:t>
            </a:r>
            <a:r>
              <a:rPr lang="en-US" altLang="ja-JP" sz="2400" dirty="0">
                <a:solidFill>
                  <a:srgbClr val="0000FF"/>
                </a:solidFill>
                <a:latin typeface="ＭＳ ゴシック"/>
                <a:ea typeface="ＭＳ ゴシック"/>
                <a:cs typeface="ＭＳ ゴシック"/>
              </a:rPr>
              <a:t>〜</a:t>
            </a:r>
            <a:r>
              <a:rPr lang="ja-JP" altLang="en-US" sz="2400" dirty="0">
                <a:solidFill>
                  <a:srgbClr val="0000FF"/>
                </a:solidFill>
                <a:latin typeface="ＭＳ ゴシック"/>
                <a:ea typeface="ＭＳ ゴシック"/>
                <a:cs typeface="ＭＳ ゴシック"/>
              </a:rPr>
              <a:t>高度曝露</a:t>
            </a:r>
            <a:endParaRPr lang="ja-JP" altLang="en-US" sz="2400" dirty="0">
              <a:solidFill>
                <a:srgbClr val="0000FF"/>
              </a:solidFill>
              <a:latin typeface="ＭＳ ゴシック"/>
              <a:ea typeface="ＭＳ ゴシック"/>
              <a:cs typeface="ＭＳ ゴシック"/>
            </a:endParaRPr>
          </a:p>
        </p:txBody>
      </p:sp>
    </p:spTree>
    <p:extLst>
      <p:ext uri="{BB962C8B-B14F-4D97-AF65-F5344CB8AC3E}">
        <p14:creationId xmlns:p14="http://schemas.microsoft.com/office/powerpoint/2010/main" val="1721904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751016" y="476672"/>
            <a:ext cx="9217019" cy="400110"/>
          </a:xfrm>
          <a:prstGeom prst="rect">
            <a:avLst/>
          </a:prstGeom>
          <a:noFill/>
        </p:spPr>
        <p:txBody>
          <a:bodyPr wrap="square" rtlCol="0">
            <a:spAutoFit/>
          </a:bodyPr>
          <a:lstStyle/>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（前頁のグラフ化）受動喫煙による</a:t>
            </a:r>
            <a:r>
              <a:rPr lang="ja-JP" altLang="en-US" sz="2000" dirty="0">
                <a:solidFill>
                  <a:srgbClr val="FF0000"/>
                </a:solidFill>
                <a:latin typeface="ＭＳ ゴシック"/>
                <a:ea typeface="ＭＳ ゴシック"/>
                <a:cs typeface="ＭＳ ゴシック"/>
              </a:rPr>
              <a:t>冠動脈疾患</a:t>
            </a:r>
            <a:r>
              <a:rPr lang="ja-JP" altLang="en-US" sz="2000" dirty="0">
                <a:solidFill>
                  <a:srgbClr val="000000"/>
                </a:solidFill>
                <a:latin typeface="ＭＳ ゴシック"/>
                <a:ea typeface="ＭＳ ゴシック"/>
                <a:cs typeface="ＭＳ ゴシック"/>
              </a:rPr>
              <a:t>リスク：</a:t>
            </a:r>
            <a:r>
              <a:rPr lang="ja-JP" altLang="en-US" sz="2000" dirty="0">
                <a:solidFill>
                  <a:srgbClr val="FF0000"/>
                </a:solidFill>
                <a:latin typeface="ＭＳ ゴシック"/>
                <a:ea typeface="ＭＳ ゴシック"/>
                <a:cs typeface="ＭＳ ゴシック"/>
              </a:rPr>
              <a:t>量・反応関係</a:t>
            </a:r>
            <a:r>
              <a:rPr lang="ja-JP" altLang="en-US" sz="2000" dirty="0">
                <a:solidFill>
                  <a:srgbClr val="000000"/>
                </a:solidFill>
                <a:latin typeface="ＭＳ ゴシック"/>
                <a:ea typeface="ＭＳ ゴシック"/>
                <a:cs typeface="ＭＳ ゴシック"/>
              </a:rPr>
              <a:t>あり</a:t>
            </a:r>
            <a:endParaRPr lang="en-US" altLang="ja-JP" sz="2000" dirty="0">
              <a:solidFill>
                <a:srgbClr val="FF0000"/>
              </a:solidFill>
              <a:latin typeface="ＭＳ ゴシック"/>
              <a:ea typeface="ＭＳ ゴシック"/>
              <a:cs typeface="ＭＳ ゴシック"/>
            </a:endParaRPr>
          </a:p>
        </p:txBody>
      </p:sp>
      <p:sp>
        <p:nvSpPr>
          <p:cNvPr id="6" name="正方形/長方形 5"/>
          <p:cNvSpPr/>
          <p:nvPr/>
        </p:nvSpPr>
        <p:spPr>
          <a:xfrm>
            <a:off x="-1348" y="22965"/>
            <a:ext cx="3135193" cy="338554"/>
          </a:xfrm>
          <a:prstGeom prst="rect">
            <a:avLst/>
          </a:prstGeom>
        </p:spPr>
        <p:txBody>
          <a:bodyPr wrap="none">
            <a:spAutoFit/>
          </a:bodyPr>
          <a:lstStyle/>
          <a:p>
            <a:pPr defTabSz="914400" fontAlgn="base">
              <a:spcBef>
                <a:spcPct val="0"/>
              </a:spcBef>
              <a:spcAft>
                <a:spcPct val="0"/>
              </a:spcAft>
            </a:pPr>
            <a:r>
              <a:rPr lang="en-US" altLang="ja-JP" sz="1600" dirty="0">
                <a:solidFill>
                  <a:srgbClr val="000000"/>
                </a:solidFill>
                <a:latin typeface="Arial"/>
                <a:ea typeface="ＭＳ ゴシック"/>
                <a:cs typeface="Arial"/>
              </a:rPr>
              <a:t>Surgeon General’s Report 2006</a:t>
            </a:r>
            <a:r>
              <a:rPr lang="en-US" altLang="ja-JP" sz="1600" dirty="0">
                <a:solidFill>
                  <a:srgbClr val="000000"/>
                </a:solidFill>
                <a:latin typeface="Arial"/>
                <a:ea typeface="ＭＳ ゴシック"/>
                <a:cs typeface="Arial"/>
              </a:rPr>
              <a:t>. </a:t>
            </a:r>
            <a:endParaRPr lang="ja-JP" altLang="en-US" sz="1600" dirty="0">
              <a:solidFill>
                <a:srgbClr val="FFFFFF"/>
              </a:solidFill>
              <a:latin typeface="Arial"/>
              <a:ea typeface="ＭＳ ゴシック"/>
              <a:cs typeface="Arial"/>
            </a:endParaRPr>
          </a:p>
        </p:txBody>
      </p:sp>
      <p:sp>
        <p:nvSpPr>
          <p:cNvPr id="8" name="テキスト ボックス 7"/>
          <p:cNvSpPr txBox="1"/>
          <p:nvPr/>
        </p:nvSpPr>
        <p:spPr>
          <a:xfrm>
            <a:off x="104482" y="6525378"/>
            <a:ext cx="4493538" cy="307777"/>
          </a:xfrm>
          <a:prstGeom prst="rect">
            <a:avLst/>
          </a:prstGeom>
          <a:noFill/>
        </p:spPr>
        <p:txBody>
          <a:bodyPr wrap="none" rtlCol="0">
            <a:spAutoFit/>
          </a:bodyPr>
          <a:lstStyle/>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米国公衆衛生総監報告書</a:t>
            </a:r>
            <a:r>
              <a:rPr lang="en-US" altLang="ja-JP" sz="1400" dirty="0">
                <a:solidFill>
                  <a:srgbClr val="000000"/>
                </a:solidFill>
                <a:latin typeface="ＭＳ ゴシック"/>
                <a:ea typeface="ＭＳ ゴシック"/>
                <a:cs typeface="ＭＳ ゴシック"/>
              </a:rPr>
              <a:t>2006</a:t>
            </a:r>
            <a:r>
              <a:rPr lang="ja-JP" altLang="en-US" sz="1400" dirty="0">
                <a:solidFill>
                  <a:srgbClr val="000000"/>
                </a:solidFill>
                <a:latin typeface="ＭＳ ゴシック"/>
                <a:ea typeface="ＭＳ ゴシック"/>
                <a:cs typeface="ＭＳ ゴシック"/>
              </a:rPr>
              <a:t>のためのメタアナリシス</a:t>
            </a:r>
            <a:endParaRPr lang="en-US" altLang="ja-JP" sz="1400" dirty="0">
              <a:solidFill>
                <a:srgbClr val="000000"/>
              </a:solidFill>
              <a:latin typeface="ＭＳ ゴシック"/>
              <a:ea typeface="ＭＳ ゴシック"/>
              <a:cs typeface="ＭＳ ゴシック"/>
            </a:endParaRPr>
          </a:p>
        </p:txBody>
      </p:sp>
      <p:pic>
        <p:nvPicPr>
          <p:cNvPr id="3" name="図 2"/>
          <p:cNvPicPr>
            <a:picLocks noChangeAspect="1"/>
          </p:cNvPicPr>
          <p:nvPr/>
        </p:nvPicPr>
        <p:blipFill>
          <a:blip r:embed="rId2"/>
          <a:stretch>
            <a:fillRect/>
          </a:stretch>
        </p:blipFill>
        <p:spPr>
          <a:xfrm>
            <a:off x="1840588" y="980728"/>
            <a:ext cx="5391150" cy="4267200"/>
          </a:xfrm>
          <a:prstGeom prst="rect">
            <a:avLst/>
          </a:prstGeom>
        </p:spPr>
      </p:pic>
      <p:sp>
        <p:nvSpPr>
          <p:cNvPr id="5" name="テキスト ボックス 4"/>
          <p:cNvSpPr txBox="1"/>
          <p:nvPr/>
        </p:nvSpPr>
        <p:spPr>
          <a:xfrm>
            <a:off x="1903140" y="5229200"/>
            <a:ext cx="6801862" cy="1200328"/>
          </a:xfrm>
          <a:prstGeom prst="rect">
            <a:avLst/>
          </a:prstGeom>
          <a:noFill/>
        </p:spPr>
        <p:txBody>
          <a:bodyPr wrap="none" rtlCol="0">
            <a:spAutoFit/>
          </a:bodyPr>
          <a:lstStyle/>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左：受動喫煙なし、</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中：軽</a:t>
            </a:r>
            <a:r>
              <a:rPr lang="en-US" altLang="ja-JP" sz="2400" dirty="0">
                <a:solidFill>
                  <a:srgbClr val="000000"/>
                </a:solidFill>
                <a:latin typeface="ＭＳ ゴシック"/>
                <a:ea typeface="ＭＳ ゴシック"/>
                <a:cs typeface="ＭＳ ゴシック"/>
              </a:rPr>
              <a:t>〜</a:t>
            </a:r>
            <a:r>
              <a:rPr lang="ja-JP" altLang="en-US" sz="2400" dirty="0">
                <a:solidFill>
                  <a:srgbClr val="000000"/>
                </a:solidFill>
                <a:latin typeface="ＭＳ ゴシック"/>
                <a:ea typeface="ＭＳ ゴシック"/>
                <a:cs typeface="ＭＳ ゴシック"/>
              </a:rPr>
              <a:t>中度曝露（</a:t>
            </a:r>
            <a:r>
              <a:rPr lang="en-US" altLang="ja-JP" sz="2400" dirty="0">
                <a:solidFill>
                  <a:srgbClr val="000000"/>
                </a:solidFill>
                <a:latin typeface="ＭＳ ゴシック"/>
                <a:ea typeface="ＭＳ ゴシック"/>
                <a:cs typeface="ＭＳ ゴシック"/>
              </a:rPr>
              <a:t>1~14</a:t>
            </a:r>
            <a:r>
              <a:rPr lang="ja-JP" altLang="en-US" sz="2400" dirty="0">
                <a:solidFill>
                  <a:srgbClr val="000000"/>
                </a:solidFill>
                <a:latin typeface="ＭＳ ゴシック"/>
                <a:ea typeface="ＭＳ ゴシック"/>
                <a:cs typeface="ＭＳ ゴシック"/>
              </a:rPr>
              <a:t>本、</a:t>
            </a:r>
            <a:r>
              <a:rPr lang="en-US" altLang="ja-JP" sz="2400" dirty="0">
                <a:solidFill>
                  <a:srgbClr val="000000"/>
                </a:solidFill>
                <a:latin typeface="ＭＳ ゴシック"/>
                <a:ea typeface="ＭＳ ゴシック"/>
                <a:cs typeface="ＭＳ ゴシック"/>
              </a:rPr>
              <a:t>1〜19</a:t>
            </a:r>
            <a:r>
              <a:rPr lang="ja-JP" altLang="en-US" sz="2400" dirty="0">
                <a:solidFill>
                  <a:srgbClr val="000000"/>
                </a:solidFill>
                <a:latin typeface="ＭＳ ゴシック"/>
                <a:ea typeface="ＭＳ ゴシック"/>
                <a:cs typeface="ＭＳ ゴシック"/>
              </a:rPr>
              <a:t>本／日）</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右：中</a:t>
            </a:r>
            <a:r>
              <a:rPr lang="en-US" altLang="ja-JP" sz="2400" dirty="0">
                <a:solidFill>
                  <a:srgbClr val="000000"/>
                </a:solidFill>
                <a:latin typeface="ＭＳ ゴシック"/>
                <a:ea typeface="ＭＳ ゴシック"/>
                <a:cs typeface="ＭＳ ゴシック"/>
              </a:rPr>
              <a:t>〜</a:t>
            </a:r>
            <a:r>
              <a:rPr lang="ja-JP" altLang="en-US" sz="2400" dirty="0">
                <a:solidFill>
                  <a:srgbClr val="000000"/>
                </a:solidFill>
                <a:latin typeface="ＭＳ ゴシック"/>
                <a:ea typeface="ＭＳ ゴシック"/>
                <a:cs typeface="ＭＳ ゴシック"/>
              </a:rPr>
              <a:t>高度曝露（</a:t>
            </a:r>
            <a:r>
              <a:rPr lang="en-US" altLang="ja-JP" sz="2400" dirty="0">
                <a:solidFill>
                  <a:srgbClr val="000000"/>
                </a:solidFill>
                <a:latin typeface="ＭＳ ゴシック"/>
                <a:ea typeface="ＭＳ ゴシック"/>
                <a:cs typeface="ＭＳ ゴシック"/>
              </a:rPr>
              <a:t>   15</a:t>
            </a:r>
            <a:r>
              <a:rPr lang="ja-JP" altLang="en-US" sz="2400" dirty="0">
                <a:solidFill>
                  <a:srgbClr val="000000"/>
                </a:solidFill>
                <a:latin typeface="ＭＳ ゴシック"/>
                <a:ea typeface="ＭＳ ゴシック"/>
                <a:cs typeface="ＭＳ ゴシック"/>
              </a:rPr>
              <a:t>本、　</a:t>
            </a:r>
            <a:r>
              <a:rPr lang="en-US" altLang="ja-JP" sz="2400" dirty="0">
                <a:solidFill>
                  <a:srgbClr val="000000"/>
                </a:solidFill>
                <a:latin typeface="ＭＳ ゴシック"/>
                <a:ea typeface="ＭＳ ゴシック"/>
                <a:cs typeface="ＭＳ ゴシック"/>
              </a:rPr>
              <a:t>20</a:t>
            </a:r>
            <a:r>
              <a:rPr lang="ja-JP" altLang="en-US" sz="2400" dirty="0">
                <a:solidFill>
                  <a:srgbClr val="000000"/>
                </a:solidFill>
                <a:latin typeface="ＭＳ ゴシック"/>
                <a:ea typeface="ＭＳ ゴシック"/>
                <a:cs typeface="ＭＳ ゴシック"/>
              </a:rPr>
              <a:t>本以上／日）</a:t>
            </a:r>
            <a:endParaRPr lang="ja-JP" altLang="en-US" sz="2400" dirty="0">
              <a:solidFill>
                <a:srgbClr val="000000"/>
              </a:solidFill>
              <a:latin typeface="ＭＳ ゴシック"/>
              <a:ea typeface="ＭＳ ゴシック"/>
              <a:cs typeface="ＭＳ ゴシック"/>
            </a:endParaRPr>
          </a:p>
        </p:txBody>
      </p:sp>
      <p:sp>
        <p:nvSpPr>
          <p:cNvPr id="7" name="正方形/長方形 6"/>
          <p:cNvSpPr/>
          <p:nvPr/>
        </p:nvSpPr>
        <p:spPr>
          <a:xfrm>
            <a:off x="7663787" y="44624"/>
            <a:ext cx="2840141" cy="369332"/>
          </a:xfrm>
          <a:prstGeom prst="rect">
            <a:avLst/>
          </a:prstGeom>
        </p:spPr>
        <p:txBody>
          <a:bodyPr wrap="none">
            <a:spAutoFit/>
          </a:bodyPr>
          <a:lstStyle/>
          <a:p>
            <a:pPr defTabSz="914400" fontAlgn="base">
              <a:spcBef>
                <a:spcPct val="0"/>
              </a:spcBef>
              <a:spcAft>
                <a:spcPct val="0"/>
              </a:spcAft>
            </a:pPr>
            <a:r>
              <a:rPr lang="ja-JP" altLang="en-US" dirty="0">
                <a:solidFill>
                  <a:srgbClr val="000000"/>
                </a:solidFill>
                <a:latin typeface="Arial"/>
                <a:ea typeface="ＭＳ ゴシック"/>
                <a:cs typeface="Arial"/>
              </a:rPr>
              <a:t>　</a:t>
            </a:r>
            <a:r>
              <a:rPr lang="en-US" altLang="ja-JP" dirty="0">
                <a:solidFill>
                  <a:srgbClr val="000000"/>
                </a:solidFill>
                <a:latin typeface="Arial"/>
                <a:ea typeface="ＭＳ ゴシック"/>
                <a:cs typeface="Arial"/>
              </a:rPr>
              <a:t>(2006</a:t>
            </a:r>
            <a:r>
              <a:rPr lang="ja-JP" altLang="en-US" dirty="0">
                <a:solidFill>
                  <a:srgbClr val="000000"/>
                </a:solidFill>
                <a:latin typeface="Arial"/>
                <a:ea typeface="ＭＳ ゴシック"/>
                <a:cs typeface="Arial"/>
              </a:rPr>
              <a:t>年報告</a:t>
            </a:r>
            <a:r>
              <a:rPr lang="ja-JP" altLang="en-US" dirty="0">
                <a:solidFill>
                  <a:srgbClr val="000000"/>
                </a:solidFill>
                <a:latin typeface="Arial"/>
                <a:ea typeface="ＭＳ ゴシック"/>
                <a:cs typeface="Arial"/>
              </a:rPr>
              <a:t>，</a:t>
            </a:r>
            <a:r>
              <a:rPr lang="en-US" altLang="ja-JP" dirty="0">
                <a:solidFill>
                  <a:srgbClr val="000000"/>
                </a:solidFill>
                <a:latin typeface="Arial"/>
                <a:ea typeface="ＭＳ ゴシック"/>
                <a:cs typeface="Arial"/>
              </a:rPr>
              <a:t> 526</a:t>
            </a:r>
            <a:r>
              <a:rPr lang="ja-JP" altLang="en-US" dirty="0">
                <a:solidFill>
                  <a:srgbClr val="000000"/>
                </a:solidFill>
                <a:latin typeface="Arial"/>
                <a:ea typeface="ＭＳ ゴシック"/>
                <a:cs typeface="Arial"/>
              </a:rPr>
              <a:t>頁</a:t>
            </a:r>
            <a:r>
              <a:rPr lang="ja-JP" altLang="en-US" dirty="0">
                <a:solidFill>
                  <a:srgbClr val="000000"/>
                </a:solidFill>
                <a:latin typeface="Arial"/>
                <a:ea typeface="ＭＳ ゴシック"/>
                <a:cs typeface="Arial"/>
              </a:rPr>
              <a:t>）</a:t>
            </a:r>
            <a:endParaRPr lang="en-US" altLang="ja-JP" dirty="0">
              <a:solidFill>
                <a:srgbClr val="000000"/>
              </a:solidFill>
              <a:latin typeface="Arial"/>
              <a:ea typeface="ＭＳ ゴシック"/>
              <a:cs typeface="Arial"/>
            </a:endParaRPr>
          </a:p>
        </p:txBody>
      </p:sp>
      <p:sp>
        <p:nvSpPr>
          <p:cNvPr id="2" name="テキスト ボックス 1"/>
          <p:cNvSpPr txBox="1"/>
          <p:nvPr/>
        </p:nvSpPr>
        <p:spPr>
          <a:xfrm>
            <a:off x="4135390" y="2204898"/>
            <a:ext cx="1107996" cy="461665"/>
          </a:xfrm>
          <a:prstGeom prst="rect">
            <a:avLst/>
          </a:prstGeom>
          <a:noFill/>
        </p:spPr>
        <p:txBody>
          <a:bodyPr wrap="none" rtlCol="0">
            <a:spAutoFit/>
          </a:bodyPr>
          <a:lstStyle/>
          <a:p>
            <a:pPr defTabSz="914400" fontAlgn="base">
              <a:spcBef>
                <a:spcPct val="0"/>
              </a:spcBef>
              <a:spcAft>
                <a:spcPct val="0"/>
              </a:spcAft>
            </a:pPr>
            <a:r>
              <a:rPr lang="en-US" altLang="ja-JP" sz="2400" dirty="0">
                <a:solidFill>
                  <a:srgbClr val="FF0000"/>
                </a:solidFill>
                <a:latin typeface="ＭＳ ゴシック"/>
                <a:ea typeface="ＭＳ ゴシック"/>
                <a:cs typeface="ＭＳ ゴシック"/>
              </a:rPr>
              <a:t>1.16</a:t>
            </a:r>
            <a:r>
              <a:rPr lang="ja-JP" altLang="en-US" sz="2400" dirty="0">
                <a:solidFill>
                  <a:srgbClr val="FF0000"/>
                </a:solidFill>
                <a:latin typeface="ＭＳ ゴシック"/>
                <a:ea typeface="ＭＳ ゴシック"/>
                <a:cs typeface="ＭＳ ゴシック"/>
              </a:rPr>
              <a:t>倍</a:t>
            </a:r>
            <a:endParaRPr lang="ja-JP" altLang="en-US" sz="2400" dirty="0">
              <a:solidFill>
                <a:srgbClr val="FF0000"/>
              </a:solidFill>
              <a:latin typeface="ＭＳ ゴシック"/>
              <a:ea typeface="ＭＳ ゴシック"/>
              <a:cs typeface="ＭＳ ゴシック"/>
            </a:endParaRPr>
          </a:p>
        </p:txBody>
      </p:sp>
      <p:sp>
        <p:nvSpPr>
          <p:cNvPr id="9" name="テキスト ボックス 8"/>
          <p:cNvSpPr txBox="1"/>
          <p:nvPr/>
        </p:nvSpPr>
        <p:spPr>
          <a:xfrm>
            <a:off x="5740729" y="1988874"/>
            <a:ext cx="1107996" cy="461665"/>
          </a:xfrm>
          <a:prstGeom prst="rect">
            <a:avLst/>
          </a:prstGeom>
          <a:noFill/>
        </p:spPr>
        <p:txBody>
          <a:bodyPr wrap="none" rtlCol="0">
            <a:spAutoFit/>
          </a:bodyPr>
          <a:lstStyle/>
          <a:p>
            <a:pPr defTabSz="914400" fontAlgn="base">
              <a:spcBef>
                <a:spcPct val="0"/>
              </a:spcBef>
              <a:spcAft>
                <a:spcPct val="0"/>
              </a:spcAft>
            </a:pPr>
            <a:r>
              <a:rPr lang="en-US" altLang="ja-JP" sz="2400" dirty="0">
                <a:solidFill>
                  <a:srgbClr val="FF0000"/>
                </a:solidFill>
                <a:latin typeface="ＭＳ ゴシック"/>
                <a:ea typeface="ＭＳ ゴシック"/>
                <a:cs typeface="ＭＳ ゴシック"/>
              </a:rPr>
              <a:t>1.44</a:t>
            </a:r>
            <a:r>
              <a:rPr lang="ja-JP" altLang="en-US" sz="2400" dirty="0">
                <a:solidFill>
                  <a:srgbClr val="FF0000"/>
                </a:solidFill>
                <a:latin typeface="ＭＳ ゴシック"/>
                <a:ea typeface="ＭＳ ゴシック"/>
                <a:cs typeface="ＭＳ ゴシック"/>
              </a:rPr>
              <a:t>倍</a:t>
            </a:r>
            <a:endParaRPr lang="ja-JP" altLang="en-US" sz="2400" dirty="0">
              <a:solidFill>
                <a:srgbClr val="FF0000"/>
              </a:solidFill>
              <a:latin typeface="ＭＳ ゴシック"/>
              <a:ea typeface="ＭＳ ゴシック"/>
              <a:cs typeface="ＭＳ ゴシック"/>
            </a:endParaRPr>
          </a:p>
        </p:txBody>
      </p:sp>
    </p:spTree>
    <p:extLst>
      <p:ext uri="{BB962C8B-B14F-4D97-AF65-F5344CB8AC3E}">
        <p14:creationId xmlns:p14="http://schemas.microsoft.com/office/powerpoint/2010/main" val="2883188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テキスト ボックス 8"/>
          <p:cNvSpPr txBox="1"/>
          <p:nvPr/>
        </p:nvSpPr>
        <p:spPr>
          <a:xfrm>
            <a:off x="139035" y="1052736"/>
            <a:ext cx="4284385" cy="523220"/>
          </a:xfrm>
          <a:prstGeom prst="rect">
            <a:avLst/>
          </a:prstGeom>
          <a:noFill/>
          <a:ln>
            <a:solidFill>
              <a:srgbClr val="FF0000"/>
            </a:solidFill>
          </a:ln>
        </p:spPr>
        <p:txBody>
          <a:bodyPr wrap="square" rtlCol="0">
            <a:spAutoFit/>
          </a:bodyPr>
          <a:lstStyle/>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米国公衆衛生総監報告</a:t>
            </a:r>
            <a:r>
              <a:rPr lang="en-US" altLang="ja-JP" sz="1400" dirty="0">
                <a:solidFill>
                  <a:srgbClr val="000000"/>
                </a:solidFill>
                <a:latin typeface="ＭＳ ゴシック"/>
                <a:ea typeface="ＭＳ ゴシック"/>
                <a:cs typeface="ＭＳ ゴシック"/>
              </a:rPr>
              <a:t>(2006)</a:t>
            </a:r>
            <a:r>
              <a:rPr lang="ja-JP" altLang="en-US" sz="1400" dirty="0">
                <a:solidFill>
                  <a:srgbClr val="000000"/>
                </a:solidFill>
                <a:latin typeface="ＭＳ ゴシック"/>
                <a:ea typeface="ＭＳ ゴシック"/>
                <a:cs typeface="ＭＳ ゴシック"/>
              </a:rPr>
              <a:t>の主要な結論</a:t>
            </a:r>
            <a:endParaRPr lang="en-US" altLang="ja-JP" sz="14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1400" dirty="0">
                <a:solidFill>
                  <a:srgbClr val="000000"/>
                </a:solidFill>
                <a:latin typeface="ＭＳ ゴシック"/>
                <a:ea typeface="ＭＳ ゴシック"/>
                <a:cs typeface="ＭＳ ゴシック"/>
              </a:rPr>
              <a:t>4</a:t>
            </a:r>
            <a:r>
              <a:rPr lang="en-US" altLang="ja-JP" sz="1400" dirty="0">
                <a:solidFill>
                  <a:srgbClr val="000000"/>
                </a:solidFill>
                <a:latin typeface="ＭＳ ゴシック"/>
                <a:ea typeface="ＭＳ ゴシック"/>
                <a:cs typeface="ＭＳ ゴシック"/>
              </a:rPr>
              <a:t>. </a:t>
            </a:r>
            <a:r>
              <a:rPr lang="ja-JP" altLang="en-US" sz="1400" dirty="0">
                <a:solidFill>
                  <a:srgbClr val="000000"/>
                </a:solidFill>
                <a:latin typeface="ＭＳ ゴシック"/>
                <a:ea typeface="ＭＳ ゴシック"/>
                <a:cs typeface="ＭＳ ゴシック"/>
              </a:rPr>
              <a:t>受動喫煙に安全なレベル（閾値）は存在しない</a:t>
            </a:r>
            <a:endParaRPr lang="ja-JP" altLang="en-US" sz="1400" dirty="0">
              <a:solidFill>
                <a:srgbClr val="000000"/>
              </a:solidFill>
              <a:latin typeface="ＭＳ ゴシック"/>
              <a:ea typeface="ＭＳ ゴシック"/>
              <a:cs typeface="ＭＳ ゴシック"/>
            </a:endParaRPr>
          </a:p>
        </p:txBody>
      </p:sp>
      <p:pic>
        <p:nvPicPr>
          <p:cNvPr id="13" name="図 12"/>
          <p:cNvPicPr>
            <a:picLocks noChangeAspect="1"/>
          </p:cNvPicPr>
          <p:nvPr/>
        </p:nvPicPr>
        <p:blipFill>
          <a:blip r:embed="rId2"/>
          <a:stretch>
            <a:fillRect/>
          </a:stretch>
        </p:blipFill>
        <p:spPr>
          <a:xfrm>
            <a:off x="5" y="0"/>
            <a:ext cx="3543300" cy="514350"/>
          </a:xfrm>
          <a:prstGeom prst="rect">
            <a:avLst/>
          </a:prstGeom>
        </p:spPr>
      </p:pic>
      <p:sp>
        <p:nvSpPr>
          <p:cNvPr id="21" name="テキスト ボックス 20"/>
          <p:cNvSpPr txBox="1"/>
          <p:nvPr/>
        </p:nvSpPr>
        <p:spPr>
          <a:xfrm>
            <a:off x="390978" y="5034662"/>
            <a:ext cx="1107996" cy="338554"/>
          </a:xfrm>
          <a:prstGeom prst="rect">
            <a:avLst/>
          </a:prstGeom>
          <a:solidFill>
            <a:srgbClr val="FFFFFF"/>
          </a:solidFill>
          <a:ln>
            <a:solidFill>
              <a:srgbClr val="000000"/>
            </a:solidFill>
          </a:ln>
        </p:spPr>
        <p:txBody>
          <a:bodyPr wrap="none" rtlCol="0">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2006, p52</a:t>
            </a:r>
            <a:endParaRPr lang="ja-JP" altLang="en-US" sz="1600" dirty="0">
              <a:solidFill>
                <a:srgbClr val="000000"/>
              </a:solidFill>
              <a:latin typeface="ＭＳ ゴシック"/>
              <a:ea typeface="ＭＳ ゴシック"/>
              <a:cs typeface="ＭＳ ゴシック"/>
            </a:endParaRPr>
          </a:p>
        </p:txBody>
      </p:sp>
      <p:pic>
        <p:nvPicPr>
          <p:cNvPr id="2" name="図 1"/>
          <p:cNvPicPr>
            <a:picLocks noChangeAspect="1"/>
          </p:cNvPicPr>
          <p:nvPr/>
        </p:nvPicPr>
        <p:blipFill>
          <a:blip r:embed="rId3"/>
          <a:stretch>
            <a:fillRect/>
          </a:stretch>
        </p:blipFill>
        <p:spPr>
          <a:xfrm>
            <a:off x="22950" y="548714"/>
            <a:ext cx="3968422" cy="491557"/>
          </a:xfrm>
          <a:prstGeom prst="rect">
            <a:avLst/>
          </a:prstGeom>
          <a:ln>
            <a:solidFill>
              <a:srgbClr val="FF0000"/>
            </a:solidFill>
          </a:ln>
        </p:spPr>
      </p:pic>
      <p:sp>
        <p:nvSpPr>
          <p:cNvPr id="15" name="テキスト ボックス 14"/>
          <p:cNvSpPr txBox="1"/>
          <p:nvPr/>
        </p:nvSpPr>
        <p:spPr>
          <a:xfrm>
            <a:off x="4135393" y="116637"/>
            <a:ext cx="6274166" cy="646331"/>
          </a:xfrm>
          <a:prstGeom prst="rect">
            <a:avLst/>
          </a:prstGeom>
          <a:noFill/>
        </p:spPr>
        <p:txBody>
          <a:bodyPr wrap="square" rtlCol="0">
            <a:spAutoFit/>
          </a:bodyPr>
          <a:lstStyle/>
          <a:p>
            <a:pPr defTabSz="914400" fontAlgn="base">
              <a:spcBef>
                <a:spcPct val="0"/>
              </a:spcBef>
              <a:spcAft>
                <a:spcPct val="0"/>
              </a:spcAft>
            </a:pPr>
            <a:r>
              <a:rPr lang="ja-JP" altLang="en-US" dirty="0">
                <a:solidFill>
                  <a:srgbClr val="000000"/>
                </a:solidFill>
                <a:latin typeface="ＭＳ ゴシック"/>
                <a:ea typeface="ＭＳ ゴシック"/>
                <a:cs typeface="ＭＳ ゴシック"/>
              </a:rPr>
              <a:t>循環器系疾患への影響</a:t>
            </a:r>
            <a:endParaRPr lang="en-US" altLang="ja-JP"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dirty="0">
                <a:solidFill>
                  <a:srgbClr val="000000"/>
                </a:solidFill>
                <a:latin typeface="ＭＳ ゴシック"/>
                <a:ea typeface="ＭＳ ゴシック"/>
                <a:cs typeface="ＭＳ ゴシック"/>
              </a:rPr>
              <a:t>・血小板凝集能（短時間の受動喫煙でも影響あり）</a:t>
            </a:r>
            <a:endParaRPr lang="ja-JP" altLang="en-US" dirty="0">
              <a:solidFill>
                <a:srgbClr val="000000"/>
              </a:solidFill>
              <a:latin typeface="ＭＳ ゴシック"/>
              <a:ea typeface="ＭＳ ゴシック"/>
              <a:cs typeface="ＭＳ ゴシック"/>
            </a:endParaRPr>
          </a:p>
        </p:txBody>
      </p:sp>
      <p:pic>
        <p:nvPicPr>
          <p:cNvPr id="6" name="図 5"/>
          <p:cNvPicPr>
            <a:picLocks noChangeAspect="1"/>
          </p:cNvPicPr>
          <p:nvPr/>
        </p:nvPicPr>
        <p:blipFill>
          <a:blip r:embed="rId4"/>
          <a:stretch>
            <a:fillRect/>
          </a:stretch>
        </p:blipFill>
        <p:spPr>
          <a:xfrm>
            <a:off x="4711457" y="764704"/>
            <a:ext cx="5309330" cy="2446908"/>
          </a:xfrm>
          <a:prstGeom prst="rect">
            <a:avLst/>
          </a:prstGeom>
        </p:spPr>
      </p:pic>
      <p:pic>
        <p:nvPicPr>
          <p:cNvPr id="7" name="図 6"/>
          <p:cNvPicPr>
            <a:picLocks noChangeAspect="1"/>
          </p:cNvPicPr>
          <p:nvPr/>
        </p:nvPicPr>
        <p:blipFill>
          <a:blip r:embed="rId5"/>
          <a:stretch>
            <a:fillRect/>
          </a:stretch>
        </p:blipFill>
        <p:spPr>
          <a:xfrm>
            <a:off x="6079605" y="3573016"/>
            <a:ext cx="3102488" cy="3155826"/>
          </a:xfrm>
          <a:prstGeom prst="rect">
            <a:avLst/>
          </a:prstGeom>
        </p:spPr>
      </p:pic>
      <p:sp>
        <p:nvSpPr>
          <p:cNvPr id="8" name="正方形/長方形 7"/>
          <p:cNvSpPr/>
          <p:nvPr/>
        </p:nvSpPr>
        <p:spPr>
          <a:xfrm>
            <a:off x="4567438" y="3214721"/>
            <a:ext cx="5184576" cy="369332"/>
          </a:xfrm>
          <a:prstGeom prst="rect">
            <a:avLst/>
          </a:prstGeom>
        </p:spPr>
        <p:txBody>
          <a:bodyPr wrap="square">
            <a:spAutoFit/>
          </a:bodyPr>
          <a:lstStyle/>
          <a:p>
            <a:pPr defTabSz="914400" fontAlgn="base">
              <a:spcBef>
                <a:spcPct val="0"/>
              </a:spcBef>
              <a:spcAft>
                <a:spcPct val="0"/>
              </a:spcAft>
            </a:pPr>
            <a:r>
              <a:rPr lang="ja-JP" altLang="en-US" dirty="0">
                <a:solidFill>
                  <a:srgbClr val="000000"/>
                </a:solidFill>
                <a:latin typeface="ＭＳ ゴシック"/>
                <a:ea typeface="ＭＳ ゴシック"/>
                <a:cs typeface="ＭＳ ゴシック"/>
              </a:rPr>
              <a:t>・タバコ煙曝露による冠動脈血流速度の低下</a:t>
            </a:r>
            <a:endParaRPr lang="ja-JP" altLang="en-US" dirty="0">
              <a:solidFill>
                <a:srgbClr val="000000"/>
              </a:solidFill>
              <a:latin typeface="ＭＳ ゴシック"/>
              <a:ea typeface="ＭＳ ゴシック"/>
              <a:cs typeface="ＭＳ ゴシック"/>
            </a:endParaRPr>
          </a:p>
        </p:txBody>
      </p:sp>
      <p:sp>
        <p:nvSpPr>
          <p:cNvPr id="20" name="テキスト ボックス 19"/>
          <p:cNvSpPr txBox="1"/>
          <p:nvPr/>
        </p:nvSpPr>
        <p:spPr>
          <a:xfrm>
            <a:off x="7375767" y="116632"/>
            <a:ext cx="1928733" cy="338554"/>
          </a:xfrm>
          <a:prstGeom prst="rect">
            <a:avLst/>
          </a:prstGeom>
          <a:solidFill>
            <a:srgbClr val="FFFFFF"/>
          </a:solidFill>
          <a:ln>
            <a:solidFill>
              <a:srgbClr val="000000"/>
            </a:solidFill>
          </a:ln>
        </p:spPr>
        <p:txBody>
          <a:bodyPr wrap="none" rtlCol="0">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2006</a:t>
            </a:r>
            <a:r>
              <a:rPr lang="ja-JP" altLang="en-US" sz="1600" dirty="0">
                <a:solidFill>
                  <a:srgbClr val="000000"/>
                </a:solidFill>
                <a:latin typeface="ＭＳ ゴシック"/>
                <a:ea typeface="ＭＳ ゴシック"/>
                <a:cs typeface="ＭＳ ゴシック"/>
              </a:rPr>
              <a:t>年報告書</a:t>
            </a:r>
            <a:r>
              <a:rPr lang="en-US" altLang="ja-JP" sz="1600" dirty="0">
                <a:solidFill>
                  <a:srgbClr val="000000"/>
                </a:solidFill>
                <a:latin typeface="ＭＳ ゴシック"/>
                <a:ea typeface="ＭＳ ゴシック"/>
                <a:cs typeface="ＭＳ ゴシック"/>
              </a:rPr>
              <a:t>, p53</a:t>
            </a:r>
            <a:endParaRPr lang="ja-JP" altLang="en-US" sz="1600" dirty="0">
              <a:solidFill>
                <a:srgbClr val="000000"/>
              </a:solidFill>
              <a:latin typeface="ＭＳ ゴシック"/>
              <a:ea typeface="ＭＳ ゴシック"/>
              <a:cs typeface="ＭＳ ゴシック"/>
            </a:endParaRPr>
          </a:p>
        </p:txBody>
      </p:sp>
      <p:sp>
        <p:nvSpPr>
          <p:cNvPr id="22" name="テキスト ボックス 21"/>
          <p:cNvSpPr txBox="1"/>
          <p:nvPr/>
        </p:nvSpPr>
        <p:spPr>
          <a:xfrm>
            <a:off x="8887922" y="6237312"/>
            <a:ext cx="1107996" cy="338554"/>
          </a:xfrm>
          <a:prstGeom prst="rect">
            <a:avLst/>
          </a:prstGeom>
          <a:solidFill>
            <a:srgbClr val="FFFFFF"/>
          </a:solidFill>
          <a:ln>
            <a:solidFill>
              <a:srgbClr val="000000"/>
            </a:solidFill>
          </a:ln>
        </p:spPr>
        <p:txBody>
          <a:bodyPr wrap="none" rtlCol="0">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2006, p57</a:t>
            </a:r>
            <a:endParaRPr lang="ja-JP" altLang="en-US" sz="1600" dirty="0">
              <a:solidFill>
                <a:srgbClr val="000000"/>
              </a:solidFill>
              <a:latin typeface="ＭＳ ゴシック"/>
              <a:ea typeface="ＭＳ ゴシック"/>
              <a:cs typeface="ＭＳ ゴシック"/>
            </a:endParaRPr>
          </a:p>
        </p:txBody>
      </p:sp>
      <p:sp>
        <p:nvSpPr>
          <p:cNvPr id="3" name="テキスト ボックス 2"/>
          <p:cNvSpPr txBox="1"/>
          <p:nvPr/>
        </p:nvSpPr>
        <p:spPr>
          <a:xfrm>
            <a:off x="174948" y="2528455"/>
            <a:ext cx="4493538" cy="1200328"/>
          </a:xfrm>
          <a:prstGeom prst="rect">
            <a:avLst/>
          </a:prstGeom>
          <a:noFill/>
        </p:spPr>
        <p:txBody>
          <a:bodyPr wrap="none" rtlCol="0">
            <a:spAutoFit/>
          </a:bodyPr>
          <a:lstStyle/>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受動喫煙の前後で、特に、</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非喫煙者に大きな影響が発生。</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2400" dirty="0">
                <a:solidFill>
                  <a:srgbClr val="000000"/>
                </a:solidFill>
                <a:latin typeface="ＭＳ ゴシック"/>
                <a:ea typeface="ＭＳ ゴシック"/>
                <a:cs typeface="ＭＳ ゴシック"/>
              </a:rPr>
              <a:t>→</a:t>
            </a:r>
            <a:r>
              <a:rPr lang="ja-JP" altLang="en-US" sz="2400" dirty="0">
                <a:solidFill>
                  <a:srgbClr val="000000"/>
                </a:solidFill>
                <a:latin typeface="ＭＳ ゴシック"/>
                <a:ea typeface="ＭＳ ゴシック"/>
                <a:cs typeface="ＭＳ ゴシック"/>
              </a:rPr>
              <a:t>安全なレベル（閾値）はない</a:t>
            </a:r>
            <a:endParaRPr lang="en-US" altLang="ja-JP" sz="2400"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408039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46957" y="1368152"/>
            <a:ext cx="4005340" cy="4941168"/>
          </a:xfrm>
          <a:prstGeom prst="rect">
            <a:avLst/>
          </a:prstGeom>
          <a:ln>
            <a:solidFill>
              <a:srgbClr val="000000"/>
            </a:solidFill>
          </a:ln>
        </p:spPr>
      </p:pic>
      <p:sp>
        <p:nvSpPr>
          <p:cNvPr id="5" name="テキスト ボックス 4"/>
          <p:cNvSpPr txBox="1"/>
          <p:nvPr/>
        </p:nvSpPr>
        <p:spPr>
          <a:xfrm>
            <a:off x="168497" y="188674"/>
            <a:ext cx="4596531" cy="954107"/>
          </a:xfrm>
          <a:prstGeom prst="rect">
            <a:avLst/>
          </a:prstGeom>
          <a:noFill/>
        </p:spPr>
        <p:txBody>
          <a:bodyPr wrap="none" rtlCol="0">
            <a:spAutoFit/>
          </a:bodyPr>
          <a:lstStyle/>
          <a:p>
            <a:pPr defTabSz="914400" fontAlgn="base">
              <a:spcBef>
                <a:spcPct val="0"/>
              </a:spcBef>
              <a:spcAft>
                <a:spcPct val="0"/>
              </a:spcAft>
            </a:pPr>
            <a:r>
              <a:rPr lang="ja-JP" altLang="en-US" sz="2400" dirty="0">
                <a:solidFill>
                  <a:srgbClr val="000000"/>
                </a:solidFill>
                <a:latin typeface="ＭＳ Ｐゴシック"/>
                <a:ea typeface="ＭＳ Ｐゴシック"/>
                <a:cs typeface="ＭＳ ゴシック"/>
              </a:rPr>
              <a:t>米国公衆衛生総監、</a:t>
            </a:r>
            <a:r>
              <a:rPr lang="en-US" altLang="ja-JP" sz="2400" dirty="0">
                <a:solidFill>
                  <a:srgbClr val="000000"/>
                </a:solidFill>
                <a:latin typeface="ＭＳ Ｐゴシック"/>
                <a:ea typeface="ＭＳ Ｐゴシック"/>
                <a:cs typeface="ＭＳ ゴシック"/>
              </a:rPr>
              <a:t>1986</a:t>
            </a:r>
            <a:r>
              <a:rPr lang="ja-JP" altLang="en-US" sz="2400" dirty="0">
                <a:solidFill>
                  <a:srgbClr val="000000"/>
                </a:solidFill>
                <a:latin typeface="ＭＳ Ｐゴシック"/>
                <a:ea typeface="ＭＳ Ｐゴシック"/>
                <a:cs typeface="ＭＳ ゴシック"/>
              </a:rPr>
              <a:t>年報告</a:t>
            </a:r>
            <a:endParaRPr lang="en-US" altLang="ja-JP" sz="2400" dirty="0">
              <a:solidFill>
                <a:srgbClr val="000000"/>
              </a:solidFill>
              <a:latin typeface="ＭＳ Ｐゴシック"/>
              <a:ea typeface="ＭＳ Ｐゴシック"/>
              <a:cs typeface="ＭＳ ゴシック"/>
            </a:endParaRPr>
          </a:p>
          <a:p>
            <a:pPr defTabSz="914400" fontAlgn="base">
              <a:spcBef>
                <a:spcPct val="0"/>
              </a:spcBef>
              <a:spcAft>
                <a:spcPct val="0"/>
              </a:spcAft>
            </a:pPr>
            <a:r>
              <a:rPr lang="ja-JP" altLang="en-US" sz="2400" dirty="0">
                <a:solidFill>
                  <a:srgbClr val="000000"/>
                </a:solidFill>
                <a:latin typeface="ＭＳ Ｐゴシック"/>
                <a:ea typeface="ＭＳ Ｐゴシック"/>
                <a:cs typeface="ＭＳ ゴシック"/>
              </a:rPr>
              <a:t>「</a:t>
            </a:r>
            <a:r>
              <a:rPr lang="ja-JP" altLang="en-US" sz="3200" dirty="0">
                <a:solidFill>
                  <a:srgbClr val="FF0000"/>
                </a:solidFill>
                <a:latin typeface="ＭＳ Ｐゴシック"/>
                <a:ea typeface="ＭＳ Ｐゴシック"/>
                <a:cs typeface="ＭＳ ゴシック"/>
              </a:rPr>
              <a:t>受動喫煙</a:t>
            </a:r>
            <a:r>
              <a:rPr lang="ja-JP" altLang="en-US" sz="2400" dirty="0">
                <a:solidFill>
                  <a:srgbClr val="000000"/>
                </a:solidFill>
                <a:latin typeface="ＭＳ Ｐゴシック"/>
                <a:ea typeface="ＭＳ Ｐゴシック"/>
                <a:cs typeface="ＭＳ ゴシック"/>
              </a:rPr>
              <a:t>による</a:t>
            </a:r>
            <a:r>
              <a:rPr lang="ja-JP" altLang="en-US" sz="3200" dirty="0">
                <a:solidFill>
                  <a:srgbClr val="000000"/>
                </a:solidFill>
                <a:latin typeface="ＭＳ Ｐゴシック"/>
                <a:ea typeface="ＭＳ Ｐゴシック"/>
                <a:cs typeface="ＭＳ ゴシック"/>
              </a:rPr>
              <a:t>健康影響</a:t>
            </a:r>
            <a:r>
              <a:rPr lang="ja-JP" altLang="en-US" sz="2400" dirty="0">
                <a:solidFill>
                  <a:srgbClr val="000000"/>
                </a:solidFill>
                <a:latin typeface="ＭＳ Ｐゴシック"/>
                <a:ea typeface="ＭＳ Ｐゴシック"/>
                <a:cs typeface="ＭＳ ゴシック"/>
              </a:rPr>
              <a:t>」</a:t>
            </a:r>
            <a:endParaRPr lang="ja-JP" altLang="en-US" sz="2400" dirty="0">
              <a:solidFill>
                <a:srgbClr val="000000"/>
              </a:solidFill>
              <a:latin typeface="ＭＳ Ｐゴシック"/>
              <a:ea typeface="ＭＳ Ｐゴシック"/>
              <a:cs typeface="ＭＳ ゴシック"/>
            </a:endParaRPr>
          </a:p>
        </p:txBody>
      </p:sp>
      <p:pic>
        <p:nvPicPr>
          <p:cNvPr id="6" name="図 5"/>
          <p:cNvPicPr>
            <a:picLocks noChangeAspect="1"/>
          </p:cNvPicPr>
          <p:nvPr/>
        </p:nvPicPr>
        <p:blipFill>
          <a:blip r:embed="rId3"/>
          <a:stretch>
            <a:fillRect/>
          </a:stretch>
        </p:blipFill>
        <p:spPr>
          <a:xfrm>
            <a:off x="5215511" y="188640"/>
            <a:ext cx="4473167" cy="6537704"/>
          </a:xfrm>
          <a:prstGeom prst="rect">
            <a:avLst/>
          </a:prstGeom>
          <a:ln>
            <a:solidFill>
              <a:srgbClr val="000000"/>
            </a:solidFill>
          </a:ln>
        </p:spPr>
      </p:pic>
      <p:sp>
        <p:nvSpPr>
          <p:cNvPr id="7" name="正方形/長方形 6"/>
          <p:cNvSpPr/>
          <p:nvPr/>
        </p:nvSpPr>
        <p:spPr bwMode="auto">
          <a:xfrm>
            <a:off x="5359523" y="4293096"/>
            <a:ext cx="4248473" cy="187220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ja-JP" altLang="en-US" sz="2400" dirty="0">
              <a:solidFill>
                <a:srgbClr val="FFFFFF"/>
              </a:solidFill>
              <a:latin typeface="ＭＳ ゴシック"/>
              <a:ea typeface="ＭＳ ゴシック"/>
              <a:cs typeface="ＭＳ ゴシック"/>
            </a:endParaRPr>
          </a:p>
        </p:txBody>
      </p:sp>
    </p:spTree>
    <p:extLst>
      <p:ext uri="{BB962C8B-B14F-4D97-AF65-F5344CB8AC3E}">
        <p14:creationId xmlns:p14="http://schemas.microsoft.com/office/powerpoint/2010/main" val="765829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189307" y="4517340"/>
            <a:ext cx="3543300" cy="514350"/>
          </a:xfrm>
          <a:prstGeom prst="rect">
            <a:avLst/>
          </a:prstGeom>
        </p:spPr>
      </p:pic>
      <p:sp>
        <p:nvSpPr>
          <p:cNvPr id="21" name="テキスト ボックス 20"/>
          <p:cNvSpPr txBox="1"/>
          <p:nvPr/>
        </p:nvSpPr>
        <p:spPr>
          <a:xfrm>
            <a:off x="8023838" y="44624"/>
            <a:ext cx="1928733" cy="338554"/>
          </a:xfrm>
          <a:prstGeom prst="rect">
            <a:avLst/>
          </a:prstGeom>
          <a:solidFill>
            <a:srgbClr val="FFFFFF"/>
          </a:solidFill>
          <a:ln>
            <a:solidFill>
              <a:srgbClr val="000000"/>
            </a:solidFill>
          </a:ln>
        </p:spPr>
        <p:txBody>
          <a:bodyPr wrap="none" rtlCol="0">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2006</a:t>
            </a:r>
            <a:r>
              <a:rPr lang="ja-JP" altLang="en-US" sz="1600" dirty="0">
                <a:solidFill>
                  <a:srgbClr val="000000"/>
                </a:solidFill>
                <a:latin typeface="ＭＳ ゴシック"/>
                <a:ea typeface="ＭＳ ゴシック"/>
                <a:cs typeface="ＭＳ ゴシック"/>
              </a:rPr>
              <a:t>年報告書</a:t>
            </a:r>
            <a:r>
              <a:rPr lang="en-US" altLang="ja-JP" sz="1600" dirty="0">
                <a:solidFill>
                  <a:srgbClr val="000000"/>
                </a:solidFill>
                <a:latin typeface="ＭＳ ゴシック"/>
                <a:ea typeface="ＭＳ ゴシック"/>
                <a:cs typeface="ＭＳ ゴシック"/>
              </a:rPr>
              <a:t>, p64</a:t>
            </a:r>
            <a:endParaRPr lang="ja-JP" altLang="en-US" sz="1600" dirty="0">
              <a:solidFill>
                <a:srgbClr val="000000"/>
              </a:solidFill>
              <a:latin typeface="ＭＳ ゴシック"/>
              <a:ea typeface="ＭＳ ゴシック"/>
              <a:cs typeface="ＭＳ ゴシック"/>
            </a:endParaRPr>
          </a:p>
        </p:txBody>
      </p:sp>
      <p:sp>
        <p:nvSpPr>
          <p:cNvPr id="23" name="テキスト ボックス 22"/>
          <p:cNvSpPr txBox="1"/>
          <p:nvPr/>
        </p:nvSpPr>
        <p:spPr>
          <a:xfrm>
            <a:off x="112323" y="3060272"/>
            <a:ext cx="5328592" cy="954107"/>
          </a:xfrm>
          <a:prstGeom prst="rect">
            <a:avLst/>
          </a:prstGeom>
          <a:noFill/>
          <a:ln>
            <a:solidFill>
              <a:srgbClr val="000000"/>
            </a:solidFill>
          </a:ln>
        </p:spPr>
        <p:txBody>
          <a:bodyPr wrap="square" rtlCol="0">
            <a:spAutoFit/>
          </a:bodyPr>
          <a:lstStyle/>
          <a:p>
            <a:pPr marL="457200" indent="-457200" defTabSz="914400" fontAlgn="base">
              <a:spcBef>
                <a:spcPct val="0"/>
              </a:spcBef>
              <a:spcAft>
                <a:spcPct val="0"/>
              </a:spcAft>
              <a:buFontTx/>
              <a:buAutoNum type="arabicPeriod"/>
            </a:pPr>
            <a:r>
              <a:rPr lang="ja-JP" altLang="en-US" sz="1400" dirty="0">
                <a:solidFill>
                  <a:srgbClr val="000000"/>
                </a:solidFill>
                <a:latin typeface="ＭＳ ゴシック"/>
                <a:ea typeface="ＭＳ ゴシック"/>
                <a:cs typeface="ＭＳ ゴシック"/>
              </a:rPr>
              <a:t>科学的証拠により、受動喫煙は血栓形成促進効果を</a:t>
            </a:r>
            <a:r>
              <a:rPr lang="en-US" altLang="ja-JP" sz="1400" dirty="0">
                <a:solidFill>
                  <a:srgbClr val="000000"/>
                </a:solidFill>
                <a:latin typeface="ＭＳ ゴシック"/>
                <a:ea typeface="ＭＳ ゴシック"/>
                <a:cs typeface="ＭＳ ゴシック"/>
              </a:rPr>
              <a:t/>
            </a:r>
            <a:br>
              <a:rPr lang="en-US" altLang="ja-JP" sz="1400" dirty="0">
                <a:solidFill>
                  <a:srgbClr val="000000"/>
                </a:solidFill>
                <a:latin typeface="ＭＳ ゴシック"/>
                <a:ea typeface="ＭＳ ゴシック"/>
                <a:cs typeface="ＭＳ ゴシック"/>
              </a:rPr>
            </a:br>
            <a:r>
              <a:rPr lang="ja-JP" altLang="en-US" sz="1400" dirty="0">
                <a:solidFill>
                  <a:srgbClr val="000000"/>
                </a:solidFill>
                <a:latin typeface="ＭＳ ゴシック"/>
                <a:ea typeface="ＭＳ ゴシック"/>
                <a:cs typeface="ＭＳ ゴシック"/>
              </a:rPr>
              <a:t>亢進させることは明らか</a:t>
            </a:r>
          </a:p>
          <a:p>
            <a:pPr marL="457200" indent="-457200" defTabSz="914400" fontAlgn="base">
              <a:spcBef>
                <a:spcPct val="0"/>
              </a:spcBef>
              <a:spcAft>
                <a:spcPct val="0"/>
              </a:spcAft>
              <a:buFontTx/>
              <a:buAutoNum type="arabicPeriod"/>
            </a:pPr>
            <a:r>
              <a:rPr lang="ja-JP" altLang="en-US" sz="1400" dirty="0">
                <a:solidFill>
                  <a:srgbClr val="000000"/>
                </a:solidFill>
                <a:latin typeface="ＭＳ ゴシック"/>
                <a:ea typeface="ＭＳ ゴシック"/>
                <a:cs typeface="ＭＳ ゴシック"/>
              </a:rPr>
              <a:t>受動喫煙により血管内皮の機能が障害されることが明らか</a:t>
            </a:r>
            <a:endParaRPr lang="en-US" altLang="ja-JP" sz="1400" dirty="0">
              <a:solidFill>
                <a:srgbClr val="000000"/>
              </a:solidFill>
              <a:latin typeface="ＭＳ ゴシック"/>
              <a:ea typeface="ＭＳ ゴシック"/>
              <a:cs typeface="ＭＳ ゴシック"/>
            </a:endParaRPr>
          </a:p>
          <a:p>
            <a:pPr marL="457200" indent="-457200" defTabSz="914400" fontAlgn="base">
              <a:spcBef>
                <a:spcPct val="0"/>
              </a:spcBef>
              <a:spcAft>
                <a:spcPct val="0"/>
              </a:spcAft>
              <a:buFontTx/>
              <a:buAutoNum type="arabicPeriod"/>
            </a:pPr>
            <a:r>
              <a:rPr lang="ja-JP" altLang="en-US" sz="1400" dirty="0">
                <a:solidFill>
                  <a:srgbClr val="000000"/>
                </a:solidFill>
                <a:latin typeface="ＭＳ ゴシック"/>
                <a:ea typeface="ＭＳ ゴシック"/>
                <a:cs typeface="ＭＳ ゴシック"/>
              </a:rPr>
              <a:t>動物実験でも動脈硬化を促進させることが明らか</a:t>
            </a:r>
            <a:endParaRPr lang="en-US" altLang="ja-JP" sz="1400" dirty="0">
              <a:solidFill>
                <a:srgbClr val="000000"/>
              </a:solidFill>
              <a:latin typeface="ＭＳ ゴシック"/>
              <a:ea typeface="ＭＳ ゴシック"/>
              <a:cs typeface="ＭＳ ゴシック"/>
            </a:endParaRPr>
          </a:p>
        </p:txBody>
      </p:sp>
      <p:pic>
        <p:nvPicPr>
          <p:cNvPr id="2" name="図 1"/>
          <p:cNvPicPr>
            <a:picLocks noChangeAspect="1"/>
          </p:cNvPicPr>
          <p:nvPr/>
        </p:nvPicPr>
        <p:blipFill>
          <a:blip r:embed="rId3"/>
          <a:stretch>
            <a:fillRect/>
          </a:stretch>
        </p:blipFill>
        <p:spPr>
          <a:xfrm>
            <a:off x="212262" y="5066054"/>
            <a:ext cx="3968422" cy="491557"/>
          </a:xfrm>
          <a:prstGeom prst="rect">
            <a:avLst/>
          </a:prstGeom>
        </p:spPr>
      </p:pic>
      <p:pic>
        <p:nvPicPr>
          <p:cNvPr id="6" name="図 5"/>
          <p:cNvPicPr>
            <a:picLocks noChangeAspect="1"/>
          </p:cNvPicPr>
          <p:nvPr/>
        </p:nvPicPr>
        <p:blipFill>
          <a:blip r:embed="rId4"/>
          <a:stretch>
            <a:fillRect/>
          </a:stretch>
        </p:blipFill>
        <p:spPr>
          <a:xfrm>
            <a:off x="5342745" y="720080"/>
            <a:ext cx="4481276" cy="5949280"/>
          </a:xfrm>
          <a:prstGeom prst="rect">
            <a:avLst/>
          </a:prstGeom>
          <a:ln>
            <a:solidFill>
              <a:schemeClr val="bg1"/>
            </a:solidFill>
          </a:ln>
        </p:spPr>
      </p:pic>
      <p:sp>
        <p:nvSpPr>
          <p:cNvPr id="7" name="テキスト ボックス 6"/>
          <p:cNvSpPr txBox="1"/>
          <p:nvPr/>
        </p:nvSpPr>
        <p:spPr>
          <a:xfrm>
            <a:off x="4994173" y="381526"/>
            <a:ext cx="3877985" cy="338554"/>
          </a:xfrm>
          <a:prstGeom prst="rect">
            <a:avLst/>
          </a:prstGeom>
          <a:noFill/>
        </p:spPr>
        <p:txBody>
          <a:bodyPr wrap="none" rtlCol="0">
            <a:spAutoFit/>
          </a:bodyPr>
          <a:lstStyle/>
          <a:p>
            <a:pPr defTabSz="914400" fontAlgn="base">
              <a:spcBef>
                <a:spcPct val="0"/>
              </a:spcBef>
              <a:spcAft>
                <a:spcPct val="0"/>
              </a:spcAft>
            </a:pPr>
            <a:r>
              <a:rPr lang="ja-JP" altLang="en-US" sz="1600" dirty="0">
                <a:solidFill>
                  <a:srgbClr val="000000"/>
                </a:solidFill>
                <a:latin typeface="ＭＳ ゴシック"/>
                <a:ea typeface="ＭＳ ゴシック"/>
                <a:cs typeface="ＭＳ ゴシック"/>
              </a:rPr>
              <a:t>動物実験でも受動喫煙曝露による悪影響</a:t>
            </a:r>
            <a:endParaRPr lang="ja-JP" altLang="en-US" sz="1600" dirty="0">
              <a:solidFill>
                <a:srgbClr val="000000"/>
              </a:solidFill>
              <a:latin typeface="ＭＳ ゴシック"/>
              <a:ea typeface="ＭＳ ゴシック"/>
              <a:cs typeface="ＭＳ ゴシック"/>
            </a:endParaRPr>
          </a:p>
        </p:txBody>
      </p:sp>
      <p:pic>
        <p:nvPicPr>
          <p:cNvPr id="8" name="図 7"/>
          <p:cNvPicPr>
            <a:picLocks noChangeAspect="1"/>
          </p:cNvPicPr>
          <p:nvPr/>
        </p:nvPicPr>
        <p:blipFill>
          <a:blip r:embed="rId5"/>
          <a:stretch>
            <a:fillRect/>
          </a:stretch>
        </p:blipFill>
        <p:spPr>
          <a:xfrm>
            <a:off x="102945" y="420978"/>
            <a:ext cx="4828586" cy="2495171"/>
          </a:xfrm>
          <a:prstGeom prst="rect">
            <a:avLst/>
          </a:prstGeom>
          <a:ln>
            <a:solidFill>
              <a:srgbClr val="000000"/>
            </a:solidFill>
          </a:ln>
        </p:spPr>
      </p:pic>
      <p:sp>
        <p:nvSpPr>
          <p:cNvPr id="16" name="テキスト ボックス 15"/>
          <p:cNvSpPr txBox="1"/>
          <p:nvPr/>
        </p:nvSpPr>
        <p:spPr>
          <a:xfrm>
            <a:off x="328347" y="5570076"/>
            <a:ext cx="4140369" cy="738664"/>
          </a:xfrm>
          <a:prstGeom prst="rect">
            <a:avLst/>
          </a:prstGeom>
          <a:noFill/>
          <a:ln>
            <a:solidFill>
              <a:schemeClr val="bg2"/>
            </a:solidFill>
          </a:ln>
        </p:spPr>
        <p:txBody>
          <a:bodyPr wrap="square" rtlCol="0">
            <a:spAutoFit/>
          </a:bodyPr>
          <a:lstStyle/>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米国公衆衛生総監報告</a:t>
            </a:r>
            <a:r>
              <a:rPr lang="en-US" altLang="ja-JP" sz="1400" dirty="0">
                <a:solidFill>
                  <a:srgbClr val="000000"/>
                </a:solidFill>
                <a:latin typeface="ＭＳ ゴシック"/>
                <a:ea typeface="ＭＳ ゴシック"/>
                <a:cs typeface="ＭＳ ゴシック"/>
              </a:rPr>
              <a:t>(2006)</a:t>
            </a:r>
            <a:r>
              <a:rPr lang="ja-JP" altLang="en-US" sz="1400" dirty="0">
                <a:solidFill>
                  <a:srgbClr val="000000"/>
                </a:solidFill>
                <a:latin typeface="ＭＳ ゴシック"/>
                <a:ea typeface="ＭＳ ゴシック"/>
                <a:cs typeface="ＭＳ ゴシック"/>
              </a:rPr>
              <a:t>の主要な結論</a:t>
            </a:r>
            <a:endParaRPr lang="en-US" altLang="ja-JP" sz="14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1400" dirty="0">
                <a:solidFill>
                  <a:srgbClr val="000000"/>
                </a:solidFill>
                <a:latin typeface="ＭＳ ゴシック"/>
                <a:ea typeface="ＭＳ ゴシック"/>
                <a:cs typeface="ＭＳ ゴシック"/>
              </a:rPr>
              <a:t>4</a:t>
            </a:r>
            <a:r>
              <a:rPr lang="en-US" altLang="ja-JP" sz="1400" dirty="0">
                <a:solidFill>
                  <a:srgbClr val="000000"/>
                </a:solidFill>
                <a:latin typeface="ＭＳ ゴシック"/>
                <a:ea typeface="ＭＳ ゴシック"/>
                <a:cs typeface="ＭＳ ゴシック"/>
              </a:rPr>
              <a:t>. </a:t>
            </a:r>
            <a:r>
              <a:rPr lang="ja-JP" altLang="en-US" sz="1400" dirty="0">
                <a:solidFill>
                  <a:srgbClr val="000000"/>
                </a:solidFill>
                <a:latin typeface="ＭＳ ゴシック"/>
                <a:ea typeface="ＭＳ ゴシック"/>
                <a:cs typeface="ＭＳ ゴシック"/>
              </a:rPr>
              <a:t>受動喫煙に安全なレベル（閾値）は存在しない</a:t>
            </a:r>
            <a:endParaRPr lang="ja-JP" altLang="en-US" sz="1400" dirty="0">
              <a:solidFill>
                <a:srgbClr val="000000"/>
              </a:solidFill>
              <a:latin typeface="ＭＳ ゴシック"/>
              <a:ea typeface="ＭＳ ゴシック"/>
              <a:cs typeface="ＭＳ ゴシック"/>
            </a:endParaRPr>
          </a:p>
        </p:txBody>
      </p:sp>
      <p:sp>
        <p:nvSpPr>
          <p:cNvPr id="17" name="テキスト ボックス 16"/>
          <p:cNvSpPr txBox="1"/>
          <p:nvPr/>
        </p:nvSpPr>
        <p:spPr>
          <a:xfrm>
            <a:off x="1603597" y="404664"/>
            <a:ext cx="2262158" cy="369332"/>
          </a:xfrm>
          <a:prstGeom prst="rect">
            <a:avLst/>
          </a:prstGeom>
          <a:noFill/>
        </p:spPr>
        <p:txBody>
          <a:bodyPr wrap="none" rtlCol="0">
            <a:spAutoFit/>
          </a:bodyPr>
          <a:lstStyle/>
          <a:p>
            <a:pPr defTabSz="914400" fontAlgn="base">
              <a:spcBef>
                <a:spcPct val="0"/>
              </a:spcBef>
              <a:spcAft>
                <a:spcPct val="0"/>
              </a:spcAft>
            </a:pPr>
            <a:r>
              <a:rPr lang="ja-JP" altLang="en-US" dirty="0">
                <a:solidFill>
                  <a:srgbClr val="000000"/>
                </a:solidFill>
                <a:latin typeface="ＭＳ ゴシック"/>
                <a:ea typeface="ＭＳ ゴシック"/>
                <a:cs typeface="ＭＳ ゴシック"/>
              </a:rPr>
              <a:t>循環器系疾患の結論</a:t>
            </a:r>
            <a:endParaRPr lang="ja-JP" altLang="en-US"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38503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260648"/>
            <a:ext cx="10287000" cy="6589288"/>
          </a:xfrm>
          <a:prstGeom prst="rect">
            <a:avLst/>
          </a:prstGeom>
        </p:spPr>
      </p:pic>
      <p:sp>
        <p:nvSpPr>
          <p:cNvPr id="3" name="テキスト ボックス 2"/>
          <p:cNvSpPr txBox="1"/>
          <p:nvPr/>
        </p:nvSpPr>
        <p:spPr>
          <a:xfrm>
            <a:off x="102948" y="44624"/>
            <a:ext cx="3570208" cy="338554"/>
          </a:xfrm>
          <a:prstGeom prst="rect">
            <a:avLst/>
          </a:prstGeom>
          <a:solidFill>
            <a:srgbClr val="FFFFFF"/>
          </a:solidFill>
          <a:ln>
            <a:solidFill>
              <a:srgbClr val="000000"/>
            </a:solidFill>
          </a:ln>
        </p:spPr>
        <p:txBody>
          <a:bodyPr wrap="none" rtlCol="0">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2006</a:t>
            </a:r>
            <a:r>
              <a:rPr lang="ja-JP" altLang="en-US" sz="1600" dirty="0">
                <a:solidFill>
                  <a:srgbClr val="000000"/>
                </a:solidFill>
                <a:latin typeface="ＭＳ ゴシック"/>
                <a:ea typeface="ＭＳ ゴシック"/>
                <a:cs typeface="ＭＳ ゴシック"/>
              </a:rPr>
              <a:t>年報告書</a:t>
            </a:r>
            <a:r>
              <a:rPr lang="en-US" altLang="ja-JP" sz="1600" dirty="0">
                <a:solidFill>
                  <a:srgbClr val="000000"/>
                </a:solidFill>
                <a:latin typeface="ＭＳ ゴシック"/>
                <a:ea typeface="ＭＳ ゴシック"/>
                <a:cs typeface="ＭＳ ゴシック"/>
              </a:rPr>
              <a:t>,</a:t>
            </a:r>
            <a:r>
              <a:rPr lang="ja-JP" altLang="en-US" sz="1600" dirty="0">
                <a:solidFill>
                  <a:srgbClr val="000000"/>
                </a:solidFill>
                <a:latin typeface="ＭＳ ゴシック"/>
                <a:ea typeface="ＭＳ ゴシック"/>
                <a:cs typeface="ＭＳ ゴシック"/>
              </a:rPr>
              <a:t>　主要な結論４、</a:t>
            </a:r>
            <a:r>
              <a:rPr lang="en-US" altLang="ja-JP" sz="1600" dirty="0">
                <a:solidFill>
                  <a:srgbClr val="000000"/>
                </a:solidFill>
                <a:latin typeface="ＭＳ ゴシック"/>
                <a:ea typeface="ＭＳ ゴシック"/>
                <a:cs typeface="ＭＳ ゴシック"/>
              </a:rPr>
              <a:t> p65</a:t>
            </a:r>
            <a:endParaRPr lang="ja-JP" altLang="en-US" sz="1600" dirty="0">
              <a:solidFill>
                <a:srgbClr val="000000"/>
              </a:solidFill>
              <a:latin typeface="ＭＳ ゴシック"/>
              <a:ea typeface="ＭＳ ゴシック"/>
              <a:cs typeface="ＭＳ ゴシック"/>
            </a:endParaRPr>
          </a:p>
        </p:txBody>
      </p:sp>
      <p:cxnSp>
        <p:nvCxnSpPr>
          <p:cNvPr id="5" name="直線コネクタ 4"/>
          <p:cNvCxnSpPr/>
          <p:nvPr/>
        </p:nvCxnSpPr>
        <p:spPr bwMode="auto">
          <a:xfrm>
            <a:off x="2839255" y="6237312"/>
            <a:ext cx="216024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6" name="直線コネクタ 5"/>
          <p:cNvCxnSpPr/>
          <p:nvPr/>
        </p:nvCxnSpPr>
        <p:spPr bwMode="auto">
          <a:xfrm>
            <a:off x="246958" y="6453336"/>
            <a:ext cx="4752528"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8" name="直線コネクタ 7"/>
          <p:cNvCxnSpPr/>
          <p:nvPr/>
        </p:nvCxnSpPr>
        <p:spPr bwMode="auto">
          <a:xfrm>
            <a:off x="246958" y="6700720"/>
            <a:ext cx="4752528"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9" name="直線コネクタ 8"/>
          <p:cNvCxnSpPr/>
          <p:nvPr/>
        </p:nvCxnSpPr>
        <p:spPr bwMode="auto">
          <a:xfrm>
            <a:off x="5359525" y="1221720"/>
            <a:ext cx="216024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0" name="テキスト ボックス 9"/>
          <p:cNvSpPr txBox="1"/>
          <p:nvPr/>
        </p:nvSpPr>
        <p:spPr>
          <a:xfrm>
            <a:off x="-41076" y="332656"/>
            <a:ext cx="6596678" cy="707886"/>
          </a:xfrm>
          <a:prstGeom prst="rect">
            <a:avLst/>
          </a:prstGeom>
          <a:noFill/>
        </p:spPr>
        <p:txBody>
          <a:bodyPr wrap="none" rtlCol="0">
            <a:spAutoFit/>
          </a:bodyPr>
          <a:lstStyle/>
          <a:p>
            <a:pPr defTabSz="914400" fontAlgn="base">
              <a:spcBef>
                <a:spcPct val="0"/>
              </a:spcBef>
              <a:spcAft>
                <a:spcPct val="0"/>
              </a:spcAft>
            </a:pPr>
            <a:r>
              <a:rPr lang="ja-JP" altLang="en-US" sz="2000" dirty="0">
                <a:solidFill>
                  <a:srgbClr val="FF0000"/>
                </a:solidFill>
                <a:latin typeface="ＭＳ ゴシック"/>
                <a:ea typeface="ＭＳ ゴシック"/>
                <a:cs typeface="ＭＳ ゴシック"/>
              </a:rPr>
              <a:t>呼吸器系疾患（と循環器疾患）のメカニズムから</a:t>
            </a:r>
            <a:endParaRPr lang="en-US" altLang="ja-JP" sz="2000" dirty="0">
              <a:solidFill>
                <a:srgbClr val="FF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FF0000"/>
                </a:solidFill>
                <a:latin typeface="ＭＳ ゴシック"/>
                <a:ea typeface="ＭＳ ゴシック"/>
                <a:cs typeface="ＭＳ ゴシック"/>
              </a:rPr>
              <a:t>「受動喫煙の曝露に安全閾は存在しない」と考えられる</a:t>
            </a:r>
            <a:endParaRPr lang="ja-JP" altLang="en-US" sz="2000" dirty="0">
              <a:solidFill>
                <a:srgbClr val="FF0000"/>
              </a:solidFill>
              <a:latin typeface="ＭＳ ゴシック"/>
              <a:ea typeface="ＭＳ ゴシック"/>
              <a:cs typeface="ＭＳ ゴシック"/>
            </a:endParaRPr>
          </a:p>
        </p:txBody>
      </p:sp>
    </p:spTree>
    <p:extLst>
      <p:ext uri="{BB962C8B-B14F-4D97-AF65-F5344CB8AC3E}">
        <p14:creationId xmlns:p14="http://schemas.microsoft.com/office/powerpoint/2010/main" val="576914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 name="図 17"/>
          <p:cNvPicPr>
            <a:picLocks noChangeAspect="1"/>
          </p:cNvPicPr>
          <p:nvPr/>
        </p:nvPicPr>
        <p:blipFill>
          <a:blip r:embed="rId2"/>
          <a:stretch>
            <a:fillRect/>
          </a:stretch>
        </p:blipFill>
        <p:spPr>
          <a:xfrm>
            <a:off x="4135389" y="116632"/>
            <a:ext cx="6036046" cy="6381328"/>
          </a:xfrm>
          <a:prstGeom prst="rect">
            <a:avLst/>
          </a:prstGeom>
          <a:ln>
            <a:solidFill>
              <a:schemeClr val="bg2"/>
            </a:solidFill>
          </a:ln>
        </p:spPr>
      </p:pic>
      <p:pic>
        <p:nvPicPr>
          <p:cNvPr id="13" name="図 12"/>
          <p:cNvPicPr>
            <a:picLocks noChangeAspect="1"/>
          </p:cNvPicPr>
          <p:nvPr/>
        </p:nvPicPr>
        <p:blipFill>
          <a:blip r:embed="rId3"/>
          <a:stretch>
            <a:fillRect/>
          </a:stretch>
        </p:blipFill>
        <p:spPr>
          <a:xfrm>
            <a:off x="5" y="0"/>
            <a:ext cx="3543300" cy="514350"/>
          </a:xfrm>
          <a:prstGeom prst="rect">
            <a:avLst/>
          </a:prstGeom>
        </p:spPr>
      </p:pic>
      <p:pic>
        <p:nvPicPr>
          <p:cNvPr id="14" name="図 13"/>
          <p:cNvPicPr>
            <a:picLocks noChangeAspect="1"/>
          </p:cNvPicPr>
          <p:nvPr/>
        </p:nvPicPr>
        <p:blipFill>
          <a:blip r:embed="rId4"/>
          <a:stretch>
            <a:fillRect/>
          </a:stretch>
        </p:blipFill>
        <p:spPr>
          <a:xfrm>
            <a:off x="236" y="476706"/>
            <a:ext cx="3991372" cy="712745"/>
          </a:xfrm>
          <a:prstGeom prst="rect">
            <a:avLst/>
          </a:prstGeom>
        </p:spPr>
      </p:pic>
      <p:sp>
        <p:nvSpPr>
          <p:cNvPr id="19" name="テキスト ボックス 18"/>
          <p:cNvSpPr txBox="1"/>
          <p:nvPr/>
        </p:nvSpPr>
        <p:spPr>
          <a:xfrm>
            <a:off x="4207397" y="2041125"/>
            <a:ext cx="1800200" cy="307777"/>
          </a:xfrm>
          <a:prstGeom prst="rect">
            <a:avLst/>
          </a:prstGeom>
          <a:solidFill>
            <a:schemeClr val="tx1"/>
          </a:solidFill>
          <a:ln>
            <a:solidFill>
              <a:schemeClr val="bg2"/>
            </a:solidFill>
          </a:ln>
        </p:spPr>
        <p:txBody>
          <a:bodyPr wrap="square" rtlCol="0">
            <a:spAutoFit/>
          </a:bodyPr>
          <a:lstStyle/>
          <a:p>
            <a:pPr defTabSz="914400" fontAlgn="base">
              <a:spcBef>
                <a:spcPct val="0"/>
              </a:spcBef>
              <a:spcAft>
                <a:spcPct val="0"/>
              </a:spcAft>
            </a:pPr>
            <a:r>
              <a:rPr lang="en-US" altLang="ja-JP" sz="1400" dirty="0">
                <a:solidFill>
                  <a:srgbClr val="000000"/>
                </a:solidFill>
                <a:latin typeface="ＭＳ ゴシック"/>
                <a:ea typeface="ＭＳ ゴシック"/>
                <a:cs typeface="ＭＳ ゴシック"/>
              </a:rPr>
              <a:t>◇</a:t>
            </a:r>
            <a:r>
              <a:rPr lang="ja-JP" altLang="en-US" sz="1400" dirty="0">
                <a:solidFill>
                  <a:srgbClr val="000000"/>
                </a:solidFill>
                <a:latin typeface="ＭＳ ゴシック"/>
                <a:ea typeface="ＭＳ ゴシック"/>
                <a:cs typeface="ＭＳ ゴシック"/>
              </a:rPr>
              <a:t>：繰り返す中耳炎</a:t>
            </a:r>
            <a:endParaRPr lang="en-US" altLang="ja-JP" sz="1400" dirty="0">
              <a:solidFill>
                <a:srgbClr val="000000"/>
              </a:solidFill>
              <a:latin typeface="ＭＳ ゴシック"/>
              <a:ea typeface="ＭＳ ゴシック"/>
              <a:cs typeface="ＭＳ ゴシック"/>
            </a:endParaRPr>
          </a:p>
        </p:txBody>
      </p:sp>
      <p:pic>
        <p:nvPicPr>
          <p:cNvPr id="16" name="図 15"/>
          <p:cNvPicPr>
            <a:picLocks noChangeAspect="1"/>
          </p:cNvPicPr>
          <p:nvPr/>
        </p:nvPicPr>
        <p:blipFill>
          <a:blip r:embed="rId5"/>
          <a:stretch>
            <a:fillRect/>
          </a:stretch>
        </p:blipFill>
        <p:spPr>
          <a:xfrm>
            <a:off x="391740" y="1124744"/>
            <a:ext cx="3599632" cy="615726"/>
          </a:xfrm>
          <a:prstGeom prst="rect">
            <a:avLst/>
          </a:prstGeom>
        </p:spPr>
      </p:pic>
      <p:sp>
        <p:nvSpPr>
          <p:cNvPr id="21" name="テキスト ボックス 20"/>
          <p:cNvSpPr txBox="1"/>
          <p:nvPr/>
        </p:nvSpPr>
        <p:spPr>
          <a:xfrm>
            <a:off x="4423419" y="6309320"/>
            <a:ext cx="1210588" cy="338554"/>
          </a:xfrm>
          <a:prstGeom prst="rect">
            <a:avLst/>
          </a:prstGeom>
          <a:solidFill>
            <a:srgbClr val="FFFFFF"/>
          </a:solidFill>
          <a:ln>
            <a:solidFill>
              <a:srgbClr val="000000"/>
            </a:solidFill>
          </a:ln>
        </p:spPr>
        <p:txBody>
          <a:bodyPr wrap="none" rtlCol="0">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2006, p307</a:t>
            </a:r>
            <a:endParaRPr lang="ja-JP" altLang="en-US" sz="1600" dirty="0">
              <a:solidFill>
                <a:srgbClr val="000000"/>
              </a:solidFill>
              <a:latin typeface="ＭＳ ゴシック"/>
              <a:ea typeface="ＭＳ ゴシック"/>
              <a:cs typeface="ＭＳ ゴシック"/>
            </a:endParaRPr>
          </a:p>
        </p:txBody>
      </p:sp>
      <p:pic>
        <p:nvPicPr>
          <p:cNvPr id="24" name="図 23"/>
          <p:cNvPicPr>
            <a:picLocks noChangeAspect="1"/>
          </p:cNvPicPr>
          <p:nvPr/>
        </p:nvPicPr>
        <p:blipFill>
          <a:blip r:embed="rId6"/>
          <a:stretch>
            <a:fillRect/>
          </a:stretch>
        </p:blipFill>
        <p:spPr>
          <a:xfrm>
            <a:off x="81592" y="3389226"/>
            <a:ext cx="4063380" cy="2129100"/>
          </a:xfrm>
          <a:prstGeom prst="rect">
            <a:avLst/>
          </a:prstGeom>
          <a:ln>
            <a:solidFill>
              <a:srgbClr val="000000"/>
            </a:solidFill>
          </a:ln>
        </p:spPr>
      </p:pic>
      <p:sp>
        <p:nvSpPr>
          <p:cNvPr id="23" name="テキスト ボックス 22"/>
          <p:cNvSpPr txBox="1"/>
          <p:nvPr/>
        </p:nvSpPr>
        <p:spPr>
          <a:xfrm>
            <a:off x="29478" y="5518360"/>
            <a:ext cx="4032447" cy="1169551"/>
          </a:xfrm>
          <a:prstGeom prst="rect">
            <a:avLst/>
          </a:prstGeom>
          <a:noFill/>
          <a:ln>
            <a:solidFill>
              <a:srgbClr val="000000"/>
            </a:solidFill>
          </a:ln>
        </p:spPr>
        <p:txBody>
          <a:bodyPr wrap="square" rtlCol="0">
            <a:spAutoFit/>
          </a:bodyPr>
          <a:lstStyle/>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両親からの受動喫煙が小児期の</a:t>
            </a:r>
            <a:endParaRPr lang="en-US" altLang="ja-JP" sz="1400" dirty="0">
              <a:solidFill>
                <a:srgbClr val="000000"/>
              </a:solidFill>
              <a:latin typeface="ＭＳ ゴシック"/>
              <a:ea typeface="ＭＳ ゴシック"/>
              <a:cs typeface="ＭＳ ゴシック"/>
            </a:endParaRPr>
          </a:p>
          <a:p>
            <a:pPr marL="457200" indent="-457200" defTabSz="914400" fontAlgn="base">
              <a:spcBef>
                <a:spcPct val="0"/>
              </a:spcBef>
              <a:spcAft>
                <a:spcPct val="0"/>
              </a:spcAft>
              <a:buFontTx/>
              <a:buAutoNum type="arabicPeriod"/>
            </a:pPr>
            <a:r>
              <a:rPr lang="ja-JP" altLang="en-US" sz="1400" dirty="0">
                <a:solidFill>
                  <a:srgbClr val="000000"/>
                </a:solidFill>
                <a:latin typeface="ＭＳ ゴシック"/>
                <a:ea typeface="ＭＳ ゴシック"/>
                <a:cs typeface="ＭＳ ゴシック"/>
              </a:rPr>
              <a:t>急性、繰り返す中耳炎、滲出性中耳炎のリスクとなることとは明らか</a:t>
            </a:r>
            <a:endParaRPr lang="en-US" altLang="ja-JP" sz="1400" dirty="0">
              <a:solidFill>
                <a:srgbClr val="000000"/>
              </a:solidFill>
              <a:latin typeface="ＭＳ ゴシック"/>
              <a:ea typeface="ＭＳ ゴシック"/>
              <a:cs typeface="ＭＳ ゴシック"/>
            </a:endParaRPr>
          </a:p>
          <a:p>
            <a:pPr marL="457200" indent="-457200" defTabSz="914400" fontAlgn="base">
              <a:spcBef>
                <a:spcPct val="0"/>
              </a:spcBef>
              <a:spcAft>
                <a:spcPct val="0"/>
              </a:spcAft>
              <a:buFontTx/>
              <a:buAutoNum type="arabicPeriod"/>
            </a:pPr>
            <a:r>
              <a:rPr lang="ja-JP" altLang="en-US" sz="1400" dirty="0">
                <a:solidFill>
                  <a:srgbClr val="000000"/>
                </a:solidFill>
                <a:latin typeface="ＭＳ ゴシック"/>
                <a:ea typeface="ＭＳ ゴシック"/>
                <a:cs typeface="ＭＳ ゴシック"/>
              </a:rPr>
              <a:t>中耳疾患の発生の原因となることが示唆</a:t>
            </a:r>
            <a:endParaRPr lang="en-US" altLang="ja-JP" sz="1400" dirty="0">
              <a:solidFill>
                <a:srgbClr val="000000"/>
              </a:solidFill>
              <a:latin typeface="ＭＳ ゴシック"/>
              <a:ea typeface="ＭＳ ゴシック"/>
              <a:cs typeface="ＭＳ ゴシック"/>
            </a:endParaRPr>
          </a:p>
          <a:p>
            <a:pPr marL="457200" indent="-457200" defTabSz="914400" fontAlgn="base">
              <a:spcBef>
                <a:spcPct val="0"/>
              </a:spcBef>
              <a:spcAft>
                <a:spcPct val="0"/>
              </a:spcAft>
              <a:buFontTx/>
              <a:buAutoNum type="arabicPeriod"/>
            </a:pPr>
            <a:endParaRPr lang="en-US" altLang="ja-JP" sz="1400" dirty="0">
              <a:solidFill>
                <a:srgbClr val="000000"/>
              </a:solidFill>
              <a:latin typeface="ＭＳ ゴシック"/>
              <a:ea typeface="ＭＳ ゴシック"/>
              <a:cs typeface="ＭＳ ゴシック"/>
            </a:endParaRPr>
          </a:p>
        </p:txBody>
      </p:sp>
      <p:sp>
        <p:nvSpPr>
          <p:cNvPr id="9" name="テキスト ボックス 8"/>
          <p:cNvSpPr txBox="1"/>
          <p:nvPr/>
        </p:nvSpPr>
        <p:spPr>
          <a:xfrm>
            <a:off x="16778" y="1812556"/>
            <a:ext cx="4104455" cy="1384995"/>
          </a:xfrm>
          <a:prstGeom prst="rect">
            <a:avLst/>
          </a:prstGeom>
          <a:noFill/>
          <a:ln>
            <a:solidFill>
              <a:schemeClr val="bg2"/>
            </a:solidFill>
          </a:ln>
        </p:spPr>
        <p:txBody>
          <a:bodyPr wrap="square" rtlCol="0">
            <a:spAutoFit/>
          </a:bodyPr>
          <a:lstStyle/>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米国公衆衛生総監、</a:t>
            </a:r>
            <a:r>
              <a:rPr lang="en-US" altLang="ja-JP" sz="1400" dirty="0">
                <a:solidFill>
                  <a:srgbClr val="000000"/>
                </a:solidFill>
                <a:latin typeface="ＭＳ ゴシック"/>
                <a:ea typeface="ＭＳ ゴシック"/>
                <a:cs typeface="ＭＳ ゴシック"/>
              </a:rPr>
              <a:t>2006</a:t>
            </a:r>
            <a:r>
              <a:rPr lang="ja-JP" altLang="en-US" sz="1400" dirty="0">
                <a:solidFill>
                  <a:srgbClr val="000000"/>
                </a:solidFill>
                <a:latin typeface="ＭＳ ゴシック"/>
                <a:ea typeface="ＭＳ ゴシック"/>
                <a:cs typeface="ＭＳ ゴシック"/>
              </a:rPr>
              <a:t>年報告の主要な結論</a:t>
            </a:r>
            <a:endParaRPr lang="en-US" altLang="ja-JP" sz="14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1400" dirty="0">
                <a:solidFill>
                  <a:srgbClr val="000000"/>
                </a:solidFill>
                <a:latin typeface="ＭＳ ゴシック"/>
                <a:ea typeface="ＭＳ ゴシック"/>
                <a:cs typeface="ＭＳ ゴシック"/>
              </a:rPr>
              <a:t>2. </a:t>
            </a:r>
            <a:r>
              <a:rPr lang="ja-JP" altLang="en-US" sz="1400" dirty="0">
                <a:solidFill>
                  <a:srgbClr val="000000"/>
                </a:solidFill>
                <a:latin typeface="ＭＳ ゴシック"/>
                <a:ea typeface="ＭＳ ゴシック"/>
                <a:cs typeface="ＭＳ ゴシック"/>
              </a:rPr>
              <a:t>乳幼児突然死症候群、急性呼吸器症状、</a:t>
            </a:r>
            <a:endParaRPr lang="en-US" altLang="ja-JP" sz="1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　　　</a:t>
            </a:r>
            <a:r>
              <a:rPr lang="ja-JP" altLang="en-US" sz="1400" dirty="0">
                <a:solidFill>
                  <a:srgbClr val="FF0000"/>
                </a:solidFill>
                <a:latin typeface="ＭＳ ゴシック"/>
                <a:ea typeface="ＭＳ ゴシック"/>
                <a:cs typeface="ＭＳ ゴシック"/>
              </a:rPr>
              <a:t>耳鼻科疾患</a:t>
            </a:r>
            <a:r>
              <a:rPr lang="ja-JP" altLang="en-US" sz="1400" dirty="0">
                <a:solidFill>
                  <a:srgbClr val="000000"/>
                </a:solidFill>
                <a:latin typeface="ＭＳ ゴシック"/>
                <a:ea typeface="ＭＳ ゴシック"/>
                <a:cs typeface="ＭＳ ゴシック"/>
              </a:rPr>
              <a:t>、重症化する喘息は受動喫煙と</a:t>
            </a:r>
            <a:endParaRPr lang="en-US" altLang="ja-JP" sz="1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　　</a:t>
            </a:r>
            <a:r>
              <a:rPr lang="en-US" altLang="ja-JP" sz="1400" dirty="0">
                <a:solidFill>
                  <a:srgbClr val="000000"/>
                </a:solidFill>
                <a:latin typeface="ＭＳ ゴシック"/>
                <a:ea typeface="ＭＳ ゴシック"/>
                <a:cs typeface="ＭＳ ゴシック"/>
              </a:rPr>
              <a:t> </a:t>
            </a:r>
            <a:r>
              <a:rPr lang="ja-JP" altLang="en-US" sz="1400" dirty="0">
                <a:solidFill>
                  <a:srgbClr val="000000"/>
                </a:solidFill>
                <a:latin typeface="ＭＳ ゴシック"/>
                <a:ea typeface="ＭＳ ゴシック"/>
                <a:cs typeface="ＭＳ ゴシック"/>
              </a:rPr>
              <a:t>明らかな因果関係がある。</a:t>
            </a:r>
            <a:endParaRPr lang="en-US" altLang="ja-JP" sz="1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　　　両親の喫煙は呼吸器症状の原因となり、</a:t>
            </a:r>
            <a:r>
              <a:rPr lang="en-US" altLang="ja-JP" sz="1400" dirty="0">
                <a:solidFill>
                  <a:srgbClr val="000000"/>
                </a:solidFill>
                <a:latin typeface="ＭＳ ゴシック"/>
                <a:ea typeface="ＭＳ ゴシック"/>
                <a:cs typeface="ＭＳ ゴシック"/>
              </a:rPr>
              <a:t/>
            </a:r>
            <a:br>
              <a:rPr lang="en-US" altLang="ja-JP" sz="1400" dirty="0">
                <a:solidFill>
                  <a:srgbClr val="000000"/>
                </a:solidFill>
                <a:latin typeface="ＭＳ ゴシック"/>
                <a:ea typeface="ＭＳ ゴシック"/>
                <a:cs typeface="ＭＳ ゴシック"/>
              </a:rPr>
            </a:br>
            <a:r>
              <a:rPr lang="en-US" altLang="ja-JP" sz="1400" dirty="0">
                <a:solidFill>
                  <a:srgbClr val="000000"/>
                </a:solidFill>
                <a:latin typeface="ＭＳ ゴシック"/>
                <a:ea typeface="ＭＳ ゴシック"/>
                <a:cs typeface="ＭＳ ゴシック"/>
              </a:rPr>
              <a:t>      </a:t>
            </a:r>
            <a:r>
              <a:rPr lang="ja-JP" altLang="en-US" sz="1400" dirty="0">
                <a:solidFill>
                  <a:srgbClr val="000000"/>
                </a:solidFill>
                <a:latin typeface="ＭＳ ゴシック"/>
                <a:ea typeface="ＭＳ ゴシック"/>
                <a:cs typeface="ＭＳ ゴシック"/>
              </a:rPr>
              <a:t>かつ、小児の肺の発達障害の原因となる。</a:t>
            </a:r>
            <a:endParaRPr lang="en-US" altLang="ja-JP" sz="1400" dirty="0">
              <a:solidFill>
                <a:srgbClr val="000000"/>
              </a:solidFill>
              <a:latin typeface="ＭＳ ゴシック"/>
              <a:ea typeface="ＭＳ ゴシック"/>
              <a:cs typeface="ＭＳ ゴシック"/>
            </a:endParaRPr>
          </a:p>
        </p:txBody>
      </p:sp>
      <p:sp>
        <p:nvSpPr>
          <p:cNvPr id="2" name="正方形/長方形 1"/>
          <p:cNvSpPr/>
          <p:nvPr/>
        </p:nvSpPr>
        <p:spPr>
          <a:xfrm>
            <a:off x="4273217" y="764704"/>
            <a:ext cx="1620957" cy="338554"/>
          </a:xfrm>
          <a:prstGeom prst="rect">
            <a:avLst/>
          </a:prstGeom>
          <a:ln>
            <a:solidFill>
              <a:schemeClr val="bg2"/>
            </a:solidFill>
          </a:ln>
        </p:spPr>
        <p:txBody>
          <a:bodyPr wrap="none">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a:t>
            </a:r>
            <a:r>
              <a:rPr lang="ja-JP" altLang="en-US" sz="1600" dirty="0">
                <a:solidFill>
                  <a:srgbClr val="000000"/>
                </a:solidFill>
                <a:latin typeface="ＭＳ ゴシック"/>
                <a:ea typeface="ＭＳ ゴシック"/>
                <a:cs typeface="ＭＳ ゴシック"/>
              </a:rPr>
              <a:t>：急性中耳炎</a:t>
            </a:r>
          </a:p>
        </p:txBody>
      </p:sp>
      <p:sp>
        <p:nvSpPr>
          <p:cNvPr id="12" name="テキスト ボックス 11"/>
          <p:cNvSpPr txBox="1"/>
          <p:nvPr/>
        </p:nvSpPr>
        <p:spPr>
          <a:xfrm>
            <a:off x="4207396" y="3645028"/>
            <a:ext cx="1800200" cy="307777"/>
          </a:xfrm>
          <a:prstGeom prst="rect">
            <a:avLst/>
          </a:prstGeom>
          <a:solidFill>
            <a:schemeClr val="tx1"/>
          </a:solidFill>
          <a:ln>
            <a:solidFill>
              <a:schemeClr val="bg2"/>
            </a:solidFill>
          </a:ln>
        </p:spPr>
        <p:txBody>
          <a:bodyPr wrap="square" rtlCol="0">
            <a:spAutoFit/>
          </a:bodyPr>
          <a:lstStyle/>
          <a:p>
            <a:pPr defTabSz="914400" fontAlgn="base">
              <a:spcBef>
                <a:spcPct val="0"/>
              </a:spcBef>
              <a:spcAft>
                <a:spcPct val="0"/>
              </a:spcAft>
            </a:pPr>
            <a:r>
              <a:rPr lang="en-US" altLang="ja-JP" sz="1400" dirty="0">
                <a:solidFill>
                  <a:srgbClr val="000000"/>
                </a:solidFill>
                <a:latin typeface="ＭＳ ゴシック"/>
                <a:ea typeface="ＭＳ ゴシック"/>
                <a:cs typeface="ＭＳ ゴシック"/>
              </a:rPr>
              <a:t>○</a:t>
            </a:r>
            <a:r>
              <a:rPr lang="ja-JP" altLang="en-US" sz="1400" dirty="0">
                <a:solidFill>
                  <a:srgbClr val="000000"/>
                </a:solidFill>
                <a:latin typeface="ＭＳ ゴシック"/>
                <a:ea typeface="ＭＳ ゴシック"/>
                <a:cs typeface="ＭＳ ゴシック"/>
              </a:rPr>
              <a:t>：中耳滲出液</a:t>
            </a:r>
            <a:endParaRPr lang="en-US" altLang="ja-JP" sz="1400" dirty="0">
              <a:solidFill>
                <a:srgbClr val="000000"/>
              </a:solidFill>
              <a:latin typeface="ＭＳ ゴシック"/>
              <a:ea typeface="ＭＳ ゴシック"/>
              <a:cs typeface="ＭＳ ゴシック"/>
            </a:endParaRPr>
          </a:p>
        </p:txBody>
      </p:sp>
      <p:sp>
        <p:nvSpPr>
          <p:cNvPr id="15" name="テキスト ボックス 14"/>
          <p:cNvSpPr txBox="1"/>
          <p:nvPr/>
        </p:nvSpPr>
        <p:spPr>
          <a:xfrm>
            <a:off x="4207398" y="5373238"/>
            <a:ext cx="2016224" cy="307777"/>
          </a:xfrm>
          <a:prstGeom prst="rect">
            <a:avLst/>
          </a:prstGeom>
          <a:solidFill>
            <a:schemeClr val="tx1"/>
          </a:solidFill>
          <a:ln>
            <a:solidFill>
              <a:schemeClr val="bg2"/>
            </a:solidFill>
          </a:ln>
        </p:spPr>
        <p:txBody>
          <a:bodyPr wrap="square" rtlCol="0">
            <a:spAutoFit/>
          </a:bodyPr>
          <a:lstStyle/>
          <a:p>
            <a:pPr defTabSz="914400" fontAlgn="base">
              <a:spcBef>
                <a:spcPct val="0"/>
              </a:spcBef>
              <a:spcAft>
                <a:spcPct val="0"/>
              </a:spcAft>
            </a:pPr>
            <a:r>
              <a:rPr lang="en-US" altLang="ja-JP" sz="1400" dirty="0">
                <a:solidFill>
                  <a:srgbClr val="000000"/>
                </a:solidFill>
                <a:latin typeface="ＭＳ ゴシック"/>
                <a:ea typeface="ＭＳ ゴシック"/>
                <a:cs typeface="ＭＳ ゴシック"/>
              </a:rPr>
              <a:t>□</a:t>
            </a:r>
            <a:r>
              <a:rPr lang="ja-JP" altLang="en-US" sz="1400" dirty="0">
                <a:solidFill>
                  <a:srgbClr val="000000"/>
                </a:solidFill>
                <a:latin typeface="ＭＳ ゴシック"/>
                <a:ea typeface="ＭＳ ゴシック"/>
                <a:cs typeface="ＭＳ ゴシック"/>
              </a:rPr>
              <a:t>：外来の中耳滲出液</a:t>
            </a:r>
            <a:endParaRPr lang="en-US" altLang="ja-JP" sz="1400"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2817881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5" y="0"/>
            <a:ext cx="3543300" cy="514350"/>
          </a:xfrm>
          <a:prstGeom prst="rect">
            <a:avLst/>
          </a:prstGeom>
        </p:spPr>
      </p:pic>
      <p:sp>
        <p:nvSpPr>
          <p:cNvPr id="21" name="テキスト ボックス 20"/>
          <p:cNvSpPr txBox="1"/>
          <p:nvPr/>
        </p:nvSpPr>
        <p:spPr>
          <a:xfrm>
            <a:off x="7807800" y="5589240"/>
            <a:ext cx="1210588" cy="338554"/>
          </a:xfrm>
          <a:prstGeom prst="rect">
            <a:avLst/>
          </a:prstGeom>
          <a:solidFill>
            <a:srgbClr val="FFFFFF"/>
          </a:solidFill>
          <a:ln>
            <a:solidFill>
              <a:srgbClr val="000000"/>
            </a:solidFill>
          </a:ln>
        </p:spPr>
        <p:txBody>
          <a:bodyPr wrap="none" rtlCol="0">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2006, p647</a:t>
            </a:r>
            <a:endParaRPr lang="ja-JP" altLang="en-US" sz="1600" dirty="0">
              <a:solidFill>
                <a:srgbClr val="000000"/>
              </a:solidFill>
              <a:latin typeface="ＭＳ ゴシック"/>
              <a:ea typeface="ＭＳ ゴシック"/>
              <a:cs typeface="ＭＳ ゴシック"/>
            </a:endParaRPr>
          </a:p>
        </p:txBody>
      </p:sp>
      <p:pic>
        <p:nvPicPr>
          <p:cNvPr id="3" name="図 2"/>
          <p:cNvPicPr>
            <a:picLocks noChangeAspect="1"/>
          </p:cNvPicPr>
          <p:nvPr/>
        </p:nvPicPr>
        <p:blipFill>
          <a:blip r:embed="rId3"/>
          <a:stretch>
            <a:fillRect/>
          </a:stretch>
        </p:blipFill>
        <p:spPr>
          <a:xfrm>
            <a:off x="102945" y="548681"/>
            <a:ext cx="4824536" cy="2672873"/>
          </a:xfrm>
          <a:prstGeom prst="rect">
            <a:avLst/>
          </a:prstGeom>
        </p:spPr>
      </p:pic>
      <p:pic>
        <p:nvPicPr>
          <p:cNvPr id="2" name="図 1"/>
          <p:cNvPicPr>
            <a:picLocks noChangeAspect="1"/>
          </p:cNvPicPr>
          <p:nvPr/>
        </p:nvPicPr>
        <p:blipFill>
          <a:blip r:embed="rId4"/>
          <a:stretch>
            <a:fillRect/>
          </a:stretch>
        </p:blipFill>
        <p:spPr>
          <a:xfrm>
            <a:off x="5158784" y="32884"/>
            <a:ext cx="5128223" cy="5412373"/>
          </a:xfrm>
          <a:prstGeom prst="rect">
            <a:avLst/>
          </a:prstGeom>
        </p:spPr>
      </p:pic>
      <p:sp>
        <p:nvSpPr>
          <p:cNvPr id="8" name="テキスト ボックス 7"/>
          <p:cNvSpPr txBox="1"/>
          <p:nvPr/>
        </p:nvSpPr>
        <p:spPr>
          <a:xfrm>
            <a:off x="106048" y="3429034"/>
            <a:ext cx="5469513" cy="2031325"/>
          </a:xfrm>
          <a:prstGeom prst="rect">
            <a:avLst/>
          </a:prstGeom>
          <a:noFill/>
          <a:ln>
            <a:solidFill>
              <a:schemeClr val="bg2"/>
            </a:solidFill>
          </a:ln>
        </p:spPr>
        <p:txBody>
          <a:bodyPr wrap="square" rtlCol="0">
            <a:spAutoFit/>
          </a:bodyPr>
          <a:lstStyle/>
          <a:p>
            <a:pPr defTabSz="914400" fontAlgn="base">
              <a:spcBef>
                <a:spcPct val="0"/>
              </a:spcBef>
              <a:spcAft>
                <a:spcPct val="0"/>
              </a:spcAft>
            </a:pPr>
            <a:r>
              <a:rPr lang="ja-JP" altLang="en-US" dirty="0">
                <a:solidFill>
                  <a:srgbClr val="000000"/>
                </a:solidFill>
                <a:latin typeface="ＭＳ Ｐゴシック"/>
                <a:ea typeface="ＭＳ Ｐゴシック"/>
                <a:cs typeface="ＭＳ ゴシック"/>
              </a:rPr>
              <a:t>米国公衆衛生総監、</a:t>
            </a:r>
            <a:r>
              <a:rPr lang="en-US" altLang="ja-JP" dirty="0">
                <a:solidFill>
                  <a:srgbClr val="000000"/>
                </a:solidFill>
                <a:latin typeface="ＭＳ Ｐゴシック"/>
                <a:ea typeface="ＭＳ Ｐゴシック"/>
                <a:cs typeface="ＭＳ ゴシック"/>
              </a:rPr>
              <a:t>2006</a:t>
            </a:r>
            <a:r>
              <a:rPr lang="ja-JP" altLang="en-US" dirty="0">
                <a:solidFill>
                  <a:srgbClr val="000000"/>
                </a:solidFill>
                <a:latin typeface="ＭＳ Ｐゴシック"/>
                <a:ea typeface="ＭＳ Ｐゴシック"/>
                <a:cs typeface="ＭＳ ゴシック"/>
              </a:rPr>
              <a:t>年報告の主要な結論</a:t>
            </a:r>
            <a:endParaRPr lang="en-US" altLang="ja-JP" dirty="0">
              <a:solidFill>
                <a:srgbClr val="000000"/>
              </a:solidFill>
              <a:latin typeface="ＭＳ Ｐゴシック"/>
              <a:ea typeface="ＭＳ Ｐゴシック"/>
              <a:cs typeface="ＭＳ ゴシック"/>
            </a:endParaRPr>
          </a:p>
          <a:p>
            <a:pPr defTabSz="914400" fontAlgn="base">
              <a:spcBef>
                <a:spcPct val="0"/>
              </a:spcBef>
              <a:spcAft>
                <a:spcPct val="0"/>
              </a:spcAft>
            </a:pPr>
            <a:r>
              <a:rPr lang="en-US" altLang="ja-JP" dirty="0">
                <a:solidFill>
                  <a:srgbClr val="000000"/>
                </a:solidFill>
                <a:latin typeface="ＭＳ Ｐゴシック"/>
                <a:ea typeface="ＭＳ Ｐゴシック"/>
                <a:cs typeface="ＭＳ ゴシック"/>
              </a:rPr>
              <a:t>5. </a:t>
            </a:r>
            <a:r>
              <a:rPr lang="ja-JP" altLang="en-US" dirty="0">
                <a:solidFill>
                  <a:srgbClr val="000000"/>
                </a:solidFill>
                <a:latin typeface="ＭＳ Ｐゴシック"/>
                <a:ea typeface="ＭＳ Ｐゴシック"/>
                <a:cs typeface="ＭＳ ゴシック"/>
              </a:rPr>
              <a:t>喫煙対策は進んだものの、多くのアメリカ人</a:t>
            </a:r>
            <a:r>
              <a:rPr lang="en-US" altLang="ja-JP" dirty="0">
                <a:solidFill>
                  <a:srgbClr val="000000"/>
                </a:solidFill>
                <a:latin typeface="ＭＳ Ｐゴシック"/>
                <a:ea typeface="ＭＳ Ｐゴシック"/>
                <a:cs typeface="ＭＳ ゴシック"/>
              </a:rPr>
              <a:t/>
            </a:r>
            <a:br>
              <a:rPr lang="en-US" altLang="ja-JP" dirty="0">
                <a:solidFill>
                  <a:srgbClr val="000000"/>
                </a:solidFill>
                <a:latin typeface="ＭＳ Ｐゴシック"/>
                <a:ea typeface="ＭＳ Ｐゴシック"/>
                <a:cs typeface="ＭＳ ゴシック"/>
              </a:rPr>
            </a:br>
            <a:r>
              <a:rPr lang="ja-JP" altLang="en-US" dirty="0">
                <a:solidFill>
                  <a:srgbClr val="000000"/>
                </a:solidFill>
                <a:latin typeface="ＭＳ Ｐゴシック"/>
                <a:ea typeface="ＭＳ Ｐゴシック"/>
                <a:cs typeface="ＭＳ ゴシック"/>
              </a:rPr>
              <a:t>　　　（成人、小児）が家庭で、職場で受動喫煙</a:t>
            </a:r>
            <a:r>
              <a:rPr lang="en-US" altLang="ja-JP" dirty="0">
                <a:solidFill>
                  <a:srgbClr val="000000"/>
                </a:solidFill>
                <a:latin typeface="ＭＳ Ｐゴシック"/>
                <a:ea typeface="ＭＳ Ｐゴシック"/>
                <a:cs typeface="ＭＳ ゴシック"/>
              </a:rPr>
              <a:t/>
            </a:r>
            <a:br>
              <a:rPr lang="en-US" altLang="ja-JP" dirty="0">
                <a:solidFill>
                  <a:srgbClr val="000000"/>
                </a:solidFill>
                <a:latin typeface="ＭＳ Ｐゴシック"/>
                <a:ea typeface="ＭＳ Ｐゴシック"/>
                <a:cs typeface="ＭＳ ゴシック"/>
              </a:rPr>
            </a:br>
            <a:r>
              <a:rPr lang="ja-JP" altLang="en-US" dirty="0">
                <a:solidFill>
                  <a:srgbClr val="000000"/>
                </a:solidFill>
                <a:latin typeface="ＭＳ Ｐゴシック"/>
                <a:ea typeface="ＭＳ Ｐゴシック"/>
                <a:cs typeface="ＭＳ ゴシック"/>
              </a:rPr>
              <a:t>　　　</a:t>
            </a:r>
            <a:r>
              <a:rPr lang="ja-JP" altLang="en-US" dirty="0">
                <a:solidFill>
                  <a:srgbClr val="000000"/>
                </a:solidFill>
                <a:latin typeface="ＭＳ Ｐゴシック"/>
                <a:ea typeface="ＭＳ Ｐゴシック"/>
                <a:cs typeface="ＭＳ ゴシック"/>
              </a:rPr>
              <a:t>に曝露</a:t>
            </a:r>
            <a:r>
              <a:rPr lang="ja-JP" altLang="en-US" dirty="0">
                <a:solidFill>
                  <a:srgbClr val="000000"/>
                </a:solidFill>
                <a:latin typeface="ＭＳ Ｐゴシック"/>
                <a:ea typeface="ＭＳ Ｐゴシック"/>
                <a:cs typeface="ＭＳ ゴシック"/>
              </a:rPr>
              <a:t>されている。</a:t>
            </a:r>
            <a:endParaRPr lang="en-US" altLang="ja-JP" dirty="0">
              <a:solidFill>
                <a:srgbClr val="000000"/>
              </a:solidFill>
              <a:latin typeface="ＭＳ Ｐゴシック"/>
              <a:ea typeface="ＭＳ Ｐゴシック"/>
              <a:cs typeface="ＭＳ ゴシック"/>
            </a:endParaRPr>
          </a:p>
          <a:p>
            <a:pPr defTabSz="914400" fontAlgn="base">
              <a:spcBef>
                <a:spcPct val="0"/>
              </a:spcBef>
              <a:spcAft>
                <a:spcPct val="0"/>
              </a:spcAft>
            </a:pPr>
            <a:r>
              <a:rPr lang="en-US" altLang="ja-JP" dirty="0">
                <a:solidFill>
                  <a:srgbClr val="000000"/>
                </a:solidFill>
                <a:latin typeface="ＭＳ Ｐゴシック"/>
                <a:ea typeface="ＭＳ Ｐゴシック"/>
                <a:cs typeface="ＭＳ ゴシック"/>
              </a:rPr>
              <a:t>6. </a:t>
            </a:r>
            <a:r>
              <a:rPr lang="ja-JP" altLang="en-US" dirty="0">
                <a:solidFill>
                  <a:srgbClr val="000000"/>
                </a:solidFill>
                <a:latin typeface="ＭＳ Ｐゴシック"/>
                <a:ea typeface="ＭＳ Ｐゴシック"/>
                <a:cs typeface="ＭＳ ゴシック"/>
              </a:rPr>
              <a:t>受動喫煙の防止には、屋内完全禁煙が必要。</a:t>
            </a:r>
            <a:endParaRPr lang="en-US" altLang="ja-JP" dirty="0">
              <a:solidFill>
                <a:srgbClr val="000000"/>
              </a:solidFill>
              <a:latin typeface="ＭＳ Ｐゴシック"/>
              <a:ea typeface="ＭＳ Ｐゴシック"/>
              <a:cs typeface="ＭＳ ゴシック"/>
            </a:endParaRPr>
          </a:p>
          <a:p>
            <a:pPr defTabSz="914400" fontAlgn="base">
              <a:spcBef>
                <a:spcPct val="0"/>
              </a:spcBef>
              <a:spcAft>
                <a:spcPct val="0"/>
              </a:spcAft>
            </a:pPr>
            <a:r>
              <a:rPr lang="en-US" altLang="ja-JP" dirty="0">
                <a:solidFill>
                  <a:srgbClr val="000000"/>
                </a:solidFill>
                <a:latin typeface="ＭＳ Ｐゴシック"/>
                <a:ea typeface="ＭＳ Ｐゴシック"/>
                <a:cs typeface="ＭＳ ゴシック"/>
              </a:rPr>
              <a:t> </a:t>
            </a:r>
            <a:r>
              <a:rPr lang="en-US" altLang="ja-JP" dirty="0">
                <a:solidFill>
                  <a:srgbClr val="000000"/>
                </a:solidFill>
                <a:latin typeface="ＭＳ Ｐゴシック"/>
                <a:ea typeface="ＭＳ Ｐゴシック"/>
                <a:cs typeface="ＭＳ ゴシック"/>
              </a:rPr>
              <a:t>  </a:t>
            </a:r>
            <a:r>
              <a:rPr lang="ja-JP" altLang="en-US" dirty="0">
                <a:solidFill>
                  <a:srgbClr val="000000"/>
                </a:solidFill>
                <a:latin typeface="ＭＳ Ｐゴシック"/>
                <a:ea typeface="ＭＳ Ｐゴシック"/>
                <a:cs typeface="ＭＳ ゴシック"/>
              </a:rPr>
              <a:t>区域分け、自然換気、強制換気などの、</a:t>
            </a:r>
            <a:r>
              <a:rPr lang="en-US" altLang="ja-JP" dirty="0">
                <a:solidFill>
                  <a:srgbClr val="000000"/>
                </a:solidFill>
                <a:latin typeface="ＭＳ Ｐゴシック"/>
                <a:ea typeface="ＭＳ Ｐゴシック"/>
                <a:cs typeface="ＭＳ ゴシック"/>
              </a:rPr>
              <a:t/>
            </a:r>
            <a:br>
              <a:rPr lang="en-US" altLang="ja-JP" dirty="0">
                <a:solidFill>
                  <a:srgbClr val="000000"/>
                </a:solidFill>
                <a:latin typeface="ＭＳ Ｐゴシック"/>
                <a:ea typeface="ＭＳ Ｐゴシック"/>
                <a:cs typeface="ＭＳ ゴシック"/>
              </a:rPr>
            </a:br>
            <a:r>
              <a:rPr lang="ja-JP" altLang="en-US" dirty="0">
                <a:solidFill>
                  <a:srgbClr val="000000"/>
                </a:solidFill>
                <a:latin typeface="ＭＳ Ｐゴシック"/>
                <a:ea typeface="ＭＳ Ｐゴシック"/>
                <a:cs typeface="ＭＳ ゴシック"/>
              </a:rPr>
              <a:t>　いわゆる「分煙」では受動喫煙を防止出来ない。</a:t>
            </a:r>
            <a:endParaRPr lang="en-US" altLang="ja-JP" dirty="0">
              <a:solidFill>
                <a:srgbClr val="000000"/>
              </a:solidFill>
              <a:latin typeface="ＭＳ Ｐゴシック"/>
              <a:ea typeface="ＭＳ Ｐゴシック"/>
              <a:cs typeface="ＭＳ ゴシック"/>
            </a:endParaRPr>
          </a:p>
        </p:txBody>
      </p:sp>
      <p:sp>
        <p:nvSpPr>
          <p:cNvPr id="4" name="テキスト ボックス 3"/>
          <p:cNvSpPr txBox="1"/>
          <p:nvPr/>
        </p:nvSpPr>
        <p:spPr>
          <a:xfrm>
            <a:off x="6367647" y="2564938"/>
            <a:ext cx="3057247" cy="1169551"/>
          </a:xfrm>
          <a:prstGeom prst="rect">
            <a:avLst/>
          </a:prstGeom>
          <a:noFill/>
        </p:spPr>
        <p:txBody>
          <a:bodyPr wrap="none" rtlCol="0">
            <a:spAutoFit/>
          </a:bodyPr>
          <a:lstStyle/>
          <a:p>
            <a:pPr defTabSz="914400" fontAlgn="base">
              <a:spcBef>
                <a:spcPct val="0"/>
              </a:spcBef>
              <a:spcAft>
                <a:spcPct val="0"/>
              </a:spcAft>
            </a:pPr>
            <a:r>
              <a:rPr lang="ja-JP" altLang="en-US" sz="1400" dirty="0">
                <a:solidFill>
                  <a:srgbClr val="FF0000"/>
                </a:solidFill>
                <a:latin typeface="ＭＳ ゴシック"/>
                <a:ea typeface="ＭＳ ゴシック"/>
                <a:cs typeface="ＭＳ ゴシック"/>
              </a:rPr>
              <a:t>サービス</a:t>
            </a:r>
            <a:r>
              <a:rPr lang="ja-JP" altLang="en-US" sz="1400" dirty="0">
                <a:solidFill>
                  <a:srgbClr val="FF0000"/>
                </a:solidFill>
                <a:latin typeface="ＭＳ ゴシック"/>
                <a:ea typeface="ＭＳ ゴシック"/>
                <a:cs typeface="ＭＳ ゴシック"/>
              </a:rPr>
              <a:t>産業に従事する</a:t>
            </a:r>
            <a:endParaRPr lang="en-US" altLang="ja-JP" sz="1400" dirty="0">
              <a:solidFill>
                <a:srgbClr val="FF0000"/>
              </a:solidFill>
              <a:latin typeface="ＭＳ ゴシック"/>
              <a:ea typeface="ＭＳ ゴシック"/>
              <a:cs typeface="ＭＳ ゴシック"/>
            </a:endParaRPr>
          </a:p>
          <a:p>
            <a:pPr defTabSz="914400" fontAlgn="base">
              <a:spcBef>
                <a:spcPct val="0"/>
              </a:spcBef>
              <a:spcAft>
                <a:spcPct val="0"/>
              </a:spcAft>
            </a:pPr>
            <a:r>
              <a:rPr lang="ja-JP" altLang="en-US" sz="1400" dirty="0">
                <a:solidFill>
                  <a:srgbClr val="FF0000"/>
                </a:solidFill>
                <a:latin typeface="ＭＳ ゴシック"/>
                <a:ea typeface="ＭＳ ゴシック"/>
                <a:cs typeface="ＭＳ ゴシック"/>
              </a:rPr>
              <a:t>非喫煙者のニコチン濃度（週平均）</a:t>
            </a:r>
            <a:endParaRPr lang="en-US" altLang="ja-JP" sz="1400" dirty="0">
              <a:solidFill>
                <a:srgbClr val="FF0000"/>
              </a:solidFill>
              <a:latin typeface="ＭＳ ゴシック"/>
              <a:ea typeface="ＭＳ ゴシック"/>
              <a:cs typeface="ＭＳ ゴシック"/>
            </a:endParaRPr>
          </a:p>
          <a:p>
            <a:pPr defTabSz="914400" fontAlgn="base">
              <a:spcBef>
                <a:spcPct val="0"/>
              </a:spcBef>
              <a:spcAft>
                <a:spcPct val="0"/>
              </a:spcAft>
            </a:pPr>
            <a:r>
              <a:rPr lang="en-US" altLang="ja-JP" sz="1400" dirty="0">
                <a:solidFill>
                  <a:srgbClr val="FF0000"/>
                </a:solidFill>
                <a:latin typeface="ＭＳ ゴシック"/>
                <a:ea typeface="ＭＳ ゴシック"/>
                <a:cs typeface="ＭＳ ゴシック"/>
              </a:rPr>
              <a:t>●</a:t>
            </a:r>
            <a:r>
              <a:rPr lang="ja-JP" altLang="en-US" sz="1400" dirty="0">
                <a:solidFill>
                  <a:srgbClr val="FF0000"/>
                </a:solidFill>
                <a:latin typeface="ＭＳ ゴシック"/>
                <a:ea typeface="ＭＳ ゴシック"/>
                <a:cs typeface="ＭＳ ゴシック"/>
              </a:rPr>
              <a:t>喫煙可能な職場</a:t>
            </a:r>
            <a:endParaRPr lang="en-US" altLang="ja-JP" sz="1400" dirty="0">
              <a:solidFill>
                <a:srgbClr val="FF0000"/>
              </a:solidFill>
              <a:latin typeface="ＭＳ ゴシック"/>
              <a:ea typeface="ＭＳ ゴシック"/>
              <a:cs typeface="ＭＳ ゴシック"/>
            </a:endParaRPr>
          </a:p>
          <a:p>
            <a:pPr defTabSz="914400" fontAlgn="base">
              <a:spcBef>
                <a:spcPct val="0"/>
              </a:spcBef>
              <a:spcAft>
                <a:spcPct val="0"/>
              </a:spcAft>
            </a:pPr>
            <a:r>
              <a:rPr lang="en-US" altLang="ja-JP" sz="1400" dirty="0">
                <a:solidFill>
                  <a:srgbClr val="FF0000"/>
                </a:solidFill>
                <a:latin typeface="ＭＳ ゴシック"/>
                <a:ea typeface="ＭＳ ゴシック"/>
                <a:cs typeface="ＭＳ ゴシック"/>
              </a:rPr>
              <a:t>◆</a:t>
            </a:r>
            <a:r>
              <a:rPr lang="ja-JP" altLang="en-US" sz="1400" dirty="0">
                <a:solidFill>
                  <a:srgbClr val="FF0000"/>
                </a:solidFill>
                <a:latin typeface="ＭＳ ゴシック"/>
                <a:ea typeface="ＭＳ ゴシック"/>
                <a:cs typeface="ＭＳ ゴシック"/>
              </a:rPr>
              <a:t>分煙の職場</a:t>
            </a:r>
            <a:endParaRPr lang="en-US" altLang="ja-JP" sz="1400" dirty="0">
              <a:solidFill>
                <a:srgbClr val="FF0000"/>
              </a:solidFill>
              <a:latin typeface="ＭＳ ゴシック"/>
              <a:ea typeface="ＭＳ ゴシック"/>
              <a:cs typeface="ＭＳ ゴシック"/>
            </a:endParaRPr>
          </a:p>
          <a:p>
            <a:pPr defTabSz="914400" fontAlgn="base">
              <a:spcBef>
                <a:spcPct val="0"/>
              </a:spcBef>
              <a:spcAft>
                <a:spcPct val="0"/>
              </a:spcAft>
            </a:pPr>
            <a:r>
              <a:rPr lang="en-US" altLang="ja-JP" sz="1400" dirty="0">
                <a:solidFill>
                  <a:srgbClr val="FF0000"/>
                </a:solidFill>
                <a:latin typeface="ＭＳ ゴシック"/>
                <a:ea typeface="ＭＳ ゴシック"/>
                <a:cs typeface="ＭＳ ゴシック"/>
              </a:rPr>
              <a:t>▲</a:t>
            </a:r>
            <a:r>
              <a:rPr lang="ja-JP" altLang="en-US" sz="1400" dirty="0">
                <a:solidFill>
                  <a:srgbClr val="FF0000"/>
                </a:solidFill>
                <a:latin typeface="ＭＳ ゴシック"/>
                <a:ea typeface="ＭＳ ゴシック"/>
                <a:cs typeface="ＭＳ ゴシック"/>
              </a:rPr>
              <a:t>禁煙の職場</a:t>
            </a:r>
            <a:endParaRPr lang="en-US" altLang="ja-JP" sz="1400" dirty="0">
              <a:solidFill>
                <a:srgbClr val="FF0000"/>
              </a:solidFill>
              <a:latin typeface="ＭＳ ゴシック"/>
              <a:ea typeface="ＭＳ ゴシック"/>
              <a:cs typeface="ＭＳ ゴシック"/>
            </a:endParaRPr>
          </a:p>
        </p:txBody>
      </p:sp>
    </p:spTree>
    <p:extLst>
      <p:ext uri="{BB962C8B-B14F-4D97-AF65-F5344CB8AC3E}">
        <p14:creationId xmlns:p14="http://schemas.microsoft.com/office/powerpoint/2010/main" val="905332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606177" y="116635"/>
            <a:ext cx="2649894" cy="3312369"/>
          </a:xfrm>
          <a:prstGeom prst="rect">
            <a:avLst/>
          </a:prstGeom>
          <a:ln>
            <a:solidFill>
              <a:schemeClr val="tx1"/>
            </a:solidFill>
          </a:ln>
        </p:spPr>
      </p:pic>
      <p:sp>
        <p:nvSpPr>
          <p:cNvPr id="6" name="テキスト ボックス 5"/>
          <p:cNvSpPr txBox="1"/>
          <p:nvPr/>
        </p:nvSpPr>
        <p:spPr>
          <a:xfrm>
            <a:off x="28537" y="1988874"/>
            <a:ext cx="10371552" cy="4524315"/>
          </a:xfrm>
          <a:prstGeom prst="rect">
            <a:avLst/>
          </a:prstGeom>
          <a:noFill/>
        </p:spPr>
        <p:txBody>
          <a:bodyPr wrap="square" rtlCol="0">
            <a:spAutoFit/>
          </a:bodyPr>
          <a:lstStyle/>
          <a:p>
            <a:pPr defTabSz="914400" eaLnBrk="0" fontAlgn="base" hangingPunct="0">
              <a:spcBef>
                <a:spcPct val="0"/>
              </a:spcBef>
              <a:spcAft>
                <a:spcPct val="0"/>
              </a:spcAft>
            </a:pPr>
            <a:r>
              <a:rPr lang="en-US" altLang="ja-JP" sz="2400" dirty="0">
                <a:solidFill>
                  <a:srgbClr val="000000"/>
                </a:solidFill>
                <a:latin typeface="Arial"/>
                <a:ea typeface="ＭＳ ゴシック"/>
                <a:cs typeface="Arial"/>
              </a:rPr>
              <a:t>“The debate is over. The science is clear”</a:t>
            </a:r>
          </a:p>
          <a:p>
            <a:pPr defTabSz="914400" eaLnBrk="0" fontAlgn="base" hangingPunct="0">
              <a:spcBef>
                <a:spcPct val="0"/>
              </a:spcBef>
              <a:spcAft>
                <a:spcPct val="0"/>
              </a:spcAft>
            </a:pPr>
            <a:r>
              <a:rPr lang="ja-JP" altLang="en-US" sz="2400" dirty="0">
                <a:solidFill>
                  <a:srgbClr val="000000"/>
                </a:solidFill>
                <a:latin typeface="Arial"/>
                <a:ea typeface="ＭＳ ゴシック"/>
                <a:cs typeface="Arial"/>
              </a:rPr>
              <a:t>「（有害性に関する）議論は終わった。科学的証拠は</a:t>
            </a:r>
            <a:r>
              <a:rPr lang="en-US" altLang="ja-JP" sz="2400" dirty="0">
                <a:solidFill>
                  <a:srgbClr val="000000"/>
                </a:solidFill>
                <a:latin typeface="Arial"/>
                <a:ea typeface="ＭＳ ゴシック"/>
                <a:cs typeface="Arial"/>
              </a:rPr>
              <a:t/>
            </a:r>
            <a:br>
              <a:rPr lang="en-US" altLang="ja-JP" sz="2400" dirty="0">
                <a:solidFill>
                  <a:srgbClr val="000000"/>
                </a:solidFill>
                <a:latin typeface="Arial"/>
                <a:ea typeface="ＭＳ ゴシック"/>
                <a:cs typeface="Arial"/>
              </a:rPr>
            </a:br>
            <a:r>
              <a:rPr lang="en-US" altLang="ja-JP" sz="2400" dirty="0">
                <a:solidFill>
                  <a:srgbClr val="000000"/>
                </a:solidFill>
                <a:latin typeface="Arial"/>
                <a:ea typeface="ＭＳ ゴシック"/>
                <a:cs typeface="Arial"/>
              </a:rPr>
              <a:t> </a:t>
            </a:r>
            <a:r>
              <a:rPr lang="ja-JP" altLang="en-US" sz="2400" dirty="0">
                <a:solidFill>
                  <a:srgbClr val="000000"/>
                </a:solidFill>
                <a:latin typeface="Arial"/>
                <a:ea typeface="ＭＳ ゴシック"/>
                <a:cs typeface="Arial"/>
              </a:rPr>
              <a:t>明白」でプレスカンファレンスは始まり、以下が述べ</a:t>
            </a:r>
            <a:r>
              <a:rPr lang="en-US" altLang="ja-JP" sz="2400" dirty="0">
                <a:solidFill>
                  <a:srgbClr val="000000"/>
                </a:solidFill>
                <a:latin typeface="Arial"/>
                <a:ea typeface="ＭＳ ゴシック"/>
                <a:cs typeface="Arial"/>
              </a:rPr>
              <a:t/>
            </a:r>
            <a:br>
              <a:rPr lang="en-US" altLang="ja-JP" sz="2400" dirty="0">
                <a:solidFill>
                  <a:srgbClr val="000000"/>
                </a:solidFill>
                <a:latin typeface="Arial"/>
                <a:ea typeface="ＭＳ ゴシック"/>
                <a:cs typeface="Arial"/>
              </a:rPr>
            </a:br>
            <a:r>
              <a:rPr lang="ja-JP" altLang="en-US" sz="2400" dirty="0" err="1">
                <a:solidFill>
                  <a:srgbClr val="000000"/>
                </a:solidFill>
                <a:latin typeface="Arial"/>
                <a:ea typeface="ＭＳ ゴシック"/>
                <a:cs typeface="Arial"/>
              </a:rPr>
              <a:t>られた</a:t>
            </a:r>
            <a:endParaRPr lang="en-US" altLang="ja-JP" sz="2400" dirty="0">
              <a:solidFill>
                <a:srgbClr val="000000"/>
              </a:solidFill>
              <a:latin typeface="Arial"/>
              <a:ea typeface="ＭＳ ゴシック"/>
              <a:cs typeface="Arial"/>
            </a:endParaRPr>
          </a:p>
          <a:p>
            <a:pPr defTabSz="914400" eaLnBrk="0" fontAlgn="base" hangingPunct="0">
              <a:spcBef>
                <a:spcPct val="0"/>
              </a:spcBef>
              <a:spcAft>
                <a:spcPct val="0"/>
              </a:spcAft>
            </a:pPr>
            <a:r>
              <a:rPr lang="ja-JP" altLang="en-US" sz="2400" dirty="0">
                <a:solidFill>
                  <a:srgbClr val="000000"/>
                </a:solidFill>
                <a:latin typeface="Arial"/>
                <a:ea typeface="ＭＳ ゴシック"/>
                <a:cs typeface="Arial"/>
              </a:rPr>
              <a:t>・受動喫煙は深刻な健康被害をもたらす</a:t>
            </a:r>
            <a:endParaRPr lang="en-US" altLang="ja-JP" sz="2400" dirty="0">
              <a:solidFill>
                <a:srgbClr val="000000"/>
              </a:solidFill>
              <a:latin typeface="Arial"/>
              <a:ea typeface="ＭＳ ゴシック"/>
              <a:cs typeface="Arial"/>
            </a:endParaRPr>
          </a:p>
          <a:p>
            <a:pPr defTabSz="914400" eaLnBrk="0" fontAlgn="base" hangingPunct="0">
              <a:spcBef>
                <a:spcPct val="0"/>
              </a:spcBef>
              <a:spcAft>
                <a:spcPct val="0"/>
              </a:spcAft>
            </a:pPr>
            <a:r>
              <a:rPr lang="ja-JP" altLang="en-US" sz="2400" dirty="0">
                <a:solidFill>
                  <a:srgbClr val="000000"/>
                </a:solidFill>
                <a:latin typeface="Arial"/>
                <a:ea typeface="ＭＳ ゴシック"/>
                <a:cs typeface="Arial"/>
              </a:rPr>
              <a:t>・受動喫煙は危険である</a:t>
            </a:r>
            <a:endParaRPr lang="en-US" altLang="ja-JP" sz="2400" dirty="0">
              <a:solidFill>
                <a:srgbClr val="000000"/>
              </a:solidFill>
              <a:latin typeface="Arial"/>
              <a:ea typeface="ＭＳ ゴシック"/>
              <a:cs typeface="Arial"/>
            </a:endParaRPr>
          </a:p>
          <a:p>
            <a:pPr defTabSz="914400" eaLnBrk="0" fontAlgn="base" hangingPunct="0">
              <a:spcBef>
                <a:spcPct val="0"/>
              </a:spcBef>
              <a:spcAft>
                <a:spcPct val="0"/>
              </a:spcAft>
            </a:pPr>
            <a:r>
              <a:rPr lang="ja-JP" altLang="en-US" sz="2400" dirty="0">
                <a:solidFill>
                  <a:srgbClr val="000000"/>
                </a:solidFill>
                <a:latin typeface="Arial"/>
                <a:ea typeface="ＭＳ ゴシック"/>
                <a:cs typeface="Arial"/>
              </a:rPr>
              <a:t>・受動喫煙に安全なレベル（閾値）は存在しない</a:t>
            </a:r>
            <a:endParaRPr lang="en-US" altLang="ja-JP" sz="2400" dirty="0">
              <a:solidFill>
                <a:srgbClr val="000000"/>
              </a:solidFill>
              <a:latin typeface="Arial"/>
              <a:ea typeface="ＭＳ ゴシック"/>
              <a:cs typeface="Arial"/>
            </a:endParaRPr>
          </a:p>
          <a:p>
            <a:pPr defTabSz="914400" eaLnBrk="0" fontAlgn="base" hangingPunct="0">
              <a:spcBef>
                <a:spcPct val="0"/>
              </a:spcBef>
              <a:spcAft>
                <a:spcPct val="0"/>
              </a:spcAft>
            </a:pPr>
            <a:r>
              <a:rPr lang="ja-JP" altLang="en-US" sz="2400" dirty="0">
                <a:solidFill>
                  <a:srgbClr val="000000"/>
                </a:solidFill>
                <a:latin typeface="Arial"/>
                <a:ea typeface="ＭＳ ゴシック"/>
                <a:cs typeface="Arial"/>
              </a:rPr>
              <a:t>・数百万人の非喫煙者（米国人）が受動喫煙に曝露されている</a:t>
            </a:r>
            <a:endParaRPr lang="en-US" altLang="ja-JP" sz="2400" dirty="0">
              <a:solidFill>
                <a:srgbClr val="000000"/>
              </a:solidFill>
              <a:latin typeface="Arial"/>
              <a:ea typeface="ＭＳ ゴシック"/>
              <a:cs typeface="Arial"/>
            </a:endParaRPr>
          </a:p>
          <a:p>
            <a:pPr defTabSz="914400" eaLnBrk="0" fontAlgn="base" hangingPunct="0">
              <a:spcBef>
                <a:spcPct val="0"/>
              </a:spcBef>
              <a:spcAft>
                <a:spcPct val="0"/>
              </a:spcAft>
            </a:pPr>
            <a:r>
              <a:rPr lang="ja-JP" altLang="en-US" sz="2400" dirty="0">
                <a:solidFill>
                  <a:srgbClr val="000000"/>
                </a:solidFill>
                <a:latin typeface="Arial"/>
                <a:ea typeface="ＭＳ ゴシック"/>
                <a:cs typeface="Arial"/>
              </a:rPr>
              <a:t>・すべての人が受動喫煙に曝露されない権利を有する</a:t>
            </a:r>
            <a:endParaRPr lang="en-US" altLang="ja-JP" sz="2400" dirty="0">
              <a:solidFill>
                <a:srgbClr val="000000"/>
              </a:solidFill>
              <a:latin typeface="Arial"/>
              <a:ea typeface="ＭＳ ゴシック"/>
              <a:cs typeface="Arial"/>
            </a:endParaRPr>
          </a:p>
          <a:p>
            <a:pPr defTabSz="914400" eaLnBrk="0" fontAlgn="base" hangingPunct="0">
              <a:spcBef>
                <a:spcPct val="0"/>
              </a:spcBef>
              <a:spcAft>
                <a:spcPct val="0"/>
              </a:spcAft>
            </a:pPr>
            <a:r>
              <a:rPr lang="ja-JP" altLang="en-US" sz="2400" dirty="0">
                <a:solidFill>
                  <a:srgbClr val="000000"/>
                </a:solidFill>
                <a:latin typeface="Arial"/>
                <a:ea typeface="ＭＳ ゴシック"/>
                <a:cs typeface="Arial"/>
              </a:rPr>
              <a:t>・無煙の環境を作ることが必要</a:t>
            </a:r>
            <a:endParaRPr lang="en-US" altLang="ja-JP" sz="2400" dirty="0">
              <a:solidFill>
                <a:srgbClr val="000000"/>
              </a:solidFill>
              <a:latin typeface="Arial"/>
              <a:ea typeface="ＭＳ ゴシック"/>
              <a:cs typeface="Arial"/>
            </a:endParaRPr>
          </a:p>
          <a:p>
            <a:pPr defTabSz="914400" eaLnBrk="0" fontAlgn="base" hangingPunct="0">
              <a:spcBef>
                <a:spcPct val="0"/>
              </a:spcBef>
              <a:spcAft>
                <a:spcPct val="0"/>
              </a:spcAft>
            </a:pPr>
            <a:r>
              <a:rPr lang="ja-JP" altLang="en-US" sz="2400" dirty="0">
                <a:solidFill>
                  <a:srgbClr val="000000"/>
                </a:solidFill>
                <a:latin typeface="Arial"/>
                <a:ea typeface="ＭＳ ゴシック"/>
                <a:cs typeface="Arial"/>
              </a:rPr>
              <a:t>・小児科医は子ども達を自宅での受動喫煙から守るために、家庭環境の</a:t>
            </a:r>
            <a:endParaRPr lang="en-US" altLang="ja-JP" sz="2400" dirty="0">
              <a:solidFill>
                <a:srgbClr val="000000"/>
              </a:solidFill>
              <a:latin typeface="Arial"/>
              <a:ea typeface="ＭＳ ゴシック"/>
              <a:cs typeface="Arial"/>
            </a:endParaRPr>
          </a:p>
          <a:p>
            <a:pPr defTabSz="914400" eaLnBrk="0" fontAlgn="base" hangingPunct="0">
              <a:spcBef>
                <a:spcPct val="0"/>
              </a:spcBef>
              <a:spcAft>
                <a:spcPct val="0"/>
              </a:spcAft>
            </a:pPr>
            <a:r>
              <a:rPr lang="ja-JP" altLang="en-US" sz="2400" dirty="0">
                <a:solidFill>
                  <a:srgbClr val="000000"/>
                </a:solidFill>
                <a:latin typeface="Arial"/>
                <a:ea typeface="ＭＳ ゴシック"/>
                <a:cs typeface="Arial"/>
              </a:rPr>
              <a:t>　無煙化を進めねばならない（気管支喘息、乳幼児突然死症候群の観点）</a:t>
            </a:r>
            <a:endParaRPr lang="en-US" altLang="ja-JP" sz="2400" dirty="0">
              <a:solidFill>
                <a:srgbClr val="000000"/>
              </a:solidFill>
              <a:latin typeface="Arial"/>
              <a:ea typeface="ＭＳ ゴシック"/>
              <a:cs typeface="Arial"/>
            </a:endParaRPr>
          </a:p>
        </p:txBody>
      </p:sp>
      <p:sp>
        <p:nvSpPr>
          <p:cNvPr id="7" name="テキスト ボックス 6"/>
          <p:cNvSpPr txBox="1"/>
          <p:nvPr/>
        </p:nvSpPr>
        <p:spPr>
          <a:xfrm>
            <a:off x="28532" y="116632"/>
            <a:ext cx="7725192" cy="2000548"/>
          </a:xfrm>
          <a:prstGeom prst="rect">
            <a:avLst/>
          </a:prstGeom>
          <a:noFill/>
        </p:spPr>
        <p:txBody>
          <a:bodyPr wrap="none" rtlCol="0">
            <a:spAutoFit/>
          </a:bodyPr>
          <a:lstStyle/>
          <a:p>
            <a:pPr defTabSz="914400" eaLnBrk="0" fontAlgn="base" hangingPunct="0">
              <a:spcBef>
                <a:spcPct val="0"/>
              </a:spcBef>
              <a:spcAft>
                <a:spcPct val="0"/>
              </a:spcAft>
            </a:pPr>
            <a:r>
              <a:rPr lang="en-US" altLang="ja-JP" sz="2400" dirty="0">
                <a:solidFill>
                  <a:srgbClr val="000000"/>
                </a:solidFill>
                <a:latin typeface="ＭＳ ゴシック"/>
                <a:ea typeface="ＭＳ ゴシック"/>
                <a:cs typeface="ＭＳ ゴシック"/>
              </a:rPr>
              <a:t>A Report of Surgeon General</a:t>
            </a:r>
            <a:br>
              <a:rPr lang="en-US" altLang="ja-JP" sz="2400" dirty="0">
                <a:solidFill>
                  <a:srgbClr val="000000"/>
                </a:solidFill>
                <a:latin typeface="ＭＳ ゴシック"/>
                <a:ea typeface="ＭＳ ゴシック"/>
                <a:cs typeface="ＭＳ ゴシック"/>
              </a:rPr>
            </a:br>
            <a:r>
              <a:rPr lang="ja-JP" altLang="en-US" sz="2400" dirty="0">
                <a:solidFill>
                  <a:srgbClr val="000000"/>
                </a:solidFill>
                <a:latin typeface="ＭＳ ゴシック"/>
                <a:ea typeface="ＭＳ ゴシック"/>
                <a:cs typeface="ＭＳ ゴシック"/>
              </a:rPr>
              <a:t>（米国公衆</a:t>
            </a:r>
            <a:r>
              <a:rPr lang="ja-JP" altLang="en-US" sz="2400" dirty="0">
                <a:solidFill>
                  <a:srgbClr val="000000"/>
                </a:solidFill>
                <a:latin typeface="ＭＳ ゴシック"/>
                <a:ea typeface="ＭＳ ゴシック"/>
                <a:cs typeface="ＭＳ ゴシック"/>
              </a:rPr>
              <a:t>衛生総監報告＝日本の厚生労働大臣）</a:t>
            </a:r>
            <a:r>
              <a:rPr lang="en-US" altLang="ja-JP" sz="2800" dirty="0">
                <a:solidFill>
                  <a:srgbClr val="000000"/>
                </a:solidFill>
                <a:latin typeface="ＭＳ ゴシック"/>
                <a:ea typeface="ＭＳ ゴシック"/>
                <a:cs typeface="ＭＳ ゴシック"/>
              </a:rPr>
              <a:t/>
            </a:r>
            <a:br>
              <a:rPr lang="en-US" altLang="ja-JP" sz="2800" dirty="0">
                <a:solidFill>
                  <a:srgbClr val="000000"/>
                </a:solidFill>
                <a:latin typeface="ＭＳ ゴシック"/>
                <a:ea typeface="ＭＳ ゴシック"/>
                <a:cs typeface="ＭＳ ゴシック"/>
              </a:rPr>
            </a:br>
            <a:r>
              <a:rPr lang="en-US" altLang="ja-JP" sz="2400" dirty="0">
                <a:solidFill>
                  <a:srgbClr val="000000"/>
                </a:solidFill>
                <a:latin typeface="ＭＳ ゴシック"/>
                <a:ea typeface="ＭＳ ゴシック"/>
                <a:cs typeface="ＭＳ ゴシック"/>
              </a:rPr>
              <a:t>“The health consequences on involuntary </a:t>
            </a:r>
            <a:r>
              <a:rPr lang="en-US" altLang="ja-JP" sz="2400" dirty="0">
                <a:solidFill>
                  <a:srgbClr val="000000"/>
                </a:solidFill>
                <a:latin typeface="ＭＳ ゴシック"/>
                <a:ea typeface="ＭＳ ゴシック"/>
                <a:cs typeface="ＭＳ ゴシック"/>
              </a:rPr>
              <a:t>exposure</a:t>
            </a:r>
          </a:p>
          <a:p>
            <a:pPr defTabSz="914400" eaLnBrk="0" fontAlgn="base" hangingPunct="0">
              <a:spcBef>
                <a:spcPct val="0"/>
              </a:spcBef>
              <a:spcAft>
                <a:spcPct val="0"/>
              </a:spcAft>
            </a:pPr>
            <a:r>
              <a:rPr lang="en-US" altLang="ja-JP" sz="2400" dirty="0">
                <a:solidFill>
                  <a:srgbClr val="000000"/>
                </a:solidFill>
                <a:latin typeface="ＭＳ ゴシック"/>
                <a:ea typeface="ＭＳ ゴシック"/>
                <a:cs typeface="ＭＳ ゴシック"/>
              </a:rPr>
              <a:t> </a:t>
            </a:r>
            <a:r>
              <a:rPr lang="en-US" altLang="ja-JP" sz="2400" dirty="0">
                <a:solidFill>
                  <a:srgbClr val="000000"/>
                </a:solidFill>
                <a:latin typeface="ＭＳ ゴシック"/>
                <a:ea typeface="ＭＳ ゴシック"/>
                <a:cs typeface="ＭＳ ゴシック"/>
              </a:rPr>
              <a:t>to tobacco smoke”(</a:t>
            </a:r>
            <a:r>
              <a:rPr lang="en-US" altLang="ja-JP" sz="2400" dirty="0">
                <a:solidFill>
                  <a:srgbClr val="FF0000"/>
                </a:solidFill>
                <a:latin typeface="ＭＳ ゴシック"/>
                <a:ea typeface="ＭＳ ゴシック"/>
                <a:cs typeface="ＭＳ ゴシック"/>
              </a:rPr>
              <a:t>2006</a:t>
            </a:r>
            <a:r>
              <a:rPr lang="en-US" altLang="ja-JP" sz="2400" dirty="0">
                <a:solidFill>
                  <a:srgbClr val="000000"/>
                </a:solidFill>
                <a:latin typeface="ＭＳ ゴシック"/>
                <a:ea typeface="ＭＳ ゴシック"/>
                <a:cs typeface="ＭＳ ゴシック"/>
              </a:rPr>
              <a:t>)</a:t>
            </a:r>
            <a:br>
              <a:rPr lang="en-US" altLang="ja-JP" sz="2400" dirty="0">
                <a:solidFill>
                  <a:srgbClr val="000000"/>
                </a:solidFill>
                <a:latin typeface="ＭＳ ゴシック"/>
                <a:ea typeface="ＭＳ ゴシック"/>
                <a:cs typeface="ＭＳ ゴシック"/>
              </a:rPr>
            </a:br>
            <a:r>
              <a:rPr lang="ja-JP" altLang="en-US" sz="2800" dirty="0">
                <a:solidFill>
                  <a:srgbClr val="000000"/>
                </a:solidFill>
                <a:latin typeface="ＭＳ ゴシック"/>
                <a:ea typeface="ＭＳ ゴシック"/>
                <a:cs typeface="ＭＳ ゴシック"/>
              </a:rPr>
              <a:t>「受動喫煙に起因する健康影響に関する結論」</a:t>
            </a:r>
            <a:endParaRPr lang="ja-JP" altLang="en-US" sz="2400"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532129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5" y="0"/>
            <a:ext cx="3543300" cy="514350"/>
          </a:xfrm>
          <a:prstGeom prst="rect">
            <a:avLst/>
          </a:prstGeom>
        </p:spPr>
      </p:pic>
      <p:sp>
        <p:nvSpPr>
          <p:cNvPr id="21" name="テキスト ボックス 20"/>
          <p:cNvSpPr txBox="1"/>
          <p:nvPr/>
        </p:nvSpPr>
        <p:spPr>
          <a:xfrm>
            <a:off x="607003" y="6186790"/>
            <a:ext cx="1107996" cy="338554"/>
          </a:xfrm>
          <a:prstGeom prst="rect">
            <a:avLst/>
          </a:prstGeom>
          <a:solidFill>
            <a:srgbClr val="FFFFFF"/>
          </a:solidFill>
          <a:ln>
            <a:solidFill>
              <a:srgbClr val="000000"/>
            </a:solidFill>
          </a:ln>
        </p:spPr>
        <p:txBody>
          <a:bodyPr wrap="none" rtlCol="0">
            <a:spAutoFit/>
          </a:bodyPr>
          <a:lstStyle/>
          <a:p>
            <a:pPr defTabSz="914400" fontAlgn="base">
              <a:spcBef>
                <a:spcPct val="0"/>
              </a:spcBef>
              <a:spcAft>
                <a:spcPct val="0"/>
              </a:spcAft>
            </a:pPr>
            <a:r>
              <a:rPr lang="en-US" altLang="ja-JP" sz="1600" dirty="0">
                <a:solidFill>
                  <a:srgbClr val="000000"/>
                </a:solidFill>
                <a:latin typeface="ＭＳ ゴシック"/>
                <a:ea typeface="ＭＳ ゴシック"/>
                <a:cs typeface="ＭＳ ゴシック"/>
              </a:rPr>
              <a:t>2006, p64</a:t>
            </a:r>
            <a:endParaRPr lang="ja-JP" altLang="en-US" sz="1600" dirty="0">
              <a:solidFill>
                <a:srgbClr val="000000"/>
              </a:solidFill>
              <a:latin typeface="ＭＳ ゴシック"/>
              <a:ea typeface="ＭＳ ゴシック"/>
              <a:cs typeface="ＭＳ ゴシック"/>
            </a:endParaRPr>
          </a:p>
        </p:txBody>
      </p:sp>
      <p:pic>
        <p:nvPicPr>
          <p:cNvPr id="3" name="図 2"/>
          <p:cNvPicPr>
            <a:picLocks noChangeAspect="1"/>
          </p:cNvPicPr>
          <p:nvPr/>
        </p:nvPicPr>
        <p:blipFill>
          <a:blip r:embed="rId3"/>
          <a:stretch>
            <a:fillRect/>
          </a:stretch>
        </p:blipFill>
        <p:spPr>
          <a:xfrm>
            <a:off x="102945" y="548681"/>
            <a:ext cx="4824536" cy="2672873"/>
          </a:xfrm>
          <a:prstGeom prst="rect">
            <a:avLst/>
          </a:prstGeom>
        </p:spPr>
      </p:pic>
      <p:sp>
        <p:nvSpPr>
          <p:cNvPr id="12" name="テキスト ボックス 11"/>
          <p:cNvSpPr txBox="1"/>
          <p:nvPr/>
        </p:nvSpPr>
        <p:spPr>
          <a:xfrm>
            <a:off x="106049" y="3212998"/>
            <a:ext cx="5037465" cy="2246769"/>
          </a:xfrm>
          <a:prstGeom prst="rect">
            <a:avLst/>
          </a:prstGeom>
          <a:noFill/>
          <a:ln>
            <a:solidFill>
              <a:schemeClr val="bg2"/>
            </a:solidFill>
          </a:ln>
        </p:spPr>
        <p:txBody>
          <a:bodyPr wrap="square" rtlCol="0">
            <a:spAutoFit/>
          </a:bodyPr>
          <a:lstStyle/>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米国公衆衛生長官報告</a:t>
            </a:r>
            <a:r>
              <a:rPr lang="en-US" altLang="ja-JP" sz="1400" dirty="0">
                <a:solidFill>
                  <a:srgbClr val="000000"/>
                </a:solidFill>
                <a:latin typeface="ＭＳ ゴシック"/>
                <a:ea typeface="ＭＳ ゴシック"/>
                <a:cs typeface="ＭＳ ゴシック"/>
              </a:rPr>
              <a:t>(2006)</a:t>
            </a:r>
            <a:r>
              <a:rPr lang="ja-JP" altLang="en-US" sz="1400" dirty="0">
                <a:solidFill>
                  <a:srgbClr val="000000"/>
                </a:solidFill>
                <a:latin typeface="ＭＳ ゴシック"/>
                <a:ea typeface="ＭＳ ゴシック"/>
                <a:cs typeface="ＭＳ ゴシック"/>
              </a:rPr>
              <a:t>の主要な結論</a:t>
            </a:r>
            <a:endParaRPr lang="en-US" altLang="ja-JP" sz="14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1400" dirty="0">
                <a:solidFill>
                  <a:srgbClr val="000000"/>
                </a:solidFill>
                <a:latin typeface="ＭＳ ゴシック"/>
                <a:ea typeface="ＭＳ ゴシック"/>
                <a:cs typeface="ＭＳ ゴシック"/>
              </a:rPr>
              <a:t>5. </a:t>
            </a:r>
            <a:r>
              <a:rPr lang="ja-JP" altLang="en-US" sz="1400" dirty="0">
                <a:solidFill>
                  <a:srgbClr val="000000"/>
                </a:solidFill>
                <a:latin typeface="ＭＳ ゴシック"/>
                <a:ea typeface="ＭＳ ゴシック"/>
                <a:cs typeface="ＭＳ ゴシック"/>
              </a:rPr>
              <a:t>喫煙対策は進んだものの、多くのアメリカ人（成人、小児）が</a:t>
            </a:r>
            <a:endParaRPr lang="en-US" altLang="ja-JP" sz="1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　　　　家庭で、職場で受動喫煙に曝露されている。</a:t>
            </a:r>
            <a:endParaRPr lang="en-US" altLang="ja-JP" sz="14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1400" dirty="0">
                <a:solidFill>
                  <a:srgbClr val="000000"/>
                </a:solidFill>
                <a:latin typeface="ＭＳ ゴシック"/>
                <a:ea typeface="ＭＳ ゴシック"/>
                <a:cs typeface="ＭＳ ゴシック"/>
              </a:rPr>
              <a:t>6. </a:t>
            </a:r>
            <a:r>
              <a:rPr lang="ja-JP" altLang="en-US" sz="1400" dirty="0">
                <a:solidFill>
                  <a:srgbClr val="000000"/>
                </a:solidFill>
                <a:latin typeface="ＭＳ ゴシック"/>
                <a:ea typeface="ＭＳ ゴシック"/>
                <a:cs typeface="ＭＳ ゴシック"/>
              </a:rPr>
              <a:t>受動喫煙を防止するためには、屋内の受動喫煙を完全に禁煙　</a:t>
            </a:r>
            <a:endParaRPr lang="en-US" altLang="ja-JP" sz="1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　　　　にするしかない。</a:t>
            </a:r>
            <a:endParaRPr lang="en-US" altLang="ja-JP" sz="14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1400" dirty="0">
                <a:solidFill>
                  <a:srgbClr val="000000"/>
                </a:solidFill>
                <a:latin typeface="ＭＳ ゴシック"/>
                <a:ea typeface="ＭＳ ゴシック"/>
                <a:cs typeface="ＭＳ ゴシック"/>
              </a:rPr>
              <a:t> </a:t>
            </a:r>
            <a:r>
              <a:rPr lang="en-US" altLang="ja-JP" sz="1400" dirty="0">
                <a:solidFill>
                  <a:srgbClr val="000000"/>
                </a:solidFill>
                <a:latin typeface="ＭＳ ゴシック"/>
                <a:ea typeface="ＭＳ ゴシック"/>
                <a:cs typeface="ＭＳ ゴシック"/>
              </a:rPr>
              <a:t>   </a:t>
            </a:r>
            <a:r>
              <a:rPr lang="ja-JP" altLang="en-US" sz="1400" dirty="0">
                <a:solidFill>
                  <a:srgbClr val="000000"/>
                </a:solidFill>
                <a:latin typeface="ＭＳ ゴシック"/>
                <a:ea typeface="ＭＳ ゴシック"/>
                <a:cs typeface="ＭＳ ゴシック"/>
              </a:rPr>
              <a:t>区域分け、自然換気、強制換気（いわゆる「分煙」）では</a:t>
            </a:r>
            <a:endParaRPr lang="en-US" altLang="ja-JP" sz="1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1400" dirty="0">
                <a:solidFill>
                  <a:srgbClr val="000000"/>
                </a:solidFill>
                <a:latin typeface="ＭＳ ゴシック"/>
                <a:ea typeface="ＭＳ ゴシック"/>
                <a:cs typeface="ＭＳ ゴシック"/>
              </a:rPr>
              <a:t>　　　　受動喫煙を防止することは出来ない。</a:t>
            </a:r>
            <a:endParaRPr lang="en-US" altLang="ja-JP" sz="1400" dirty="0">
              <a:solidFill>
                <a:srgbClr val="000000"/>
              </a:solidFill>
              <a:latin typeface="ＭＳ ゴシック"/>
              <a:ea typeface="ＭＳ ゴシック"/>
              <a:cs typeface="ＭＳ ゴシック"/>
            </a:endParaRPr>
          </a:p>
        </p:txBody>
      </p:sp>
      <p:pic>
        <p:nvPicPr>
          <p:cNvPr id="4" name="図 3"/>
          <p:cNvPicPr>
            <a:picLocks noChangeAspect="1"/>
          </p:cNvPicPr>
          <p:nvPr/>
        </p:nvPicPr>
        <p:blipFill>
          <a:blip r:embed="rId4"/>
          <a:stretch>
            <a:fillRect/>
          </a:stretch>
        </p:blipFill>
        <p:spPr>
          <a:xfrm>
            <a:off x="0" y="101600"/>
            <a:ext cx="10287000" cy="6629704"/>
          </a:xfrm>
          <a:prstGeom prst="rect">
            <a:avLst/>
          </a:prstGeom>
        </p:spPr>
      </p:pic>
      <p:sp>
        <p:nvSpPr>
          <p:cNvPr id="5" name="テキスト ボックス 4"/>
          <p:cNvSpPr txBox="1"/>
          <p:nvPr/>
        </p:nvSpPr>
        <p:spPr>
          <a:xfrm>
            <a:off x="318982" y="476672"/>
            <a:ext cx="9163965" cy="830997"/>
          </a:xfrm>
          <a:prstGeom prst="rect">
            <a:avLst/>
          </a:prstGeom>
          <a:noFill/>
        </p:spPr>
        <p:txBody>
          <a:bodyPr wrap="square" rtlCol="0">
            <a:spAutoFit/>
          </a:bodyPr>
          <a:lstStyle/>
          <a:p>
            <a:pPr defTabSz="914400" fontAlgn="base">
              <a:spcBef>
                <a:spcPct val="0"/>
              </a:spcBef>
              <a:spcAft>
                <a:spcPct val="0"/>
              </a:spcAft>
            </a:pPr>
            <a:r>
              <a:rPr lang="ja-JP" altLang="en-US" sz="2400" dirty="0">
                <a:solidFill>
                  <a:srgbClr val="FF0000"/>
                </a:solidFill>
                <a:latin typeface="ＭＳ ゴシック"/>
                <a:ea typeface="ＭＳ ゴシック"/>
                <a:cs typeface="ＭＳ ゴシック"/>
              </a:rPr>
              <a:t>屋内全面禁煙の必要性</a:t>
            </a:r>
            <a:r>
              <a:rPr lang="ja-JP" altLang="en-US" sz="2400" dirty="0">
                <a:solidFill>
                  <a:srgbClr val="000000"/>
                </a:solidFill>
                <a:latin typeface="ＭＳ ゴシック"/>
                <a:ea typeface="ＭＳ ゴシック"/>
                <a:cs typeface="ＭＳ ゴシック"/>
              </a:rPr>
              <a:t>に関する</a:t>
            </a:r>
            <a:r>
              <a:rPr lang="en-US" altLang="ja-JP" sz="2400" dirty="0">
                <a:solidFill>
                  <a:srgbClr val="000000"/>
                </a:solidFill>
                <a:latin typeface="ＭＳ ゴシック"/>
                <a:ea typeface="ＭＳ ゴシック"/>
                <a:cs typeface="ＭＳ ゴシック"/>
              </a:rPr>
              <a:t>10</a:t>
            </a:r>
            <a:r>
              <a:rPr lang="ja-JP" altLang="en-US" sz="2400" dirty="0">
                <a:solidFill>
                  <a:srgbClr val="000000"/>
                </a:solidFill>
                <a:latin typeface="ＭＳ ゴシック"/>
                <a:ea typeface="ＭＳ ゴシック"/>
                <a:cs typeface="ＭＳ ゴシック"/>
              </a:rPr>
              <a:t>の結論</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　＝受動喫煙防止には全面禁煙が必要　　　</a:t>
            </a:r>
            <a:r>
              <a:rPr lang="en-US" altLang="ja-JP" sz="2400" dirty="0">
                <a:solidFill>
                  <a:srgbClr val="000000"/>
                </a:solidFill>
                <a:latin typeface="ＭＳ ゴシック"/>
                <a:ea typeface="ＭＳ ゴシック"/>
                <a:cs typeface="ＭＳ ゴシック"/>
              </a:rPr>
              <a:t>(2006</a:t>
            </a:r>
            <a:r>
              <a:rPr lang="ja-JP" altLang="en-US" sz="2400" dirty="0">
                <a:solidFill>
                  <a:srgbClr val="000000"/>
                </a:solidFill>
                <a:latin typeface="ＭＳ ゴシック"/>
                <a:ea typeface="ＭＳ ゴシック"/>
                <a:cs typeface="ＭＳ ゴシック"/>
              </a:rPr>
              <a:t>年報告</a:t>
            </a:r>
            <a:r>
              <a:rPr lang="en-US" altLang="ja-JP" sz="2400" dirty="0">
                <a:solidFill>
                  <a:srgbClr val="000000"/>
                </a:solidFill>
                <a:latin typeface="ＭＳ ゴシック"/>
                <a:ea typeface="ＭＳ ゴシック"/>
                <a:cs typeface="ＭＳ ゴシック"/>
              </a:rPr>
              <a:t>, p649)</a:t>
            </a:r>
            <a:endParaRPr lang="ja-JP" altLang="en-US" sz="2400" dirty="0">
              <a:solidFill>
                <a:srgbClr val="000000"/>
              </a:solidFill>
              <a:latin typeface="ＭＳ ゴシック"/>
              <a:ea typeface="ＭＳ ゴシック"/>
              <a:cs typeface="ＭＳ ゴシック"/>
            </a:endParaRPr>
          </a:p>
        </p:txBody>
      </p:sp>
      <p:sp>
        <p:nvSpPr>
          <p:cNvPr id="2" name="テキスト ボックス 1"/>
          <p:cNvSpPr txBox="1"/>
          <p:nvPr/>
        </p:nvSpPr>
        <p:spPr>
          <a:xfrm>
            <a:off x="462985" y="1772820"/>
            <a:ext cx="3236784" cy="307777"/>
          </a:xfrm>
          <a:prstGeom prst="rect">
            <a:avLst/>
          </a:prstGeom>
          <a:noFill/>
        </p:spPr>
        <p:txBody>
          <a:bodyPr wrap="none" rtlCol="0">
            <a:spAutoFit/>
          </a:bodyPr>
          <a:lstStyle/>
          <a:p>
            <a:pPr defTabSz="914400" fontAlgn="base">
              <a:spcBef>
                <a:spcPct val="0"/>
              </a:spcBef>
              <a:spcAft>
                <a:spcPct val="0"/>
              </a:spcAft>
            </a:pPr>
            <a:r>
              <a:rPr lang="ja-JP" altLang="en-US" sz="1400" dirty="0">
                <a:solidFill>
                  <a:srgbClr val="FF0000"/>
                </a:solidFill>
                <a:latin typeface="ＭＳ ゴシック"/>
                <a:ea typeface="ＭＳ ゴシック"/>
                <a:cs typeface="ＭＳ ゴシック"/>
              </a:rPr>
              <a:t>職場の喫煙規制は受動喫煙軽減に有効</a:t>
            </a:r>
            <a:endParaRPr lang="ja-JP" altLang="en-US" sz="1400" dirty="0">
              <a:solidFill>
                <a:srgbClr val="FF0000"/>
              </a:solidFill>
              <a:latin typeface="ＭＳ ゴシック"/>
              <a:ea typeface="ＭＳ ゴシック"/>
              <a:cs typeface="ＭＳ ゴシック"/>
            </a:endParaRPr>
          </a:p>
        </p:txBody>
      </p:sp>
      <p:sp>
        <p:nvSpPr>
          <p:cNvPr id="9" name="テキスト ボックス 8"/>
          <p:cNvSpPr txBox="1"/>
          <p:nvPr/>
        </p:nvSpPr>
        <p:spPr>
          <a:xfrm>
            <a:off x="436633" y="2473185"/>
            <a:ext cx="4314001" cy="307777"/>
          </a:xfrm>
          <a:prstGeom prst="rect">
            <a:avLst/>
          </a:prstGeom>
          <a:noFill/>
        </p:spPr>
        <p:txBody>
          <a:bodyPr wrap="none" rtlCol="0">
            <a:spAutoFit/>
          </a:bodyPr>
          <a:lstStyle/>
          <a:p>
            <a:pPr defTabSz="914400" fontAlgn="base">
              <a:spcBef>
                <a:spcPct val="0"/>
              </a:spcBef>
              <a:spcAft>
                <a:spcPct val="0"/>
              </a:spcAft>
            </a:pPr>
            <a:r>
              <a:rPr lang="ja-JP" altLang="en-US" sz="1400" dirty="0">
                <a:solidFill>
                  <a:srgbClr val="FF0000"/>
                </a:solidFill>
                <a:latin typeface="ＭＳ ゴシック"/>
                <a:ea typeface="ＭＳ ゴシック"/>
                <a:cs typeface="ＭＳ ゴシック"/>
              </a:rPr>
              <a:t>職場の喫煙規制は喫煙者の喫煙本数の減少に繋がる</a:t>
            </a:r>
            <a:endParaRPr lang="ja-JP" altLang="en-US" sz="1400" dirty="0">
              <a:solidFill>
                <a:srgbClr val="FF0000"/>
              </a:solidFill>
              <a:latin typeface="ＭＳ ゴシック"/>
              <a:ea typeface="ＭＳ ゴシック"/>
              <a:cs typeface="ＭＳ ゴシック"/>
            </a:endParaRPr>
          </a:p>
        </p:txBody>
      </p:sp>
      <p:sp>
        <p:nvSpPr>
          <p:cNvPr id="10" name="テキスト ボックス 9"/>
          <p:cNvSpPr txBox="1"/>
          <p:nvPr/>
        </p:nvSpPr>
        <p:spPr>
          <a:xfrm>
            <a:off x="422852" y="3429003"/>
            <a:ext cx="3954929" cy="307777"/>
          </a:xfrm>
          <a:prstGeom prst="rect">
            <a:avLst/>
          </a:prstGeom>
          <a:noFill/>
        </p:spPr>
        <p:txBody>
          <a:bodyPr wrap="none" rtlCol="0">
            <a:spAutoFit/>
          </a:bodyPr>
          <a:lstStyle/>
          <a:p>
            <a:pPr defTabSz="914400" fontAlgn="base">
              <a:spcBef>
                <a:spcPct val="0"/>
              </a:spcBef>
              <a:spcAft>
                <a:spcPct val="0"/>
              </a:spcAft>
            </a:pPr>
            <a:r>
              <a:rPr lang="ja-JP" altLang="en-US" sz="1400" dirty="0">
                <a:solidFill>
                  <a:srgbClr val="FF0000"/>
                </a:solidFill>
                <a:latin typeface="ＭＳ ゴシック"/>
                <a:ea typeface="ＭＳ ゴシック"/>
                <a:cs typeface="ＭＳ ゴシック"/>
              </a:rPr>
              <a:t>屋内全面禁煙は受動喫煙完全防止の唯一の手段</a:t>
            </a:r>
            <a:endParaRPr lang="ja-JP" altLang="en-US" sz="1400" dirty="0">
              <a:solidFill>
                <a:srgbClr val="FF0000"/>
              </a:solidFill>
              <a:latin typeface="ＭＳ ゴシック"/>
              <a:ea typeface="ＭＳ ゴシック"/>
              <a:cs typeface="ＭＳ ゴシック"/>
            </a:endParaRPr>
          </a:p>
        </p:txBody>
      </p:sp>
      <p:sp>
        <p:nvSpPr>
          <p:cNvPr id="11" name="テキスト ボックス 10"/>
          <p:cNvSpPr txBox="1"/>
          <p:nvPr/>
        </p:nvSpPr>
        <p:spPr>
          <a:xfrm>
            <a:off x="425620" y="4149114"/>
            <a:ext cx="3775393" cy="307777"/>
          </a:xfrm>
          <a:prstGeom prst="rect">
            <a:avLst/>
          </a:prstGeom>
          <a:noFill/>
        </p:spPr>
        <p:txBody>
          <a:bodyPr wrap="none" rtlCol="0">
            <a:spAutoFit/>
          </a:bodyPr>
          <a:lstStyle/>
          <a:p>
            <a:pPr defTabSz="914400" fontAlgn="base">
              <a:spcBef>
                <a:spcPct val="0"/>
              </a:spcBef>
              <a:spcAft>
                <a:spcPct val="0"/>
              </a:spcAft>
            </a:pPr>
            <a:r>
              <a:rPr lang="ja-JP" altLang="en-US" sz="1400" dirty="0">
                <a:solidFill>
                  <a:srgbClr val="FF0000"/>
                </a:solidFill>
                <a:latin typeface="ＭＳ ゴシック"/>
                <a:ea typeface="ＭＳ ゴシック"/>
                <a:cs typeface="ＭＳ ゴシック"/>
              </a:rPr>
              <a:t>現時点で、米国の多くの職場が屋内全面禁煙</a:t>
            </a:r>
            <a:endParaRPr lang="ja-JP" altLang="en-US" sz="1400" dirty="0">
              <a:solidFill>
                <a:srgbClr val="FF0000"/>
              </a:solidFill>
              <a:latin typeface="ＭＳ ゴシック"/>
              <a:ea typeface="ＭＳ ゴシック"/>
              <a:cs typeface="ＭＳ ゴシック"/>
            </a:endParaRPr>
          </a:p>
        </p:txBody>
      </p:sp>
      <p:sp>
        <p:nvSpPr>
          <p:cNvPr id="14" name="テキスト ボックス 13"/>
          <p:cNvSpPr txBox="1"/>
          <p:nvPr/>
        </p:nvSpPr>
        <p:spPr>
          <a:xfrm>
            <a:off x="429060" y="5805298"/>
            <a:ext cx="3416320" cy="307777"/>
          </a:xfrm>
          <a:prstGeom prst="rect">
            <a:avLst/>
          </a:prstGeom>
          <a:noFill/>
        </p:spPr>
        <p:txBody>
          <a:bodyPr wrap="none" rtlCol="0">
            <a:spAutoFit/>
          </a:bodyPr>
          <a:lstStyle/>
          <a:p>
            <a:pPr defTabSz="914400" fontAlgn="base">
              <a:spcBef>
                <a:spcPct val="0"/>
              </a:spcBef>
              <a:spcAft>
                <a:spcPct val="0"/>
              </a:spcAft>
            </a:pPr>
            <a:r>
              <a:rPr lang="ja-JP" altLang="en-US" sz="1400" dirty="0">
                <a:solidFill>
                  <a:srgbClr val="FF0000"/>
                </a:solidFill>
                <a:latin typeface="ＭＳ ゴシック"/>
                <a:ea typeface="ＭＳ ゴシック"/>
                <a:cs typeface="ＭＳ ゴシック"/>
              </a:rPr>
              <a:t>サービス産業の全面禁煙化は遅れている</a:t>
            </a:r>
            <a:endParaRPr lang="ja-JP" altLang="en-US" sz="1400" dirty="0">
              <a:solidFill>
                <a:srgbClr val="FF0000"/>
              </a:solidFill>
              <a:latin typeface="ＭＳ ゴシック"/>
              <a:ea typeface="ＭＳ ゴシック"/>
              <a:cs typeface="ＭＳ ゴシック"/>
            </a:endParaRPr>
          </a:p>
        </p:txBody>
      </p:sp>
      <p:sp>
        <p:nvSpPr>
          <p:cNvPr id="15" name="テキスト ボックス 14"/>
          <p:cNvSpPr txBox="1"/>
          <p:nvPr/>
        </p:nvSpPr>
        <p:spPr>
          <a:xfrm>
            <a:off x="5575550" y="1772820"/>
            <a:ext cx="4493538" cy="307777"/>
          </a:xfrm>
          <a:prstGeom prst="rect">
            <a:avLst/>
          </a:prstGeom>
          <a:noFill/>
        </p:spPr>
        <p:txBody>
          <a:bodyPr wrap="none" rtlCol="0">
            <a:spAutoFit/>
          </a:bodyPr>
          <a:lstStyle/>
          <a:p>
            <a:pPr defTabSz="914400" fontAlgn="base">
              <a:spcBef>
                <a:spcPct val="0"/>
              </a:spcBef>
              <a:spcAft>
                <a:spcPct val="0"/>
              </a:spcAft>
            </a:pPr>
            <a:r>
              <a:rPr lang="ja-JP" altLang="en-US" sz="1400" dirty="0">
                <a:solidFill>
                  <a:srgbClr val="FF0000"/>
                </a:solidFill>
                <a:latin typeface="ＭＳ ゴシック"/>
                <a:ea typeface="ＭＳ ゴシック"/>
                <a:cs typeface="ＭＳ ゴシック"/>
              </a:rPr>
              <a:t>サービス産業を全面禁煙化しても営業収入は減らない</a:t>
            </a:r>
            <a:endParaRPr lang="ja-JP" altLang="en-US" sz="1400" dirty="0">
              <a:solidFill>
                <a:srgbClr val="FF0000"/>
              </a:solidFill>
              <a:latin typeface="ＭＳ ゴシック"/>
              <a:ea typeface="ＭＳ ゴシック"/>
              <a:cs typeface="ＭＳ ゴシック"/>
            </a:endParaRPr>
          </a:p>
        </p:txBody>
      </p:sp>
      <p:sp>
        <p:nvSpPr>
          <p:cNvPr id="16" name="テキスト ボックス 15"/>
          <p:cNvSpPr txBox="1"/>
          <p:nvPr/>
        </p:nvSpPr>
        <p:spPr>
          <a:xfrm>
            <a:off x="5575548" y="2473185"/>
            <a:ext cx="2518638" cy="307777"/>
          </a:xfrm>
          <a:prstGeom prst="rect">
            <a:avLst/>
          </a:prstGeom>
          <a:noFill/>
        </p:spPr>
        <p:txBody>
          <a:bodyPr wrap="none" rtlCol="0">
            <a:spAutoFit/>
          </a:bodyPr>
          <a:lstStyle/>
          <a:p>
            <a:pPr defTabSz="914400" fontAlgn="base">
              <a:spcBef>
                <a:spcPct val="0"/>
              </a:spcBef>
              <a:spcAft>
                <a:spcPct val="0"/>
              </a:spcAft>
            </a:pPr>
            <a:r>
              <a:rPr lang="ja-JP" altLang="en-US" sz="1400" dirty="0">
                <a:solidFill>
                  <a:srgbClr val="FF0000"/>
                </a:solidFill>
                <a:latin typeface="ＭＳ ゴシック"/>
                <a:ea typeface="ＭＳ ゴシック"/>
                <a:cs typeface="ＭＳ ゴシック"/>
              </a:rPr>
              <a:t>人種と性により差が出ている</a:t>
            </a:r>
            <a:endParaRPr lang="ja-JP" altLang="en-US" sz="1400" dirty="0">
              <a:solidFill>
                <a:srgbClr val="FF0000"/>
              </a:solidFill>
              <a:latin typeface="ＭＳ ゴシック"/>
              <a:ea typeface="ＭＳ ゴシック"/>
              <a:cs typeface="ＭＳ ゴシック"/>
            </a:endParaRPr>
          </a:p>
        </p:txBody>
      </p:sp>
      <p:sp>
        <p:nvSpPr>
          <p:cNvPr id="17" name="テキスト ボックス 16"/>
          <p:cNvSpPr txBox="1"/>
          <p:nvPr/>
        </p:nvSpPr>
        <p:spPr>
          <a:xfrm>
            <a:off x="5575561" y="3458177"/>
            <a:ext cx="4314001" cy="307777"/>
          </a:xfrm>
          <a:prstGeom prst="rect">
            <a:avLst/>
          </a:prstGeom>
          <a:noFill/>
        </p:spPr>
        <p:txBody>
          <a:bodyPr wrap="none" rtlCol="0">
            <a:spAutoFit/>
          </a:bodyPr>
          <a:lstStyle/>
          <a:p>
            <a:pPr defTabSz="914400" fontAlgn="base">
              <a:spcBef>
                <a:spcPct val="0"/>
              </a:spcBef>
              <a:spcAft>
                <a:spcPct val="0"/>
              </a:spcAft>
            </a:pPr>
            <a:r>
              <a:rPr lang="ja-JP" altLang="en-US" sz="1400" dirty="0">
                <a:solidFill>
                  <a:srgbClr val="FF0000"/>
                </a:solidFill>
                <a:latin typeface="ＭＳ ゴシック"/>
                <a:ea typeface="ＭＳ ゴシック"/>
                <a:cs typeface="ＭＳ ゴシック"/>
              </a:rPr>
              <a:t>米国では、家庭が受動喫煙の曝露の場となっている</a:t>
            </a:r>
            <a:endParaRPr lang="ja-JP" altLang="en-US" sz="1400" dirty="0">
              <a:solidFill>
                <a:srgbClr val="FF0000"/>
              </a:solidFill>
              <a:latin typeface="ＭＳ ゴシック"/>
              <a:ea typeface="ＭＳ ゴシック"/>
              <a:cs typeface="ＭＳ ゴシック"/>
            </a:endParaRPr>
          </a:p>
        </p:txBody>
      </p:sp>
      <p:sp>
        <p:nvSpPr>
          <p:cNvPr id="18" name="テキスト ボックス 17"/>
          <p:cNvSpPr txBox="1"/>
          <p:nvPr/>
        </p:nvSpPr>
        <p:spPr>
          <a:xfrm>
            <a:off x="5575561" y="4869194"/>
            <a:ext cx="4134465" cy="307777"/>
          </a:xfrm>
          <a:prstGeom prst="rect">
            <a:avLst/>
          </a:prstGeom>
          <a:noFill/>
        </p:spPr>
        <p:txBody>
          <a:bodyPr wrap="none" rtlCol="0">
            <a:spAutoFit/>
          </a:bodyPr>
          <a:lstStyle/>
          <a:p>
            <a:pPr defTabSz="914400" fontAlgn="base">
              <a:spcBef>
                <a:spcPct val="0"/>
              </a:spcBef>
              <a:spcAft>
                <a:spcPct val="0"/>
              </a:spcAft>
            </a:pPr>
            <a:r>
              <a:rPr lang="ja-JP" altLang="en-US" sz="1400" dirty="0">
                <a:solidFill>
                  <a:srgbClr val="FF0000"/>
                </a:solidFill>
                <a:latin typeface="ＭＳ ゴシック"/>
                <a:ea typeface="ＭＳ ゴシック"/>
                <a:cs typeface="ＭＳ ゴシック"/>
              </a:rPr>
              <a:t>完全禁煙と不完全な禁煙では数十万倍の差がある</a:t>
            </a:r>
            <a:endParaRPr lang="ja-JP" altLang="en-US" sz="1400" dirty="0">
              <a:solidFill>
                <a:srgbClr val="FF0000"/>
              </a:solidFill>
              <a:latin typeface="ＭＳ ゴシック"/>
              <a:ea typeface="ＭＳ ゴシック"/>
              <a:cs typeface="ＭＳ ゴシック"/>
            </a:endParaRPr>
          </a:p>
        </p:txBody>
      </p:sp>
      <p:sp>
        <p:nvSpPr>
          <p:cNvPr id="19" name="テキスト ボックス 18"/>
          <p:cNvSpPr txBox="1"/>
          <p:nvPr/>
        </p:nvSpPr>
        <p:spPr>
          <a:xfrm>
            <a:off x="5575561" y="5857561"/>
            <a:ext cx="4314001" cy="307777"/>
          </a:xfrm>
          <a:prstGeom prst="rect">
            <a:avLst/>
          </a:prstGeom>
          <a:noFill/>
        </p:spPr>
        <p:txBody>
          <a:bodyPr wrap="none" rtlCol="0">
            <a:spAutoFit/>
          </a:bodyPr>
          <a:lstStyle/>
          <a:p>
            <a:pPr defTabSz="914400" fontAlgn="base">
              <a:spcBef>
                <a:spcPct val="0"/>
              </a:spcBef>
              <a:spcAft>
                <a:spcPct val="0"/>
              </a:spcAft>
            </a:pPr>
            <a:r>
              <a:rPr lang="ja-JP" altLang="en-US" sz="1400" dirty="0">
                <a:solidFill>
                  <a:srgbClr val="FF0000"/>
                </a:solidFill>
                <a:latin typeface="ＭＳ ゴシック"/>
                <a:ea typeface="ＭＳ ゴシック"/>
                <a:cs typeface="ＭＳ ゴシック"/>
              </a:rPr>
              <a:t>空気清浄機や強制換気では受動喫煙を防止できない</a:t>
            </a:r>
            <a:endParaRPr lang="ja-JP" altLang="en-US" sz="1400" dirty="0">
              <a:solidFill>
                <a:srgbClr val="FF0000"/>
              </a:solidFill>
              <a:latin typeface="ＭＳ ゴシック"/>
              <a:ea typeface="ＭＳ ゴシック"/>
              <a:cs typeface="ＭＳ ゴシック"/>
            </a:endParaRPr>
          </a:p>
        </p:txBody>
      </p:sp>
    </p:spTree>
    <p:extLst>
      <p:ext uri="{BB962C8B-B14F-4D97-AF65-F5344CB8AC3E}">
        <p14:creationId xmlns:p14="http://schemas.microsoft.com/office/powerpoint/2010/main" val="144834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277570" y="864096"/>
            <a:ext cx="6853224" cy="5445224"/>
          </a:xfrm>
          <a:prstGeom prst="rect">
            <a:avLst/>
          </a:prstGeom>
        </p:spPr>
      </p:pic>
      <p:pic>
        <p:nvPicPr>
          <p:cNvPr id="3" name="図 2"/>
          <p:cNvPicPr>
            <a:picLocks noChangeAspect="1"/>
          </p:cNvPicPr>
          <p:nvPr/>
        </p:nvPicPr>
        <p:blipFill>
          <a:blip r:embed="rId3"/>
          <a:stretch>
            <a:fillRect/>
          </a:stretch>
        </p:blipFill>
        <p:spPr>
          <a:xfrm>
            <a:off x="102945" y="980728"/>
            <a:ext cx="3278588" cy="2880320"/>
          </a:xfrm>
          <a:prstGeom prst="rect">
            <a:avLst/>
          </a:prstGeom>
        </p:spPr>
      </p:pic>
      <p:sp>
        <p:nvSpPr>
          <p:cNvPr id="4" name="テキスト ボックス 3"/>
          <p:cNvSpPr txBox="1"/>
          <p:nvPr/>
        </p:nvSpPr>
        <p:spPr>
          <a:xfrm>
            <a:off x="301530" y="169476"/>
            <a:ext cx="8802410" cy="523220"/>
          </a:xfrm>
          <a:prstGeom prst="rect">
            <a:avLst/>
          </a:prstGeom>
          <a:noFill/>
        </p:spPr>
        <p:txBody>
          <a:bodyPr wrap="none" rtlCol="0">
            <a:spAutoFit/>
          </a:bodyPr>
          <a:lstStyle/>
          <a:p>
            <a:pPr defTabSz="914400" fontAlgn="base">
              <a:spcBef>
                <a:spcPct val="0"/>
              </a:spcBef>
              <a:spcAft>
                <a:spcPct val="0"/>
              </a:spcAft>
            </a:pPr>
            <a:r>
              <a:rPr lang="ja-JP" altLang="en-US" sz="2800" dirty="0">
                <a:solidFill>
                  <a:srgbClr val="000000"/>
                </a:solidFill>
                <a:latin typeface="ＭＳ ゴシック"/>
                <a:ea typeface="ＭＳ ゴシック"/>
                <a:cs typeface="ＭＳ ゴシック"/>
              </a:rPr>
              <a:t>能動喫煙（左）と受動喫煙（右）により発生する疾患</a:t>
            </a:r>
            <a:endParaRPr lang="ja-JP" altLang="en-US" sz="2800" dirty="0">
              <a:solidFill>
                <a:srgbClr val="000000"/>
              </a:solidFill>
              <a:latin typeface="ＭＳ ゴシック"/>
              <a:ea typeface="ＭＳ ゴシック"/>
              <a:cs typeface="ＭＳ ゴシック"/>
            </a:endParaRPr>
          </a:p>
        </p:txBody>
      </p:sp>
      <p:sp>
        <p:nvSpPr>
          <p:cNvPr id="5" name="テキスト ボックス 4"/>
          <p:cNvSpPr txBox="1"/>
          <p:nvPr/>
        </p:nvSpPr>
        <p:spPr>
          <a:xfrm>
            <a:off x="3415308" y="3857009"/>
            <a:ext cx="2492990" cy="2246769"/>
          </a:xfrm>
          <a:prstGeom prst="rect">
            <a:avLst/>
          </a:prstGeom>
          <a:noFill/>
        </p:spPr>
        <p:txBody>
          <a:bodyPr wrap="none" rtlCol="0">
            <a:spAutoFit/>
          </a:bodyPr>
          <a:lstStyle/>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小児</a:t>
            </a:r>
            <a:endParaRPr lang="en-US" altLang="ja-JP" sz="20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・中耳疾患</a:t>
            </a:r>
            <a:endParaRPr lang="en-US" altLang="ja-JP" sz="20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・呼吸器症状</a:t>
            </a:r>
            <a:endParaRPr lang="en-US" altLang="ja-JP" sz="20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・肺機能障害</a:t>
            </a:r>
            <a:endParaRPr lang="en-US" altLang="ja-JP" sz="20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・末梢気道疾患</a:t>
            </a:r>
            <a:endParaRPr lang="en-US" altLang="ja-JP" sz="20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・乳児突然死症候群</a:t>
            </a:r>
            <a:endParaRPr lang="en-US" altLang="ja-JP" sz="2000" dirty="0">
              <a:solidFill>
                <a:srgbClr val="000000"/>
              </a:solidFill>
              <a:latin typeface="ＭＳ ゴシック"/>
              <a:ea typeface="ＭＳ ゴシック"/>
              <a:cs typeface="ＭＳ ゴシック"/>
            </a:endParaRPr>
          </a:p>
          <a:p>
            <a:pPr defTabSz="914400" fontAlgn="base">
              <a:spcBef>
                <a:spcPct val="0"/>
              </a:spcBef>
              <a:spcAft>
                <a:spcPct val="0"/>
              </a:spcAft>
            </a:pPr>
            <a:endParaRPr lang="ja-JP" altLang="en-US" sz="2000" dirty="0">
              <a:solidFill>
                <a:srgbClr val="000000"/>
              </a:solidFill>
              <a:latin typeface="ＭＳ ゴシック"/>
              <a:ea typeface="ＭＳ ゴシック"/>
              <a:cs typeface="ＭＳ ゴシック"/>
            </a:endParaRPr>
          </a:p>
        </p:txBody>
      </p:sp>
      <p:sp>
        <p:nvSpPr>
          <p:cNvPr id="6" name="テキスト ボックス 5"/>
          <p:cNvSpPr txBox="1"/>
          <p:nvPr/>
        </p:nvSpPr>
        <p:spPr>
          <a:xfrm>
            <a:off x="7819310" y="3645054"/>
            <a:ext cx="2364750" cy="2246769"/>
          </a:xfrm>
          <a:prstGeom prst="rect">
            <a:avLst/>
          </a:prstGeom>
          <a:solidFill>
            <a:srgbClr val="FFFFFF"/>
          </a:solidFill>
        </p:spPr>
        <p:txBody>
          <a:bodyPr wrap="none" rtlCol="0">
            <a:spAutoFit/>
          </a:bodyPr>
          <a:lstStyle/>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成人</a:t>
            </a:r>
            <a:endParaRPr lang="en-US" altLang="ja-JP" sz="20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・脳卒中</a:t>
            </a:r>
            <a:endParaRPr lang="en-US" altLang="ja-JP" sz="20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・鼻刺激症状</a:t>
            </a:r>
            <a:endParaRPr lang="en-US" altLang="ja-JP" sz="20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・肺がん</a:t>
            </a:r>
            <a:endParaRPr lang="en-US" altLang="ja-JP" sz="20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・心血管疾患</a:t>
            </a:r>
          </a:p>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・女性の生殖機能</a:t>
            </a:r>
            <a:endParaRPr lang="en-US" altLang="ja-JP" sz="20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　</a:t>
            </a:r>
            <a:r>
              <a:rPr lang="en-US" altLang="ja-JP" sz="2000" dirty="0">
                <a:solidFill>
                  <a:srgbClr val="000000"/>
                </a:solidFill>
                <a:latin typeface="ＭＳ ゴシック"/>
                <a:ea typeface="ＭＳ ゴシック"/>
                <a:cs typeface="ＭＳ ゴシック"/>
              </a:rPr>
              <a:t>(</a:t>
            </a:r>
            <a:r>
              <a:rPr lang="ja-JP" altLang="en-US" sz="2000" dirty="0">
                <a:solidFill>
                  <a:srgbClr val="000000"/>
                </a:solidFill>
                <a:latin typeface="ＭＳ ゴシック"/>
                <a:ea typeface="ＭＳ ゴシック"/>
                <a:cs typeface="ＭＳ ゴシック"/>
              </a:rPr>
              <a:t>低出生体重児）</a:t>
            </a:r>
            <a:endParaRPr lang="en-US" altLang="ja-JP" sz="2000" dirty="0">
              <a:solidFill>
                <a:srgbClr val="000000"/>
              </a:solidFill>
              <a:latin typeface="ＭＳ ゴシック"/>
              <a:ea typeface="ＭＳ ゴシック"/>
              <a:cs typeface="ＭＳ ゴシック"/>
            </a:endParaRPr>
          </a:p>
        </p:txBody>
      </p:sp>
      <p:sp>
        <p:nvSpPr>
          <p:cNvPr id="7" name="テキスト ボックス 6"/>
          <p:cNvSpPr txBox="1"/>
          <p:nvPr/>
        </p:nvSpPr>
        <p:spPr>
          <a:xfrm>
            <a:off x="8527876" y="620688"/>
            <a:ext cx="1415772" cy="338554"/>
          </a:xfrm>
          <a:prstGeom prst="rect">
            <a:avLst/>
          </a:prstGeom>
          <a:solidFill>
            <a:srgbClr val="FFFFFF"/>
          </a:solidFill>
          <a:ln>
            <a:solidFill>
              <a:srgbClr val="000000"/>
            </a:solidFill>
          </a:ln>
        </p:spPr>
        <p:txBody>
          <a:bodyPr wrap="none" rtlCol="0">
            <a:spAutoFit/>
          </a:bodyPr>
          <a:lstStyle/>
          <a:p>
            <a:pPr defTabSz="914400" fontAlgn="base">
              <a:spcBef>
                <a:spcPct val="0"/>
              </a:spcBef>
              <a:spcAft>
                <a:spcPct val="0"/>
              </a:spcAft>
            </a:pPr>
            <a:r>
              <a:rPr lang="en-US" altLang="ja-JP" sz="1600" dirty="0">
                <a:solidFill>
                  <a:srgbClr val="FF0000"/>
                </a:solidFill>
                <a:latin typeface="ＭＳ ゴシック"/>
                <a:ea typeface="ＭＳ ゴシック"/>
                <a:cs typeface="ＭＳ ゴシック"/>
              </a:rPr>
              <a:t>2014</a:t>
            </a:r>
            <a:r>
              <a:rPr lang="ja-JP" altLang="en-US" sz="1600" dirty="0">
                <a:solidFill>
                  <a:srgbClr val="FF0000"/>
                </a:solidFill>
                <a:latin typeface="ＭＳ ゴシック"/>
                <a:ea typeface="ＭＳ ゴシック"/>
                <a:cs typeface="ＭＳ ゴシック"/>
              </a:rPr>
              <a:t>報告より</a:t>
            </a:r>
            <a:endParaRPr lang="ja-JP" altLang="en-US" sz="1600" dirty="0">
              <a:solidFill>
                <a:srgbClr val="FF0000"/>
              </a:solidFill>
              <a:latin typeface="ＭＳ ゴシック"/>
              <a:ea typeface="ＭＳ ゴシック"/>
              <a:cs typeface="ＭＳ ゴシック"/>
            </a:endParaRPr>
          </a:p>
        </p:txBody>
      </p:sp>
      <p:cxnSp>
        <p:nvCxnSpPr>
          <p:cNvPr id="9" name="直線矢印コネクタ 8"/>
          <p:cNvCxnSpPr/>
          <p:nvPr/>
        </p:nvCxnSpPr>
        <p:spPr bwMode="auto">
          <a:xfrm flipH="1">
            <a:off x="1759124" y="692696"/>
            <a:ext cx="288032" cy="43204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0" name="直線矢印コネクタ 9"/>
          <p:cNvCxnSpPr/>
          <p:nvPr/>
        </p:nvCxnSpPr>
        <p:spPr bwMode="auto">
          <a:xfrm>
            <a:off x="4063379" y="692696"/>
            <a:ext cx="1656185" cy="576064"/>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8" name="テキスト ボックス 7"/>
          <p:cNvSpPr txBox="1"/>
          <p:nvPr/>
        </p:nvSpPr>
        <p:spPr>
          <a:xfrm>
            <a:off x="165111" y="4483100"/>
            <a:ext cx="2764699" cy="1200328"/>
          </a:xfrm>
          <a:prstGeom prst="rect">
            <a:avLst/>
          </a:prstGeom>
          <a:noFill/>
        </p:spPr>
        <p:txBody>
          <a:bodyPr wrap="none" rtlCol="0">
            <a:spAutoFit/>
          </a:bodyPr>
          <a:lstStyle/>
          <a:p>
            <a:pPr defTabSz="914400" eaLnBrk="0" fontAlgn="base" hangingPunct="0">
              <a:spcBef>
                <a:spcPct val="0"/>
              </a:spcBef>
              <a:spcAft>
                <a:spcPct val="0"/>
              </a:spcAft>
            </a:pPr>
            <a:r>
              <a:rPr lang="ja-JP" altLang="en-US" sz="2400" dirty="0">
                <a:solidFill>
                  <a:srgbClr val="000000"/>
                </a:solidFill>
                <a:latin typeface="Osaka" charset="0"/>
                <a:ea typeface="Osaka" charset="0"/>
                <a:cs typeface="Osaka" charset="0"/>
              </a:rPr>
              <a:t>能動喫煙は、</a:t>
            </a:r>
            <a:endParaRPr lang="en-US" altLang="ja-JP" sz="2400" dirty="0">
              <a:solidFill>
                <a:srgbClr val="000000"/>
              </a:solidFill>
              <a:latin typeface="Osaka" charset="0"/>
              <a:ea typeface="Osaka" charset="0"/>
              <a:cs typeface="Osaka" charset="0"/>
            </a:endParaRPr>
          </a:p>
          <a:p>
            <a:pPr defTabSz="914400" eaLnBrk="0" fontAlgn="base" hangingPunct="0">
              <a:spcBef>
                <a:spcPct val="0"/>
              </a:spcBef>
              <a:spcAft>
                <a:spcPct val="0"/>
              </a:spcAft>
            </a:pPr>
            <a:r>
              <a:rPr lang="ja-JP" altLang="en-US" sz="2400" dirty="0">
                <a:solidFill>
                  <a:srgbClr val="000000"/>
                </a:solidFill>
                <a:latin typeface="Osaka" charset="0"/>
                <a:ea typeface="Osaka" charset="0"/>
                <a:cs typeface="Osaka" charset="0"/>
              </a:rPr>
              <a:t>あらゆる病気の原因</a:t>
            </a:r>
            <a:endParaRPr lang="en-US" altLang="ja-JP" sz="2400" dirty="0">
              <a:solidFill>
                <a:srgbClr val="000000"/>
              </a:solidFill>
              <a:latin typeface="Osaka" charset="0"/>
              <a:ea typeface="Osaka" charset="0"/>
              <a:cs typeface="Osaka" charset="0"/>
            </a:endParaRPr>
          </a:p>
          <a:p>
            <a:pPr defTabSz="914400" eaLnBrk="0" fontAlgn="base" hangingPunct="0">
              <a:spcBef>
                <a:spcPct val="0"/>
              </a:spcBef>
              <a:spcAft>
                <a:spcPct val="0"/>
              </a:spcAft>
            </a:pPr>
            <a:endParaRPr lang="ja-JP" altLang="en-US" sz="2400" dirty="0">
              <a:solidFill>
                <a:srgbClr val="000000"/>
              </a:solidFill>
              <a:latin typeface="Osaka" charset="0"/>
              <a:ea typeface="Osaka" charset="0"/>
              <a:cs typeface="Osaka" charset="0"/>
            </a:endParaRPr>
          </a:p>
        </p:txBody>
      </p:sp>
    </p:spTree>
    <p:extLst>
      <p:ext uri="{BB962C8B-B14F-4D97-AF65-F5344CB8AC3E}">
        <p14:creationId xmlns:p14="http://schemas.microsoft.com/office/powerpoint/2010/main" val="172642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0938" y="2420922"/>
            <a:ext cx="10256068" cy="4154983"/>
          </a:xfrm>
          <a:prstGeom prst="rect">
            <a:avLst/>
          </a:prstGeom>
          <a:noFill/>
        </p:spPr>
        <p:txBody>
          <a:bodyPr wrap="square" rtlCol="0">
            <a:spAutoFit/>
          </a:bodyPr>
          <a:lstStyle/>
          <a:p>
            <a:pPr defTabSz="914400" fontAlgn="base">
              <a:spcBef>
                <a:spcPct val="0"/>
              </a:spcBef>
              <a:spcAft>
                <a:spcPct val="0"/>
              </a:spcAft>
            </a:pPr>
            <a:r>
              <a:rPr lang="en-US" altLang="ja-JP" sz="2200" dirty="0">
                <a:solidFill>
                  <a:srgbClr val="000000"/>
                </a:solidFill>
                <a:latin typeface="ＭＳ Ｐゴシック"/>
                <a:ea typeface="ＭＳ Ｐゴシック"/>
                <a:cs typeface="ＭＳ ゴシック"/>
              </a:rPr>
              <a:t>1964</a:t>
            </a:r>
            <a:r>
              <a:rPr lang="ja-JP" altLang="en-US" sz="2200" dirty="0">
                <a:solidFill>
                  <a:srgbClr val="000000"/>
                </a:solidFill>
                <a:latin typeface="ＭＳ Ｐゴシック"/>
                <a:ea typeface="ＭＳ Ｐゴシック"/>
                <a:cs typeface="ＭＳ ゴシック"/>
              </a:rPr>
              <a:t>年の</a:t>
            </a:r>
            <a:r>
              <a:rPr lang="en-US" altLang="ja-JP" sz="2200" dirty="0">
                <a:solidFill>
                  <a:srgbClr val="000000"/>
                </a:solidFill>
                <a:latin typeface="ＭＳ Ｐゴシック"/>
                <a:ea typeface="ＭＳ Ｐゴシック"/>
                <a:cs typeface="ＭＳ ゴシック"/>
              </a:rPr>
              <a:t>Surgeon General’s report </a:t>
            </a:r>
            <a:r>
              <a:rPr lang="ja-JP" altLang="en-US" sz="2200" dirty="0">
                <a:solidFill>
                  <a:srgbClr val="000000"/>
                </a:solidFill>
                <a:latin typeface="ＭＳ Ｐゴシック"/>
                <a:ea typeface="ＭＳ Ｐゴシック"/>
                <a:cs typeface="ＭＳ ゴシック"/>
              </a:rPr>
              <a:t>後、</a:t>
            </a:r>
            <a:endParaRPr lang="en-US" altLang="ja-JP" sz="2200" dirty="0">
              <a:solidFill>
                <a:srgbClr val="000000"/>
              </a:solidFill>
              <a:latin typeface="ＭＳ Ｐゴシック"/>
              <a:ea typeface="ＭＳ Ｐゴシック"/>
              <a:cs typeface="ＭＳ ゴシック"/>
            </a:endParaRPr>
          </a:p>
          <a:p>
            <a:pPr defTabSz="914400" fontAlgn="base">
              <a:spcBef>
                <a:spcPct val="0"/>
              </a:spcBef>
              <a:spcAft>
                <a:spcPct val="0"/>
              </a:spcAft>
            </a:pPr>
            <a:r>
              <a:rPr lang="ja-JP" altLang="en-US" sz="2200" dirty="0">
                <a:solidFill>
                  <a:srgbClr val="000000"/>
                </a:solidFill>
                <a:latin typeface="ＭＳ Ｐゴシック"/>
                <a:ea typeface="ＭＳ Ｐゴシック"/>
                <a:cs typeface="ＭＳ ゴシック"/>
              </a:rPr>
              <a:t>成人喫煙率は</a:t>
            </a:r>
            <a:r>
              <a:rPr lang="en-US" altLang="ja-JP" sz="2200" dirty="0">
                <a:solidFill>
                  <a:srgbClr val="000000"/>
                </a:solidFill>
                <a:latin typeface="ＭＳ Ｐゴシック"/>
                <a:ea typeface="ＭＳ Ｐゴシック"/>
                <a:cs typeface="ＭＳ ゴシック"/>
              </a:rPr>
              <a:t>43</a:t>
            </a:r>
            <a:r>
              <a:rPr lang="ja-JP" altLang="en-US" sz="2200" dirty="0">
                <a:solidFill>
                  <a:srgbClr val="000000"/>
                </a:solidFill>
                <a:latin typeface="ＭＳ Ｐゴシック"/>
                <a:ea typeface="ＭＳ Ｐゴシック"/>
                <a:cs typeface="ＭＳ ゴシック"/>
              </a:rPr>
              <a:t>％</a:t>
            </a:r>
            <a:r>
              <a:rPr lang="en-US" altLang="ja-JP" sz="2200" dirty="0">
                <a:solidFill>
                  <a:srgbClr val="000000"/>
                </a:solidFill>
                <a:latin typeface="ＭＳ Ｐゴシック"/>
                <a:ea typeface="ＭＳ Ｐゴシック"/>
                <a:cs typeface="ＭＳ ゴシック"/>
              </a:rPr>
              <a:t>(1965</a:t>
            </a:r>
            <a:r>
              <a:rPr lang="ja-JP" altLang="en-US" sz="2200" dirty="0">
                <a:solidFill>
                  <a:srgbClr val="000000"/>
                </a:solidFill>
                <a:latin typeface="ＭＳ Ｐゴシック"/>
                <a:ea typeface="ＭＳ Ｐゴシック"/>
                <a:cs typeface="ＭＳ ゴシック"/>
              </a:rPr>
              <a:t>年</a:t>
            </a:r>
            <a:r>
              <a:rPr lang="en-US" altLang="ja-JP" sz="2200" dirty="0">
                <a:solidFill>
                  <a:srgbClr val="000000"/>
                </a:solidFill>
                <a:latin typeface="ＭＳ Ｐゴシック"/>
                <a:ea typeface="ＭＳ Ｐゴシック"/>
                <a:cs typeface="ＭＳ ゴシック"/>
              </a:rPr>
              <a:t>)→18</a:t>
            </a:r>
            <a:r>
              <a:rPr lang="ja-JP" altLang="en-US" sz="2200" dirty="0">
                <a:solidFill>
                  <a:srgbClr val="000000"/>
                </a:solidFill>
                <a:latin typeface="ＭＳ Ｐゴシック"/>
                <a:ea typeface="ＭＳ Ｐゴシック"/>
                <a:cs typeface="ＭＳ ゴシック"/>
              </a:rPr>
              <a:t>％</a:t>
            </a:r>
            <a:r>
              <a:rPr lang="en-US" altLang="ja-JP" sz="2200" dirty="0">
                <a:solidFill>
                  <a:srgbClr val="000000"/>
                </a:solidFill>
                <a:latin typeface="ＭＳ Ｐゴシック"/>
                <a:ea typeface="ＭＳ Ｐゴシック"/>
                <a:cs typeface="ＭＳ ゴシック"/>
              </a:rPr>
              <a:t>(</a:t>
            </a:r>
            <a:r>
              <a:rPr lang="ja-JP" altLang="en-US" sz="2200" dirty="0">
                <a:solidFill>
                  <a:srgbClr val="000000"/>
                </a:solidFill>
                <a:latin typeface="ＭＳ Ｐゴシック"/>
                <a:ea typeface="ＭＳ Ｐゴシック"/>
                <a:cs typeface="ＭＳ ゴシック"/>
              </a:rPr>
              <a:t>現在）まで低下したが、</a:t>
            </a:r>
            <a:endParaRPr lang="en-US" altLang="ja-JP" sz="2200" dirty="0">
              <a:solidFill>
                <a:srgbClr val="000000"/>
              </a:solidFill>
              <a:latin typeface="ＭＳ Ｐゴシック"/>
              <a:ea typeface="ＭＳ Ｐゴシック"/>
              <a:cs typeface="ＭＳ ゴシック"/>
            </a:endParaRPr>
          </a:p>
          <a:p>
            <a:pPr defTabSz="914400" fontAlgn="base">
              <a:spcBef>
                <a:spcPct val="0"/>
              </a:spcBef>
              <a:spcAft>
                <a:spcPct val="0"/>
              </a:spcAft>
            </a:pPr>
            <a:r>
              <a:rPr lang="ja-JP" altLang="en-US" sz="2200" dirty="0">
                <a:solidFill>
                  <a:srgbClr val="000000"/>
                </a:solidFill>
                <a:latin typeface="ＭＳ Ｐゴシック"/>
                <a:ea typeface="ＭＳ Ｐゴシック"/>
                <a:cs typeface="ＭＳ ゴシック"/>
              </a:rPr>
              <a:t>いまだに、米国では毎年</a:t>
            </a:r>
            <a:r>
              <a:rPr lang="en-US" altLang="ja-JP" sz="2200" dirty="0">
                <a:solidFill>
                  <a:srgbClr val="000000"/>
                </a:solidFill>
                <a:latin typeface="ＭＳ Ｐゴシック"/>
                <a:ea typeface="ＭＳ Ｐゴシック"/>
                <a:cs typeface="ＭＳ ゴシック"/>
              </a:rPr>
              <a:t>4000</a:t>
            </a:r>
            <a:r>
              <a:rPr lang="ja-JP" altLang="en-US" sz="2200" dirty="0">
                <a:solidFill>
                  <a:srgbClr val="000000"/>
                </a:solidFill>
                <a:latin typeface="ＭＳ Ｐゴシック"/>
                <a:ea typeface="ＭＳ Ｐゴシック"/>
                <a:cs typeface="ＭＳ ゴシック"/>
              </a:rPr>
              <a:t>万人が新たな喫煙者＝脅威に変わりない</a:t>
            </a:r>
            <a:endParaRPr lang="en-US" altLang="ja-JP" sz="2200" dirty="0">
              <a:solidFill>
                <a:srgbClr val="000000"/>
              </a:solidFill>
              <a:latin typeface="ＭＳ Ｐゴシック"/>
              <a:ea typeface="ＭＳ Ｐゴシック"/>
              <a:cs typeface="ＭＳ ゴシック"/>
            </a:endParaRPr>
          </a:p>
          <a:p>
            <a:pPr defTabSz="914400" fontAlgn="base">
              <a:spcBef>
                <a:spcPct val="0"/>
              </a:spcBef>
              <a:spcAft>
                <a:spcPct val="0"/>
              </a:spcAft>
            </a:pPr>
            <a:endParaRPr lang="en-US" altLang="ja-JP" sz="2200" dirty="0">
              <a:solidFill>
                <a:srgbClr val="000000"/>
              </a:solidFill>
              <a:latin typeface="ＭＳ Ｐゴシック"/>
              <a:ea typeface="ＭＳ Ｐゴシック"/>
              <a:cs typeface="ＭＳ ゴシック"/>
            </a:endParaRPr>
          </a:p>
          <a:p>
            <a:pPr defTabSz="914400" fontAlgn="base">
              <a:spcBef>
                <a:spcPct val="0"/>
              </a:spcBef>
              <a:spcAft>
                <a:spcPct val="0"/>
              </a:spcAft>
            </a:pPr>
            <a:r>
              <a:rPr lang="ja-JP" altLang="en-US" sz="2200" dirty="0">
                <a:solidFill>
                  <a:srgbClr val="000000"/>
                </a:solidFill>
                <a:latin typeface="ＭＳ Ｐゴシック"/>
                <a:ea typeface="ＭＳ Ｐゴシック"/>
                <a:cs typeface="ＭＳ ゴシック"/>
              </a:rPr>
              <a:t>本報告の</a:t>
            </a:r>
            <a:r>
              <a:rPr lang="en-US" altLang="ja-JP" sz="2200" dirty="0">
                <a:solidFill>
                  <a:srgbClr val="000000"/>
                </a:solidFill>
                <a:latin typeface="ＭＳ Ｐゴシック"/>
                <a:ea typeface="ＭＳ Ｐゴシック"/>
                <a:cs typeface="ＭＳ ゴシック"/>
              </a:rPr>
              <a:t>10</a:t>
            </a:r>
            <a:r>
              <a:rPr lang="ja-JP" altLang="en-US" sz="2200" dirty="0">
                <a:solidFill>
                  <a:srgbClr val="000000"/>
                </a:solidFill>
                <a:latin typeface="ＭＳ Ｐゴシック"/>
                <a:ea typeface="ＭＳ Ｐゴシック"/>
                <a:cs typeface="ＭＳ ゴシック"/>
              </a:rPr>
              <a:t>の結論は以下の通りである。</a:t>
            </a:r>
            <a:endParaRPr lang="en-US" altLang="ja-JP" sz="2200" dirty="0">
              <a:solidFill>
                <a:srgbClr val="000000"/>
              </a:solidFill>
              <a:latin typeface="ＭＳ Ｐゴシック"/>
              <a:ea typeface="ＭＳ Ｐゴシック"/>
              <a:cs typeface="ＭＳ ゴシック"/>
            </a:endParaRPr>
          </a:p>
          <a:p>
            <a:pPr marL="457200" indent="-457200" defTabSz="914400" fontAlgn="base">
              <a:spcBef>
                <a:spcPct val="0"/>
              </a:spcBef>
              <a:spcAft>
                <a:spcPct val="0"/>
              </a:spcAft>
              <a:buFontTx/>
              <a:buAutoNum type="arabicParenR"/>
            </a:pPr>
            <a:r>
              <a:rPr lang="en-US" altLang="ja-JP" sz="2200" dirty="0">
                <a:solidFill>
                  <a:srgbClr val="000000"/>
                </a:solidFill>
                <a:latin typeface="ＭＳ Ｐゴシック"/>
                <a:ea typeface="ＭＳ Ｐゴシック"/>
                <a:cs typeface="ＭＳ ゴシック"/>
              </a:rPr>
              <a:t>1</a:t>
            </a:r>
            <a:r>
              <a:rPr lang="ja-JP" altLang="en-US" sz="2200" dirty="0">
                <a:solidFill>
                  <a:srgbClr val="000000"/>
                </a:solidFill>
                <a:latin typeface="ＭＳ Ｐゴシック"/>
                <a:ea typeface="ＭＳ Ｐゴシック"/>
                <a:cs typeface="ＭＳ ゴシック"/>
              </a:rPr>
              <a:t>世紀にわたるタバコの流行は、本来、</a:t>
            </a:r>
            <a:r>
              <a:rPr lang="ja-JP" altLang="en-US" sz="2200" dirty="0">
                <a:solidFill>
                  <a:srgbClr val="FF0000"/>
                </a:solidFill>
                <a:latin typeface="ＭＳ Ｐゴシック"/>
                <a:ea typeface="ＭＳ Ｐゴシック"/>
                <a:cs typeface="ＭＳ ゴシック"/>
              </a:rPr>
              <a:t>予防できたはずの公衆衛生上の悲劇</a:t>
            </a:r>
            <a:r>
              <a:rPr lang="ja-JP" altLang="en-US" sz="2200" dirty="0">
                <a:solidFill>
                  <a:srgbClr val="000000"/>
                </a:solidFill>
                <a:latin typeface="ＭＳ Ｐゴシック"/>
                <a:ea typeface="ＭＳ Ｐゴシック"/>
                <a:cs typeface="ＭＳ ゴシック"/>
              </a:rPr>
              <a:t>をもたらした。</a:t>
            </a:r>
            <a:r>
              <a:rPr lang="en-US" altLang="ja-JP" sz="2200" dirty="0">
                <a:solidFill>
                  <a:srgbClr val="000000"/>
                </a:solidFill>
                <a:latin typeface="ＭＳ Ｐゴシック"/>
                <a:ea typeface="ＭＳ Ｐゴシック"/>
                <a:cs typeface="ＭＳ ゴシック"/>
              </a:rPr>
              <a:t/>
            </a:r>
            <a:br>
              <a:rPr lang="en-US" altLang="ja-JP" sz="2200" dirty="0">
                <a:solidFill>
                  <a:srgbClr val="000000"/>
                </a:solidFill>
                <a:latin typeface="ＭＳ Ｐゴシック"/>
                <a:ea typeface="ＭＳ Ｐゴシック"/>
                <a:cs typeface="ＭＳ ゴシック"/>
              </a:rPr>
            </a:br>
            <a:r>
              <a:rPr lang="en-US" altLang="ja-JP" sz="2200" dirty="0">
                <a:solidFill>
                  <a:srgbClr val="000000"/>
                </a:solidFill>
                <a:latin typeface="ＭＳ Ｐゴシック"/>
                <a:ea typeface="ＭＳ Ｐゴシック"/>
                <a:cs typeface="ＭＳ ゴシック"/>
              </a:rPr>
              <a:t>1964</a:t>
            </a:r>
            <a:r>
              <a:rPr lang="ja-JP" altLang="en-US" sz="2200" dirty="0">
                <a:solidFill>
                  <a:srgbClr val="000000"/>
                </a:solidFill>
                <a:latin typeface="ＭＳ Ｐゴシック"/>
                <a:ea typeface="ＭＳ Ｐゴシック"/>
                <a:cs typeface="ＭＳ ゴシック"/>
              </a:rPr>
              <a:t>年の米国公衆衛生総監報告以降も</a:t>
            </a:r>
            <a:r>
              <a:rPr lang="en-US" altLang="ja-JP" sz="2200" dirty="0">
                <a:solidFill>
                  <a:srgbClr val="000000"/>
                </a:solidFill>
                <a:latin typeface="ＭＳ Ｐゴシック"/>
                <a:ea typeface="ＭＳ Ｐゴシック"/>
                <a:cs typeface="ＭＳ ゴシック"/>
              </a:rPr>
              <a:t>2000</a:t>
            </a:r>
            <a:r>
              <a:rPr lang="ja-JP" altLang="en-US" sz="2200" dirty="0">
                <a:solidFill>
                  <a:srgbClr val="000000"/>
                </a:solidFill>
                <a:latin typeface="ＭＳ Ｐゴシック"/>
                <a:ea typeface="ＭＳ Ｐゴシック"/>
                <a:cs typeface="ＭＳ ゴシック"/>
              </a:rPr>
              <a:t>万人の早世をもたらした。</a:t>
            </a:r>
            <a:endParaRPr lang="en-US" altLang="ja-JP" sz="2200" dirty="0">
              <a:solidFill>
                <a:srgbClr val="000000"/>
              </a:solidFill>
              <a:latin typeface="ＭＳ Ｐゴシック"/>
              <a:ea typeface="ＭＳ Ｐゴシック"/>
              <a:cs typeface="ＭＳ ゴシック"/>
            </a:endParaRPr>
          </a:p>
          <a:p>
            <a:pPr marL="457200" indent="-457200" defTabSz="914400" fontAlgn="base">
              <a:spcBef>
                <a:spcPct val="0"/>
              </a:spcBef>
              <a:spcAft>
                <a:spcPct val="0"/>
              </a:spcAft>
              <a:buFontTx/>
              <a:buAutoNum type="arabicParenR"/>
            </a:pPr>
            <a:r>
              <a:rPr lang="ja-JP" altLang="en-US" sz="2200" dirty="0">
                <a:solidFill>
                  <a:srgbClr val="000000"/>
                </a:solidFill>
                <a:latin typeface="ＭＳ Ｐゴシック"/>
                <a:ea typeface="ＭＳ Ｐゴシック"/>
                <a:cs typeface="ＭＳ ゴシック"/>
              </a:rPr>
              <a:t>タバコ産業がもたらしたタバコ疫病は、現在も続いている。そのために、</a:t>
            </a:r>
            <a:r>
              <a:rPr lang="ja-JP" altLang="en-US" sz="2200" dirty="0">
                <a:solidFill>
                  <a:srgbClr val="FF0000"/>
                </a:solidFill>
                <a:latin typeface="ＭＳ Ｐゴシック"/>
                <a:ea typeface="ＭＳ Ｐゴシック"/>
                <a:cs typeface="ＭＳ ゴシック"/>
              </a:rPr>
              <a:t>タバコ産業は、喫煙の被害を</a:t>
            </a:r>
            <a:r>
              <a:rPr lang="ja-JP" altLang="en-US" sz="2200" dirty="0">
                <a:solidFill>
                  <a:srgbClr val="FF0000"/>
                </a:solidFill>
                <a:latin typeface="ＭＳ Ｐゴシック"/>
                <a:ea typeface="ＭＳ Ｐゴシック"/>
                <a:cs typeface="ＭＳ ゴシック"/>
              </a:rPr>
              <a:t>計画的に</a:t>
            </a:r>
            <a:r>
              <a:rPr lang="ja-JP" altLang="en-US" sz="2200" dirty="0">
                <a:solidFill>
                  <a:srgbClr val="FF0000"/>
                </a:solidFill>
                <a:latin typeface="ＭＳ Ｐゴシック"/>
                <a:ea typeface="ＭＳ Ｐゴシック"/>
                <a:cs typeface="ＭＳ ゴシック"/>
              </a:rPr>
              <a:t>過小評価させることで国民をミスリードする、という積極的な戦略</a:t>
            </a:r>
            <a:r>
              <a:rPr lang="ja-JP" altLang="en-US" sz="2200" dirty="0">
                <a:solidFill>
                  <a:srgbClr val="000000"/>
                </a:solidFill>
                <a:latin typeface="ＭＳ Ｐゴシック"/>
                <a:ea typeface="ＭＳ Ｐゴシック"/>
                <a:cs typeface="ＭＳ ゴシック"/>
              </a:rPr>
              <a:t>をおこなってきた。</a:t>
            </a:r>
            <a:endParaRPr lang="en-US" altLang="ja-JP" sz="2200" dirty="0">
              <a:solidFill>
                <a:srgbClr val="000000"/>
              </a:solidFill>
              <a:latin typeface="ＭＳ Ｐゴシック"/>
              <a:ea typeface="ＭＳ Ｐゴシック"/>
              <a:cs typeface="ＭＳ ゴシック"/>
            </a:endParaRPr>
          </a:p>
          <a:p>
            <a:pPr marL="457200" indent="-457200" defTabSz="914400" fontAlgn="base">
              <a:spcBef>
                <a:spcPct val="0"/>
              </a:spcBef>
              <a:spcAft>
                <a:spcPct val="0"/>
              </a:spcAft>
              <a:buFontTx/>
              <a:buAutoNum type="arabicParenR"/>
            </a:pPr>
            <a:endParaRPr lang="en-US" altLang="ja-JP" sz="2200" dirty="0">
              <a:solidFill>
                <a:srgbClr val="000000"/>
              </a:solidFill>
              <a:latin typeface="ＭＳ Ｐゴシック"/>
              <a:ea typeface="ＭＳ Ｐゴシック"/>
              <a:cs typeface="ＭＳ ゴシック"/>
            </a:endParaRPr>
          </a:p>
        </p:txBody>
      </p:sp>
      <p:sp>
        <p:nvSpPr>
          <p:cNvPr id="7" name="テキスト ボックス 6"/>
          <p:cNvSpPr txBox="1"/>
          <p:nvPr/>
        </p:nvSpPr>
        <p:spPr>
          <a:xfrm>
            <a:off x="28532" y="116632"/>
            <a:ext cx="6853158" cy="1631216"/>
          </a:xfrm>
          <a:prstGeom prst="rect">
            <a:avLst/>
          </a:prstGeom>
          <a:noFill/>
        </p:spPr>
        <p:txBody>
          <a:bodyPr wrap="none" rtlCol="0">
            <a:spAutoFit/>
          </a:bodyPr>
          <a:lstStyle/>
          <a:p>
            <a:pPr defTabSz="914400" fontAlgn="base">
              <a:spcBef>
                <a:spcPct val="0"/>
              </a:spcBef>
              <a:spcAft>
                <a:spcPct val="0"/>
              </a:spcAft>
            </a:pPr>
            <a:r>
              <a:rPr lang="en-US" altLang="ja-JP" sz="2000" dirty="0">
                <a:solidFill>
                  <a:srgbClr val="000000"/>
                </a:solidFill>
                <a:latin typeface="ＭＳ ゴシック"/>
                <a:ea typeface="ＭＳ ゴシック"/>
                <a:cs typeface="ＭＳ ゴシック"/>
              </a:rPr>
              <a:t>A Report of Surgeon </a:t>
            </a:r>
            <a:r>
              <a:rPr lang="en-US" altLang="ja-JP" sz="2000" dirty="0">
                <a:solidFill>
                  <a:srgbClr val="000000"/>
                </a:solidFill>
                <a:latin typeface="ＭＳ ゴシック"/>
                <a:ea typeface="ＭＳ ゴシック"/>
                <a:cs typeface="ＭＳ ゴシック"/>
              </a:rPr>
              <a:t>General </a:t>
            </a:r>
            <a:r>
              <a:rPr lang="ja-JP" altLang="en-US" sz="2000" dirty="0">
                <a:solidFill>
                  <a:srgbClr val="000000"/>
                </a:solidFill>
                <a:latin typeface="ＭＳ ゴシック"/>
                <a:ea typeface="ＭＳ ゴシック"/>
                <a:cs typeface="ＭＳ ゴシック"/>
              </a:rPr>
              <a:t>（</a:t>
            </a:r>
            <a:r>
              <a:rPr lang="ja-JP" altLang="en-US" sz="2000" dirty="0">
                <a:solidFill>
                  <a:srgbClr val="000000"/>
                </a:solidFill>
                <a:latin typeface="ＭＳ ゴシック"/>
                <a:ea typeface="ＭＳ ゴシック"/>
                <a:cs typeface="ＭＳ ゴシック"/>
              </a:rPr>
              <a:t>米国公衆</a:t>
            </a:r>
            <a:r>
              <a:rPr lang="ja-JP" altLang="en-US" sz="2000" dirty="0">
                <a:solidFill>
                  <a:srgbClr val="000000"/>
                </a:solidFill>
                <a:latin typeface="ＭＳ ゴシック"/>
                <a:ea typeface="ＭＳ ゴシック"/>
                <a:cs typeface="ＭＳ ゴシック"/>
              </a:rPr>
              <a:t>衛生総監報告</a:t>
            </a:r>
            <a:r>
              <a:rPr lang="ja-JP" altLang="en-US" sz="2000" dirty="0">
                <a:solidFill>
                  <a:srgbClr val="000000"/>
                </a:solidFill>
                <a:latin typeface="ＭＳ ゴシック"/>
                <a:ea typeface="ＭＳ ゴシック"/>
                <a:cs typeface="ＭＳ ゴシック"/>
              </a:rPr>
              <a:t>）</a:t>
            </a:r>
            <a:r>
              <a:rPr lang="en-US" altLang="ja-JP" sz="2400" dirty="0">
                <a:solidFill>
                  <a:srgbClr val="000000"/>
                </a:solidFill>
                <a:latin typeface="ＭＳ ゴシック"/>
                <a:ea typeface="ＭＳ ゴシック"/>
                <a:cs typeface="ＭＳ ゴシック"/>
              </a:rPr>
              <a:t/>
            </a:r>
            <a:br>
              <a:rPr lang="en-US" altLang="ja-JP" sz="2400" dirty="0">
                <a:solidFill>
                  <a:srgbClr val="000000"/>
                </a:solidFill>
                <a:latin typeface="ＭＳ ゴシック"/>
                <a:ea typeface="ＭＳ ゴシック"/>
                <a:cs typeface="ＭＳ ゴシック"/>
              </a:rPr>
            </a:br>
            <a:r>
              <a:rPr lang="en-US" altLang="ja-JP" sz="2400" dirty="0">
                <a:solidFill>
                  <a:srgbClr val="000000"/>
                </a:solidFill>
                <a:latin typeface="ＭＳ ゴシック"/>
                <a:ea typeface="ＭＳ ゴシック"/>
                <a:cs typeface="ＭＳ ゴシック"/>
              </a:rPr>
              <a:t>“The health consequences </a:t>
            </a:r>
            <a:r>
              <a:rPr lang="en-US" altLang="ja-JP" sz="2400" dirty="0">
                <a:solidFill>
                  <a:srgbClr val="000000"/>
                </a:solidFill>
                <a:latin typeface="ＭＳ ゴシック"/>
                <a:ea typeface="ＭＳ ゴシック"/>
                <a:cs typeface="ＭＳ ゴシック"/>
              </a:rPr>
              <a:t>of smoking</a:t>
            </a:r>
          </a:p>
          <a:p>
            <a:pPr defTabSz="914400" fontAlgn="base">
              <a:spcBef>
                <a:spcPct val="0"/>
              </a:spcBef>
              <a:spcAft>
                <a:spcPct val="0"/>
              </a:spcAft>
            </a:pPr>
            <a:r>
              <a:rPr lang="en-US" altLang="ja-JP" sz="2400" dirty="0">
                <a:solidFill>
                  <a:srgbClr val="000000"/>
                </a:solidFill>
                <a:latin typeface="ＭＳ ゴシック"/>
                <a:ea typeface="ＭＳ ゴシック"/>
                <a:cs typeface="ＭＳ ゴシック"/>
              </a:rPr>
              <a:t> </a:t>
            </a:r>
            <a:r>
              <a:rPr lang="en-US" altLang="ja-JP" sz="2400" dirty="0">
                <a:solidFill>
                  <a:srgbClr val="000000"/>
                </a:solidFill>
                <a:latin typeface="ＭＳ ゴシック"/>
                <a:ea typeface="ＭＳ ゴシック"/>
                <a:cs typeface="ＭＳ ゴシック"/>
              </a:rPr>
              <a:t> - 50 Years of Progress”</a:t>
            </a:r>
            <a:r>
              <a:rPr lang="en-US" altLang="ja-JP" sz="2400" dirty="0">
                <a:solidFill>
                  <a:srgbClr val="000000"/>
                </a:solidFill>
                <a:latin typeface="ＭＳ ゴシック"/>
                <a:ea typeface="ＭＳ ゴシック"/>
                <a:cs typeface="ＭＳ ゴシック"/>
              </a:rPr>
              <a:t>(</a:t>
            </a:r>
            <a:r>
              <a:rPr lang="en-US" altLang="ja-JP" sz="2400" dirty="0">
                <a:solidFill>
                  <a:srgbClr val="FF0000"/>
                </a:solidFill>
                <a:latin typeface="ＭＳ ゴシック"/>
                <a:ea typeface="ＭＳ ゴシック"/>
                <a:cs typeface="ＭＳ ゴシック"/>
              </a:rPr>
              <a:t>2014</a:t>
            </a:r>
            <a:r>
              <a:rPr lang="ja-JP" altLang="en-US" sz="2400" dirty="0">
                <a:solidFill>
                  <a:srgbClr val="FF0000"/>
                </a:solidFill>
                <a:latin typeface="ＭＳ ゴシック"/>
                <a:ea typeface="ＭＳ ゴシック"/>
                <a:cs typeface="ＭＳ ゴシック"/>
              </a:rPr>
              <a:t>年報告</a:t>
            </a:r>
            <a:r>
              <a:rPr lang="en-US" altLang="ja-JP" sz="2400" dirty="0">
                <a:solidFill>
                  <a:srgbClr val="000000"/>
                </a:solidFill>
                <a:latin typeface="ＭＳ ゴシック"/>
                <a:ea typeface="ＭＳ ゴシック"/>
                <a:cs typeface="ＭＳ ゴシック"/>
              </a:rPr>
              <a:t>)</a:t>
            </a:r>
            <a:r>
              <a:rPr lang="en-US" altLang="ja-JP" sz="2400" dirty="0">
                <a:solidFill>
                  <a:srgbClr val="000000"/>
                </a:solidFill>
                <a:latin typeface="ＭＳ ゴシック"/>
                <a:ea typeface="ＭＳ ゴシック"/>
                <a:cs typeface="ＭＳ ゴシック"/>
              </a:rPr>
              <a:t/>
            </a:r>
            <a:br>
              <a:rPr lang="en-US" altLang="ja-JP" sz="2400" dirty="0">
                <a:solidFill>
                  <a:srgbClr val="000000"/>
                </a:solidFill>
                <a:latin typeface="ＭＳ ゴシック"/>
                <a:ea typeface="ＭＳ ゴシック"/>
                <a:cs typeface="ＭＳ ゴシック"/>
              </a:rPr>
            </a:br>
            <a:r>
              <a:rPr lang="ja-JP" altLang="en-US" sz="2800" dirty="0">
                <a:solidFill>
                  <a:srgbClr val="000000"/>
                </a:solidFill>
                <a:latin typeface="ＭＳ ゴシック"/>
                <a:ea typeface="ＭＳ ゴシック"/>
                <a:cs typeface="ＭＳ ゴシック"/>
              </a:rPr>
              <a:t>「喫煙による健康影響：</a:t>
            </a:r>
            <a:r>
              <a:rPr lang="en-US" altLang="ja-JP" sz="2800" dirty="0">
                <a:solidFill>
                  <a:srgbClr val="000000"/>
                </a:solidFill>
                <a:latin typeface="ＭＳ ゴシック"/>
                <a:ea typeface="ＭＳ ゴシック"/>
                <a:cs typeface="ＭＳ ゴシック"/>
              </a:rPr>
              <a:t>50</a:t>
            </a:r>
            <a:r>
              <a:rPr lang="ja-JP" altLang="en-US" sz="2800" dirty="0">
                <a:solidFill>
                  <a:srgbClr val="000000"/>
                </a:solidFill>
                <a:latin typeface="ＭＳ ゴシック"/>
                <a:ea typeface="ＭＳ ゴシック"/>
                <a:cs typeface="ＭＳ ゴシック"/>
              </a:rPr>
              <a:t>年間の進歩」</a:t>
            </a:r>
            <a:endParaRPr lang="ja-JP" altLang="en-US" sz="2400" dirty="0">
              <a:solidFill>
                <a:srgbClr val="000000"/>
              </a:solidFill>
              <a:latin typeface="ＭＳ ゴシック"/>
              <a:ea typeface="ＭＳ ゴシック"/>
              <a:cs typeface="ＭＳ ゴシック"/>
            </a:endParaRPr>
          </a:p>
        </p:txBody>
      </p:sp>
      <p:pic>
        <p:nvPicPr>
          <p:cNvPr id="2" name="図 1"/>
          <p:cNvPicPr>
            <a:picLocks noChangeAspect="1"/>
          </p:cNvPicPr>
          <p:nvPr/>
        </p:nvPicPr>
        <p:blipFill>
          <a:blip r:embed="rId2"/>
          <a:stretch>
            <a:fillRect/>
          </a:stretch>
        </p:blipFill>
        <p:spPr>
          <a:xfrm>
            <a:off x="7997034" y="44624"/>
            <a:ext cx="2259053" cy="2924944"/>
          </a:xfrm>
          <a:prstGeom prst="rect">
            <a:avLst/>
          </a:prstGeom>
        </p:spPr>
      </p:pic>
    </p:spTree>
    <p:extLst>
      <p:ext uri="{BB962C8B-B14F-4D97-AF65-F5344CB8AC3E}">
        <p14:creationId xmlns:p14="http://schemas.microsoft.com/office/powerpoint/2010/main" val="1735915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0938" y="2442391"/>
            <a:ext cx="10256068" cy="4154983"/>
          </a:xfrm>
          <a:prstGeom prst="rect">
            <a:avLst/>
          </a:prstGeom>
          <a:noFill/>
        </p:spPr>
        <p:txBody>
          <a:bodyPr wrap="square" rtlCol="0">
            <a:spAutoFit/>
          </a:bodyPr>
          <a:lstStyle/>
          <a:p>
            <a:pPr defTabSz="914400" fontAlgn="base">
              <a:spcBef>
                <a:spcPct val="0"/>
              </a:spcBef>
              <a:spcAft>
                <a:spcPct val="0"/>
              </a:spcAft>
            </a:pPr>
            <a:r>
              <a:rPr lang="en-US" altLang="ja-JP" sz="2200" dirty="0">
                <a:solidFill>
                  <a:srgbClr val="000000"/>
                </a:solidFill>
                <a:latin typeface="ＭＳ ゴシック"/>
                <a:ea typeface="ＭＳ ゴシック"/>
                <a:cs typeface="ＭＳ ゴシック"/>
              </a:rPr>
              <a:t>3) 1964</a:t>
            </a:r>
            <a:r>
              <a:rPr lang="ja-JP" altLang="en-US" sz="2200" dirty="0">
                <a:solidFill>
                  <a:srgbClr val="000000"/>
                </a:solidFill>
                <a:latin typeface="ＭＳ ゴシック"/>
                <a:ea typeface="ＭＳ ゴシック"/>
                <a:cs typeface="ＭＳ ゴシック"/>
              </a:rPr>
              <a:t>年の</a:t>
            </a:r>
            <a:r>
              <a:rPr lang="en-US" altLang="ja-JP" sz="2200" dirty="0">
                <a:solidFill>
                  <a:srgbClr val="000000"/>
                </a:solidFill>
                <a:latin typeface="ＭＳ ゴシック"/>
                <a:ea typeface="ＭＳ ゴシック"/>
                <a:cs typeface="ＭＳ ゴシック"/>
              </a:rPr>
              <a:t>Surgeon General’s report </a:t>
            </a:r>
            <a:r>
              <a:rPr lang="ja-JP" altLang="en-US" sz="2200" dirty="0">
                <a:solidFill>
                  <a:srgbClr val="000000"/>
                </a:solidFill>
                <a:latin typeface="ＭＳ ゴシック"/>
                <a:ea typeface="ＭＳ ゴシック"/>
                <a:cs typeface="ＭＳ ゴシック"/>
              </a:rPr>
              <a:t>後、</a:t>
            </a:r>
            <a:endParaRPr lang="en-US" altLang="ja-JP" sz="22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200" dirty="0">
                <a:solidFill>
                  <a:srgbClr val="000000"/>
                </a:solidFill>
                <a:latin typeface="ＭＳ ゴシック"/>
                <a:ea typeface="ＭＳ ゴシック"/>
                <a:cs typeface="ＭＳ ゴシック"/>
              </a:rPr>
              <a:t>　</a:t>
            </a:r>
            <a:r>
              <a:rPr lang="en-US" altLang="ja-JP" sz="2200" dirty="0">
                <a:solidFill>
                  <a:srgbClr val="000000"/>
                </a:solidFill>
                <a:latin typeface="ＭＳ ゴシック"/>
                <a:ea typeface="ＭＳ ゴシック"/>
                <a:cs typeface="ＭＳ ゴシック"/>
              </a:rPr>
              <a:t> </a:t>
            </a:r>
            <a:r>
              <a:rPr lang="ja-JP" altLang="en-US" sz="2200" dirty="0">
                <a:solidFill>
                  <a:srgbClr val="000000"/>
                </a:solidFill>
                <a:latin typeface="ＭＳ ゴシック"/>
                <a:ea typeface="ＭＳ ゴシック"/>
                <a:cs typeface="ＭＳ ゴシック"/>
              </a:rPr>
              <a:t>喫煙はほぼすべてのがんの原因であること、</a:t>
            </a:r>
            <a:endParaRPr lang="en-US" altLang="ja-JP" sz="22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200" dirty="0">
                <a:solidFill>
                  <a:srgbClr val="000000"/>
                </a:solidFill>
                <a:latin typeface="ＭＳ ゴシック"/>
                <a:ea typeface="ＭＳ ゴシック"/>
                <a:cs typeface="ＭＳ ゴシック"/>
              </a:rPr>
              <a:t>　</a:t>
            </a:r>
            <a:r>
              <a:rPr lang="en-US" altLang="ja-JP" sz="2200" dirty="0">
                <a:solidFill>
                  <a:srgbClr val="000000"/>
                </a:solidFill>
                <a:latin typeface="ＭＳ ゴシック"/>
                <a:ea typeface="ＭＳ ゴシック"/>
                <a:cs typeface="ＭＳ ゴシック"/>
              </a:rPr>
              <a:t> </a:t>
            </a:r>
            <a:r>
              <a:rPr lang="ja-JP" altLang="en-US" sz="2200" dirty="0">
                <a:solidFill>
                  <a:srgbClr val="000000"/>
                </a:solidFill>
                <a:latin typeface="ＭＳ ゴシック"/>
                <a:ea typeface="ＭＳ ゴシック"/>
                <a:cs typeface="ＭＳ ゴシック"/>
              </a:rPr>
              <a:t>健康状態を悪化させること、胎児に悪影響があることが判明した。</a:t>
            </a:r>
            <a:endParaRPr lang="en-US" altLang="ja-JP" sz="22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200" dirty="0">
                <a:solidFill>
                  <a:srgbClr val="000000"/>
                </a:solidFill>
                <a:latin typeface="ＭＳ ゴシック"/>
                <a:ea typeface="ＭＳ ゴシック"/>
                <a:cs typeface="ＭＳ ゴシック"/>
              </a:rPr>
              <a:t>　</a:t>
            </a:r>
            <a:r>
              <a:rPr lang="en-US" altLang="ja-JP" sz="2200" dirty="0">
                <a:solidFill>
                  <a:srgbClr val="000000"/>
                </a:solidFill>
                <a:latin typeface="ＭＳ ゴシック"/>
                <a:ea typeface="ＭＳ ゴシック"/>
                <a:cs typeface="ＭＳ ゴシック"/>
              </a:rPr>
              <a:t> </a:t>
            </a:r>
            <a:r>
              <a:rPr lang="ja-JP" altLang="en-US" sz="2200" dirty="0">
                <a:solidFill>
                  <a:srgbClr val="000000"/>
                </a:solidFill>
                <a:latin typeface="ＭＳ ゴシック"/>
                <a:ea typeface="ＭＳ ゴシック"/>
                <a:cs typeface="ＭＳ ゴシック"/>
              </a:rPr>
              <a:t>最初の本報告から</a:t>
            </a:r>
            <a:r>
              <a:rPr lang="en-US" altLang="ja-JP" sz="2200" dirty="0">
                <a:solidFill>
                  <a:srgbClr val="000000"/>
                </a:solidFill>
                <a:latin typeface="ＭＳ ゴシック"/>
                <a:ea typeface="ＭＳ ゴシック"/>
                <a:cs typeface="ＭＳ ゴシック"/>
              </a:rPr>
              <a:t>50</a:t>
            </a:r>
            <a:r>
              <a:rPr lang="ja-JP" altLang="en-US" sz="2200" dirty="0">
                <a:solidFill>
                  <a:srgbClr val="000000"/>
                </a:solidFill>
                <a:latin typeface="ＭＳ ゴシック"/>
                <a:ea typeface="ＭＳ ゴシック"/>
                <a:cs typeface="ＭＳ ゴシック"/>
              </a:rPr>
              <a:t>年後の現在でも、これまで無関係と思われていた</a:t>
            </a:r>
            <a:endParaRPr lang="en-US" altLang="ja-JP" sz="22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200" dirty="0">
                <a:solidFill>
                  <a:srgbClr val="000000"/>
                </a:solidFill>
                <a:latin typeface="ＭＳ ゴシック"/>
                <a:ea typeface="ＭＳ ゴシック"/>
                <a:cs typeface="ＭＳ ゴシック"/>
              </a:rPr>
              <a:t>　</a:t>
            </a:r>
            <a:r>
              <a:rPr lang="en-US" altLang="ja-JP" sz="2200" dirty="0">
                <a:solidFill>
                  <a:srgbClr val="000000"/>
                </a:solidFill>
                <a:latin typeface="ＭＳ ゴシック"/>
                <a:ea typeface="ＭＳ ゴシック"/>
                <a:cs typeface="ＭＳ ゴシック"/>
              </a:rPr>
              <a:t> </a:t>
            </a:r>
            <a:r>
              <a:rPr lang="ja-JP" altLang="en-US" sz="2200" dirty="0">
                <a:solidFill>
                  <a:srgbClr val="000000"/>
                </a:solidFill>
                <a:latin typeface="ＭＳ ゴシック"/>
                <a:ea typeface="ＭＳ ゴシック"/>
                <a:cs typeface="ＭＳ ゴシック"/>
              </a:rPr>
              <a:t>疾病、つまり、</a:t>
            </a:r>
            <a:r>
              <a:rPr lang="ja-JP" altLang="en-US" sz="2200" dirty="0">
                <a:solidFill>
                  <a:srgbClr val="FF0000"/>
                </a:solidFill>
                <a:latin typeface="ＭＳ ゴシック"/>
                <a:ea typeface="ＭＳ ゴシック"/>
                <a:cs typeface="ＭＳ ゴシック"/>
              </a:rPr>
              <a:t>糖尿病や関節リウマチ、大腸癌</a:t>
            </a:r>
            <a:r>
              <a:rPr lang="ja-JP" altLang="en-US" sz="2200" dirty="0">
                <a:solidFill>
                  <a:srgbClr val="000000"/>
                </a:solidFill>
                <a:latin typeface="ＭＳ ゴシック"/>
                <a:ea typeface="ＭＳ ゴシック"/>
                <a:cs typeface="ＭＳ ゴシック"/>
              </a:rPr>
              <a:t>などが喫煙と関連すること</a:t>
            </a:r>
            <a:r>
              <a:rPr lang="en-US" altLang="ja-JP" sz="2200" dirty="0">
                <a:solidFill>
                  <a:srgbClr val="000000"/>
                </a:solidFill>
                <a:latin typeface="ＭＳ ゴシック"/>
                <a:ea typeface="ＭＳ ゴシック"/>
                <a:cs typeface="ＭＳ ゴシック"/>
              </a:rPr>
              <a:t/>
            </a:r>
            <a:br>
              <a:rPr lang="en-US" altLang="ja-JP" sz="2200" dirty="0">
                <a:solidFill>
                  <a:srgbClr val="000000"/>
                </a:solidFill>
                <a:latin typeface="ＭＳ ゴシック"/>
                <a:ea typeface="ＭＳ ゴシック"/>
                <a:cs typeface="ＭＳ ゴシック"/>
              </a:rPr>
            </a:br>
            <a:r>
              <a:rPr lang="ja-JP" altLang="en-US" sz="2200" dirty="0">
                <a:solidFill>
                  <a:srgbClr val="000000"/>
                </a:solidFill>
                <a:latin typeface="ＭＳ ゴシック"/>
                <a:ea typeface="ＭＳ ゴシック"/>
                <a:cs typeface="ＭＳ ゴシック"/>
              </a:rPr>
              <a:t>　</a:t>
            </a:r>
            <a:r>
              <a:rPr lang="en-US" altLang="ja-JP" sz="2200" dirty="0">
                <a:solidFill>
                  <a:srgbClr val="000000"/>
                </a:solidFill>
                <a:latin typeface="ＭＳ ゴシック"/>
                <a:ea typeface="ＭＳ ゴシック"/>
                <a:cs typeface="ＭＳ ゴシック"/>
              </a:rPr>
              <a:t> </a:t>
            </a:r>
            <a:r>
              <a:rPr lang="ja-JP" altLang="en-US" sz="2200" dirty="0">
                <a:solidFill>
                  <a:srgbClr val="000000"/>
                </a:solidFill>
                <a:latin typeface="ＭＳ ゴシック"/>
                <a:ea typeface="ＭＳ ゴシック"/>
                <a:cs typeface="ＭＳ ゴシック"/>
              </a:rPr>
              <a:t>が明らかとなりつつある。</a:t>
            </a:r>
            <a:endParaRPr lang="en-US" altLang="ja-JP" sz="22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2200" dirty="0">
                <a:solidFill>
                  <a:srgbClr val="FF0000"/>
                </a:solidFill>
                <a:latin typeface="ＭＳ ゴシック"/>
                <a:ea typeface="ＭＳ ゴシック"/>
                <a:cs typeface="ＭＳ ゴシック"/>
              </a:rPr>
              <a:t>4) </a:t>
            </a:r>
            <a:r>
              <a:rPr lang="ja-JP" altLang="en-US" sz="2200" dirty="0">
                <a:solidFill>
                  <a:srgbClr val="FF0000"/>
                </a:solidFill>
                <a:latin typeface="ＭＳ ゴシック"/>
                <a:ea typeface="ＭＳ ゴシック"/>
                <a:cs typeface="ＭＳ ゴシック"/>
              </a:rPr>
              <a:t>受動喫煙が（非喫煙者の）発がん、呼吸器疾患、心疾患の原因となること、</a:t>
            </a:r>
            <a:endParaRPr lang="en-US" altLang="ja-JP" sz="2200" dirty="0">
              <a:solidFill>
                <a:srgbClr val="FF0000"/>
              </a:solidFill>
              <a:latin typeface="ＭＳ ゴシック"/>
              <a:ea typeface="ＭＳ ゴシック"/>
              <a:cs typeface="ＭＳ ゴシック"/>
            </a:endParaRPr>
          </a:p>
          <a:p>
            <a:pPr defTabSz="914400" fontAlgn="base">
              <a:spcBef>
                <a:spcPct val="0"/>
              </a:spcBef>
              <a:spcAft>
                <a:spcPct val="0"/>
              </a:spcAft>
            </a:pPr>
            <a:r>
              <a:rPr lang="ja-JP" altLang="en-US" sz="2200" dirty="0">
                <a:solidFill>
                  <a:srgbClr val="FF0000"/>
                </a:solidFill>
                <a:latin typeface="ＭＳ ゴシック"/>
                <a:ea typeface="ＭＳ ゴシック"/>
                <a:cs typeface="ＭＳ ゴシック"/>
              </a:rPr>
              <a:t>　</a:t>
            </a:r>
            <a:r>
              <a:rPr lang="en-US" altLang="ja-JP" sz="2200" dirty="0">
                <a:solidFill>
                  <a:srgbClr val="FF0000"/>
                </a:solidFill>
                <a:latin typeface="ＭＳ ゴシック"/>
                <a:ea typeface="ＭＳ ゴシック"/>
                <a:cs typeface="ＭＳ ゴシック"/>
              </a:rPr>
              <a:t> </a:t>
            </a:r>
            <a:r>
              <a:rPr lang="ja-JP" altLang="en-US" sz="2200" dirty="0">
                <a:solidFill>
                  <a:srgbClr val="FF0000"/>
                </a:solidFill>
                <a:latin typeface="ＭＳ ゴシック"/>
                <a:ea typeface="ＭＳ ゴシック"/>
                <a:cs typeface="ＭＳ ゴシック"/>
              </a:rPr>
              <a:t>および、乳幼児や小児の健康に悪影響を及ぼすことが明らかとなった。</a:t>
            </a:r>
            <a:endParaRPr lang="en-US" altLang="ja-JP" sz="2200" dirty="0">
              <a:solidFill>
                <a:srgbClr val="FF0000"/>
              </a:solidFill>
              <a:latin typeface="ＭＳ ゴシック"/>
              <a:ea typeface="ＭＳ ゴシック"/>
              <a:cs typeface="ＭＳ ゴシック"/>
            </a:endParaRPr>
          </a:p>
          <a:p>
            <a:pPr defTabSz="914400" fontAlgn="base">
              <a:spcBef>
                <a:spcPct val="0"/>
              </a:spcBef>
              <a:spcAft>
                <a:spcPct val="0"/>
              </a:spcAft>
            </a:pPr>
            <a:r>
              <a:rPr lang="en-US" altLang="ja-JP" sz="2200" dirty="0">
                <a:solidFill>
                  <a:srgbClr val="000000"/>
                </a:solidFill>
                <a:latin typeface="ＭＳ ゴシック"/>
                <a:ea typeface="ＭＳ ゴシック"/>
                <a:cs typeface="ＭＳ ゴシック"/>
              </a:rPr>
              <a:t>5</a:t>
            </a:r>
            <a:r>
              <a:rPr lang="ja-JP" altLang="en-US" sz="2200" dirty="0">
                <a:solidFill>
                  <a:srgbClr val="000000"/>
                </a:solidFill>
                <a:latin typeface="ＭＳ ゴシック"/>
                <a:ea typeface="ＭＳ ゴシック"/>
                <a:cs typeface="ＭＳ ゴシック"/>
              </a:rPr>
              <a:t>）過去</a:t>
            </a:r>
            <a:r>
              <a:rPr lang="en-US" altLang="ja-JP" sz="2200" dirty="0">
                <a:solidFill>
                  <a:srgbClr val="000000"/>
                </a:solidFill>
                <a:latin typeface="ＭＳ ゴシック"/>
                <a:ea typeface="ＭＳ ゴシック"/>
                <a:cs typeface="ＭＳ ゴシック"/>
              </a:rPr>
              <a:t>50</a:t>
            </a:r>
            <a:r>
              <a:rPr lang="ja-JP" altLang="en-US" sz="2200" dirty="0">
                <a:solidFill>
                  <a:srgbClr val="000000"/>
                </a:solidFill>
                <a:latin typeface="ＭＳ ゴシック"/>
                <a:ea typeface="ＭＳ ゴシック"/>
                <a:cs typeface="ＭＳ ゴシック"/>
              </a:rPr>
              <a:t>年で女性の喫煙者が急増した結果、現在、喫煙による</a:t>
            </a:r>
            <a:r>
              <a:rPr lang="en-US" altLang="ja-JP" sz="2200" dirty="0">
                <a:solidFill>
                  <a:srgbClr val="000000"/>
                </a:solidFill>
                <a:latin typeface="ＭＳ ゴシック"/>
                <a:ea typeface="ＭＳ ゴシック"/>
                <a:cs typeface="ＭＳ ゴシック"/>
              </a:rPr>
              <a:t/>
            </a:r>
            <a:br>
              <a:rPr lang="en-US" altLang="ja-JP" sz="2200" dirty="0">
                <a:solidFill>
                  <a:srgbClr val="000000"/>
                </a:solidFill>
                <a:latin typeface="ＭＳ ゴシック"/>
                <a:ea typeface="ＭＳ ゴシック"/>
                <a:cs typeface="ＭＳ ゴシック"/>
              </a:rPr>
            </a:br>
            <a:r>
              <a:rPr lang="ja-JP" altLang="en-US" sz="2200" dirty="0">
                <a:solidFill>
                  <a:srgbClr val="000000"/>
                </a:solidFill>
                <a:latin typeface="ＭＳ ゴシック"/>
                <a:ea typeface="ＭＳ ゴシック"/>
                <a:cs typeface="ＭＳ ゴシック"/>
              </a:rPr>
              <a:t>　</a:t>
            </a:r>
            <a:r>
              <a:rPr lang="en-US" altLang="ja-JP" sz="2200" dirty="0">
                <a:solidFill>
                  <a:srgbClr val="000000"/>
                </a:solidFill>
                <a:latin typeface="ＭＳ ゴシック"/>
                <a:ea typeface="ＭＳ ゴシック"/>
                <a:cs typeface="ＭＳ ゴシック"/>
              </a:rPr>
              <a:t> </a:t>
            </a:r>
            <a:r>
              <a:rPr lang="ja-JP" altLang="en-US" sz="2200" dirty="0">
                <a:solidFill>
                  <a:srgbClr val="FF0000"/>
                </a:solidFill>
                <a:latin typeface="ＭＳ ゴシック"/>
                <a:ea typeface="ＭＳ ゴシック"/>
                <a:cs typeface="ＭＳ ゴシック"/>
              </a:rPr>
              <a:t>女性の被害　（肺がん、</a:t>
            </a:r>
            <a:r>
              <a:rPr lang="en-US" altLang="ja-JP" sz="2200" dirty="0">
                <a:solidFill>
                  <a:srgbClr val="FF0000"/>
                </a:solidFill>
                <a:latin typeface="ＭＳ ゴシック"/>
                <a:ea typeface="ＭＳ ゴシック"/>
                <a:cs typeface="ＭＳ ゴシック"/>
              </a:rPr>
              <a:t>COPD</a:t>
            </a:r>
            <a:r>
              <a:rPr lang="ja-JP" altLang="en-US" sz="2200" dirty="0">
                <a:solidFill>
                  <a:srgbClr val="FF0000"/>
                </a:solidFill>
                <a:latin typeface="ＭＳ ゴシック"/>
                <a:ea typeface="ＭＳ ゴシック"/>
                <a:cs typeface="ＭＳ ゴシック"/>
              </a:rPr>
              <a:t>、心疾患）</a:t>
            </a:r>
            <a:r>
              <a:rPr lang="ja-JP" altLang="en-US" sz="2200" dirty="0">
                <a:solidFill>
                  <a:srgbClr val="000000"/>
                </a:solidFill>
                <a:latin typeface="ＭＳ ゴシック"/>
                <a:ea typeface="ＭＳ ゴシック"/>
                <a:cs typeface="ＭＳ ゴシック"/>
              </a:rPr>
              <a:t>は、男性と同程度に増加した。</a:t>
            </a:r>
            <a:endParaRPr lang="en-US" altLang="ja-JP" sz="22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2200" dirty="0">
                <a:solidFill>
                  <a:srgbClr val="000000"/>
                </a:solidFill>
                <a:latin typeface="ＭＳ ゴシック"/>
                <a:ea typeface="ＭＳ ゴシック"/>
                <a:cs typeface="ＭＳ ゴシック"/>
              </a:rPr>
              <a:t>6) </a:t>
            </a:r>
            <a:r>
              <a:rPr lang="ja-JP" altLang="en-US" sz="2200" dirty="0">
                <a:solidFill>
                  <a:srgbClr val="000000"/>
                </a:solidFill>
                <a:latin typeface="ＭＳ ゴシック"/>
                <a:ea typeface="ＭＳ ゴシック"/>
                <a:cs typeface="ＭＳ ゴシック"/>
              </a:rPr>
              <a:t>喫煙は、多くの疾患の原因になるだけでなく</a:t>
            </a:r>
            <a:r>
              <a:rPr lang="ja-JP" altLang="en-US" sz="2200" dirty="0">
                <a:solidFill>
                  <a:srgbClr val="000000"/>
                </a:solidFill>
                <a:latin typeface="ＭＳ ゴシック"/>
                <a:ea typeface="ＭＳ ゴシック"/>
                <a:cs typeface="ＭＳ ゴシック"/>
              </a:rPr>
              <a:t>、</a:t>
            </a:r>
            <a:r>
              <a:rPr lang="ja-JP" altLang="en-US" sz="2200" dirty="0">
                <a:solidFill>
                  <a:srgbClr val="FF0000"/>
                </a:solidFill>
                <a:latin typeface="ＭＳ ゴシック"/>
                <a:ea typeface="ＭＳ ゴシック"/>
                <a:cs typeface="ＭＳ ゴシック"/>
              </a:rPr>
              <a:t>全身</a:t>
            </a:r>
            <a:r>
              <a:rPr lang="ja-JP" altLang="en-US" sz="2200" dirty="0">
                <a:solidFill>
                  <a:srgbClr val="FF0000"/>
                </a:solidFill>
                <a:latin typeface="ＭＳ ゴシック"/>
                <a:ea typeface="ＭＳ ゴシック"/>
                <a:cs typeface="ＭＳ ゴシック"/>
              </a:rPr>
              <a:t>の炎症、免疫</a:t>
            </a:r>
            <a:r>
              <a:rPr lang="ja-JP" altLang="en-US" sz="2200" dirty="0">
                <a:solidFill>
                  <a:srgbClr val="FF0000"/>
                </a:solidFill>
                <a:latin typeface="ＭＳ ゴシック"/>
                <a:ea typeface="ＭＳ ゴシック"/>
                <a:cs typeface="ＭＳ ゴシック"/>
              </a:rPr>
              <a:t>機能の障害</a:t>
            </a:r>
            <a:r>
              <a:rPr lang="en-US" altLang="ja-JP" sz="2200" dirty="0">
                <a:solidFill>
                  <a:srgbClr val="000000"/>
                </a:solidFill>
                <a:latin typeface="ＭＳ ゴシック"/>
                <a:ea typeface="ＭＳ ゴシック"/>
                <a:cs typeface="ＭＳ ゴシック"/>
              </a:rPr>
              <a:t/>
            </a:r>
            <a:br>
              <a:rPr lang="en-US" altLang="ja-JP" sz="2200" dirty="0">
                <a:solidFill>
                  <a:srgbClr val="000000"/>
                </a:solidFill>
                <a:latin typeface="ＭＳ ゴシック"/>
                <a:ea typeface="ＭＳ ゴシック"/>
                <a:cs typeface="ＭＳ ゴシック"/>
              </a:rPr>
            </a:br>
            <a:r>
              <a:rPr lang="ja-JP" altLang="en-US" sz="2200" dirty="0">
                <a:solidFill>
                  <a:srgbClr val="000000"/>
                </a:solidFill>
                <a:latin typeface="ＭＳ ゴシック"/>
                <a:ea typeface="ＭＳ ゴシック"/>
                <a:cs typeface="ＭＳ ゴシック"/>
              </a:rPr>
              <a:t>　</a:t>
            </a:r>
            <a:r>
              <a:rPr lang="en-US" altLang="ja-JP" sz="2200" dirty="0">
                <a:solidFill>
                  <a:srgbClr val="000000"/>
                </a:solidFill>
                <a:latin typeface="ＭＳ ゴシック"/>
                <a:ea typeface="ＭＳ ゴシック"/>
                <a:cs typeface="ＭＳ ゴシック"/>
              </a:rPr>
              <a:t> </a:t>
            </a:r>
            <a:r>
              <a:rPr lang="ja-JP" altLang="en-US" sz="2200" dirty="0">
                <a:solidFill>
                  <a:srgbClr val="000000"/>
                </a:solidFill>
                <a:latin typeface="ＭＳ ゴシック"/>
                <a:ea typeface="ＭＳ ゴシック"/>
                <a:cs typeface="ＭＳ ゴシック"/>
              </a:rPr>
              <a:t>など</a:t>
            </a:r>
            <a:r>
              <a:rPr lang="ja-JP" altLang="en-US" sz="2200" dirty="0">
                <a:solidFill>
                  <a:srgbClr val="000000"/>
                </a:solidFill>
                <a:latin typeface="ＭＳ ゴシック"/>
                <a:ea typeface="ＭＳ ゴシック"/>
                <a:cs typeface="ＭＳ ゴシック"/>
              </a:rPr>
              <a:t>の悪影響が発生</a:t>
            </a:r>
            <a:r>
              <a:rPr lang="ja-JP" altLang="en-US" sz="2200" dirty="0">
                <a:solidFill>
                  <a:srgbClr val="000000"/>
                </a:solidFill>
                <a:latin typeface="ＭＳ ゴシック"/>
                <a:ea typeface="ＭＳ ゴシック"/>
                <a:cs typeface="ＭＳ ゴシック"/>
              </a:rPr>
              <a:t>すること</a:t>
            </a:r>
            <a:r>
              <a:rPr lang="ja-JP" altLang="en-US" sz="2200" dirty="0">
                <a:solidFill>
                  <a:srgbClr val="000000"/>
                </a:solidFill>
                <a:latin typeface="ＭＳ ゴシック"/>
                <a:ea typeface="ＭＳ ゴシック"/>
                <a:cs typeface="ＭＳ ゴシック"/>
              </a:rPr>
              <a:t>が分かった</a:t>
            </a:r>
            <a:r>
              <a:rPr lang="ja-JP" altLang="en-US" sz="2200" dirty="0">
                <a:solidFill>
                  <a:srgbClr val="000000"/>
                </a:solidFill>
                <a:latin typeface="ＭＳ ゴシック"/>
                <a:ea typeface="ＭＳ ゴシック"/>
                <a:cs typeface="ＭＳ ゴシック"/>
              </a:rPr>
              <a:t>。</a:t>
            </a:r>
            <a:endParaRPr lang="en-US" altLang="ja-JP" sz="2200" dirty="0">
              <a:solidFill>
                <a:srgbClr val="000000"/>
              </a:solidFill>
              <a:latin typeface="ＭＳ ゴシック"/>
              <a:ea typeface="ＭＳ ゴシック"/>
              <a:cs typeface="ＭＳ ゴシック"/>
            </a:endParaRPr>
          </a:p>
        </p:txBody>
      </p:sp>
      <p:sp>
        <p:nvSpPr>
          <p:cNvPr id="7" name="テキスト ボックス 6"/>
          <p:cNvSpPr txBox="1"/>
          <p:nvPr/>
        </p:nvSpPr>
        <p:spPr>
          <a:xfrm>
            <a:off x="28533" y="116632"/>
            <a:ext cx="6853158" cy="1631216"/>
          </a:xfrm>
          <a:prstGeom prst="rect">
            <a:avLst/>
          </a:prstGeom>
          <a:noFill/>
        </p:spPr>
        <p:txBody>
          <a:bodyPr wrap="none" rtlCol="0">
            <a:spAutoFit/>
          </a:bodyPr>
          <a:lstStyle/>
          <a:p>
            <a:pPr defTabSz="914400" fontAlgn="base">
              <a:spcBef>
                <a:spcPct val="0"/>
              </a:spcBef>
              <a:spcAft>
                <a:spcPct val="0"/>
              </a:spcAft>
            </a:pPr>
            <a:r>
              <a:rPr lang="en-US" altLang="ja-JP" sz="2000" dirty="0">
                <a:solidFill>
                  <a:srgbClr val="000000"/>
                </a:solidFill>
                <a:latin typeface="ＭＳ ゴシック"/>
                <a:ea typeface="ＭＳ ゴシック"/>
                <a:cs typeface="ＭＳ ゴシック"/>
              </a:rPr>
              <a:t>A Report of Surgeon </a:t>
            </a:r>
            <a:r>
              <a:rPr lang="en-US" altLang="ja-JP" sz="2000" dirty="0">
                <a:solidFill>
                  <a:srgbClr val="000000"/>
                </a:solidFill>
                <a:latin typeface="ＭＳ ゴシック"/>
                <a:ea typeface="ＭＳ ゴシック"/>
                <a:cs typeface="ＭＳ ゴシック"/>
              </a:rPr>
              <a:t>General </a:t>
            </a:r>
            <a:r>
              <a:rPr lang="ja-JP" altLang="en-US" sz="2000" dirty="0">
                <a:solidFill>
                  <a:srgbClr val="000000"/>
                </a:solidFill>
                <a:latin typeface="ＭＳ ゴシック"/>
                <a:ea typeface="ＭＳ ゴシック"/>
                <a:cs typeface="ＭＳ ゴシック"/>
              </a:rPr>
              <a:t>（</a:t>
            </a:r>
            <a:r>
              <a:rPr lang="ja-JP" altLang="en-US" sz="2000" dirty="0">
                <a:solidFill>
                  <a:srgbClr val="000000"/>
                </a:solidFill>
                <a:latin typeface="ＭＳ ゴシック"/>
                <a:ea typeface="ＭＳ ゴシック"/>
                <a:cs typeface="ＭＳ ゴシック"/>
              </a:rPr>
              <a:t>米国公衆衛生総監報告）</a:t>
            </a:r>
            <a:r>
              <a:rPr lang="en-US" altLang="ja-JP" sz="2400" dirty="0">
                <a:solidFill>
                  <a:srgbClr val="000000"/>
                </a:solidFill>
                <a:latin typeface="ＭＳ ゴシック"/>
                <a:ea typeface="ＭＳ ゴシック"/>
                <a:cs typeface="ＭＳ ゴシック"/>
              </a:rPr>
              <a:t/>
            </a:r>
            <a:br>
              <a:rPr lang="en-US" altLang="ja-JP" sz="2400" dirty="0">
                <a:solidFill>
                  <a:srgbClr val="000000"/>
                </a:solidFill>
                <a:latin typeface="ＭＳ ゴシック"/>
                <a:ea typeface="ＭＳ ゴシック"/>
                <a:cs typeface="ＭＳ ゴシック"/>
              </a:rPr>
            </a:br>
            <a:r>
              <a:rPr lang="en-US" altLang="ja-JP" sz="2400" dirty="0">
                <a:solidFill>
                  <a:srgbClr val="000000"/>
                </a:solidFill>
                <a:latin typeface="ＭＳ ゴシック"/>
                <a:ea typeface="ＭＳ ゴシック"/>
                <a:cs typeface="ＭＳ ゴシック"/>
              </a:rPr>
              <a:t>“The health consequences </a:t>
            </a:r>
            <a:r>
              <a:rPr lang="en-US" altLang="ja-JP" sz="2400" dirty="0">
                <a:solidFill>
                  <a:srgbClr val="000000"/>
                </a:solidFill>
                <a:latin typeface="ＭＳ ゴシック"/>
                <a:ea typeface="ＭＳ ゴシック"/>
                <a:cs typeface="ＭＳ ゴシック"/>
              </a:rPr>
              <a:t>of smoking</a:t>
            </a:r>
          </a:p>
          <a:p>
            <a:pPr defTabSz="914400" fontAlgn="base">
              <a:spcBef>
                <a:spcPct val="0"/>
              </a:spcBef>
              <a:spcAft>
                <a:spcPct val="0"/>
              </a:spcAft>
            </a:pPr>
            <a:r>
              <a:rPr lang="en-US" altLang="ja-JP" sz="2400" dirty="0">
                <a:solidFill>
                  <a:srgbClr val="000000"/>
                </a:solidFill>
                <a:latin typeface="ＭＳ ゴシック"/>
                <a:ea typeface="ＭＳ ゴシック"/>
                <a:cs typeface="ＭＳ ゴシック"/>
              </a:rPr>
              <a:t> </a:t>
            </a:r>
            <a:r>
              <a:rPr lang="en-US" altLang="ja-JP" sz="2400" dirty="0">
                <a:solidFill>
                  <a:srgbClr val="000000"/>
                </a:solidFill>
                <a:latin typeface="ＭＳ ゴシック"/>
                <a:ea typeface="ＭＳ ゴシック"/>
                <a:cs typeface="ＭＳ ゴシック"/>
              </a:rPr>
              <a:t> - 50 Years of Progress”(</a:t>
            </a:r>
            <a:r>
              <a:rPr lang="en-US" altLang="ja-JP" sz="2400" dirty="0">
                <a:solidFill>
                  <a:srgbClr val="FF0000"/>
                </a:solidFill>
                <a:latin typeface="ＭＳ ゴシック"/>
                <a:ea typeface="ＭＳ ゴシック"/>
                <a:cs typeface="ＭＳ ゴシック"/>
              </a:rPr>
              <a:t>2014</a:t>
            </a:r>
            <a:r>
              <a:rPr lang="ja-JP" altLang="en-US" sz="2400" dirty="0">
                <a:solidFill>
                  <a:srgbClr val="FF0000"/>
                </a:solidFill>
                <a:latin typeface="ＭＳ ゴシック"/>
                <a:ea typeface="ＭＳ ゴシック"/>
                <a:cs typeface="ＭＳ ゴシック"/>
              </a:rPr>
              <a:t>年報告</a:t>
            </a:r>
            <a:r>
              <a:rPr lang="en-US" altLang="ja-JP" sz="2400" dirty="0">
                <a:solidFill>
                  <a:srgbClr val="000000"/>
                </a:solidFill>
                <a:latin typeface="ＭＳ ゴシック"/>
                <a:ea typeface="ＭＳ ゴシック"/>
                <a:cs typeface="ＭＳ ゴシック"/>
              </a:rPr>
              <a:t>)</a:t>
            </a:r>
            <a:r>
              <a:rPr lang="en-US" altLang="ja-JP" sz="2400" dirty="0">
                <a:solidFill>
                  <a:srgbClr val="000000"/>
                </a:solidFill>
                <a:latin typeface="ＭＳ ゴシック"/>
                <a:ea typeface="ＭＳ ゴシック"/>
                <a:cs typeface="ＭＳ ゴシック"/>
              </a:rPr>
              <a:t/>
            </a:r>
            <a:br>
              <a:rPr lang="en-US" altLang="ja-JP" sz="2400" dirty="0">
                <a:solidFill>
                  <a:srgbClr val="000000"/>
                </a:solidFill>
                <a:latin typeface="ＭＳ ゴシック"/>
                <a:ea typeface="ＭＳ ゴシック"/>
                <a:cs typeface="ＭＳ ゴシック"/>
              </a:rPr>
            </a:br>
            <a:r>
              <a:rPr lang="ja-JP" altLang="en-US" sz="2800" dirty="0">
                <a:solidFill>
                  <a:srgbClr val="000000"/>
                </a:solidFill>
                <a:latin typeface="ＭＳ ゴシック"/>
                <a:ea typeface="ＭＳ ゴシック"/>
                <a:cs typeface="ＭＳ ゴシック"/>
              </a:rPr>
              <a:t>「喫煙による健康影響：</a:t>
            </a:r>
            <a:r>
              <a:rPr lang="en-US" altLang="ja-JP" sz="2800" dirty="0">
                <a:solidFill>
                  <a:srgbClr val="000000"/>
                </a:solidFill>
                <a:latin typeface="ＭＳ ゴシック"/>
                <a:ea typeface="ＭＳ ゴシック"/>
                <a:cs typeface="ＭＳ ゴシック"/>
              </a:rPr>
              <a:t>50</a:t>
            </a:r>
            <a:r>
              <a:rPr lang="ja-JP" altLang="en-US" sz="2800" dirty="0">
                <a:solidFill>
                  <a:srgbClr val="000000"/>
                </a:solidFill>
                <a:latin typeface="ＭＳ ゴシック"/>
                <a:ea typeface="ＭＳ ゴシック"/>
                <a:cs typeface="ＭＳ ゴシック"/>
              </a:rPr>
              <a:t>年間の進歩」</a:t>
            </a:r>
            <a:endParaRPr lang="ja-JP" altLang="en-US" sz="2400" dirty="0">
              <a:solidFill>
                <a:srgbClr val="000000"/>
              </a:solidFill>
              <a:latin typeface="ＭＳ ゴシック"/>
              <a:ea typeface="ＭＳ ゴシック"/>
              <a:cs typeface="ＭＳ ゴシック"/>
            </a:endParaRPr>
          </a:p>
        </p:txBody>
      </p:sp>
      <p:pic>
        <p:nvPicPr>
          <p:cNvPr id="2" name="図 1"/>
          <p:cNvPicPr>
            <a:picLocks noChangeAspect="1"/>
          </p:cNvPicPr>
          <p:nvPr/>
        </p:nvPicPr>
        <p:blipFill>
          <a:blip r:embed="rId2"/>
          <a:stretch>
            <a:fillRect/>
          </a:stretch>
        </p:blipFill>
        <p:spPr>
          <a:xfrm>
            <a:off x="7997034" y="44624"/>
            <a:ext cx="2259053" cy="2924944"/>
          </a:xfrm>
          <a:prstGeom prst="rect">
            <a:avLst/>
          </a:prstGeom>
        </p:spPr>
      </p:pic>
    </p:spTree>
    <p:extLst>
      <p:ext uri="{BB962C8B-B14F-4D97-AF65-F5344CB8AC3E}">
        <p14:creationId xmlns:p14="http://schemas.microsoft.com/office/powerpoint/2010/main" val="130198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7854" y="2132880"/>
            <a:ext cx="10064203" cy="4154983"/>
          </a:xfrm>
          <a:prstGeom prst="rect">
            <a:avLst/>
          </a:prstGeom>
          <a:noFill/>
        </p:spPr>
        <p:txBody>
          <a:bodyPr wrap="square" rtlCol="0">
            <a:spAutoFit/>
          </a:bodyPr>
          <a:lstStyle/>
          <a:p>
            <a:pPr defTabSz="914400" fontAlgn="base">
              <a:spcBef>
                <a:spcPct val="0"/>
              </a:spcBef>
              <a:spcAft>
                <a:spcPct val="0"/>
              </a:spcAft>
            </a:pPr>
            <a:r>
              <a:rPr lang="en-US" altLang="ja-JP" sz="2200" dirty="0">
                <a:solidFill>
                  <a:srgbClr val="000000"/>
                </a:solidFill>
                <a:latin typeface="ＭＳ ゴシック"/>
                <a:ea typeface="ＭＳ ゴシック"/>
                <a:cs typeface="ＭＳ ゴシック"/>
              </a:rPr>
              <a:t>7) 1964</a:t>
            </a:r>
            <a:r>
              <a:rPr lang="ja-JP" altLang="en-US" sz="2200" dirty="0">
                <a:solidFill>
                  <a:srgbClr val="000000"/>
                </a:solidFill>
                <a:latin typeface="ＭＳ ゴシック"/>
                <a:ea typeface="ＭＳ ゴシック"/>
                <a:cs typeface="ＭＳ ゴシック"/>
              </a:rPr>
              <a:t>年以降、喫煙率は減少したが、人種や教育レベル、</a:t>
            </a:r>
            <a:r>
              <a:rPr lang="en-US" altLang="ja-JP" sz="2200" dirty="0">
                <a:solidFill>
                  <a:srgbClr val="000000"/>
                </a:solidFill>
                <a:latin typeface="ＭＳ ゴシック"/>
                <a:ea typeface="ＭＳ ゴシック"/>
                <a:cs typeface="ＭＳ ゴシック"/>
              </a:rPr>
              <a:t/>
            </a:r>
            <a:br>
              <a:rPr lang="en-US" altLang="ja-JP" sz="2200" dirty="0">
                <a:solidFill>
                  <a:srgbClr val="000000"/>
                </a:solidFill>
                <a:latin typeface="ＭＳ ゴシック"/>
                <a:ea typeface="ＭＳ ゴシック"/>
                <a:cs typeface="ＭＳ ゴシック"/>
              </a:rPr>
            </a:br>
            <a:r>
              <a:rPr lang="ja-JP" altLang="en-US" sz="2200" dirty="0">
                <a:solidFill>
                  <a:srgbClr val="000000"/>
                </a:solidFill>
                <a:latin typeface="ＭＳ ゴシック"/>
                <a:ea typeface="ＭＳ ゴシック"/>
                <a:cs typeface="ＭＳ ゴシック"/>
              </a:rPr>
              <a:t>　</a:t>
            </a:r>
            <a:r>
              <a:rPr lang="en-US" altLang="ja-JP" sz="2200" dirty="0">
                <a:solidFill>
                  <a:srgbClr val="000000"/>
                </a:solidFill>
                <a:latin typeface="ＭＳ ゴシック"/>
                <a:ea typeface="ＭＳ ゴシック"/>
                <a:cs typeface="ＭＳ ゴシック"/>
              </a:rPr>
              <a:t> </a:t>
            </a:r>
            <a:r>
              <a:rPr lang="ja-JP" altLang="en-US" sz="2200" dirty="0">
                <a:solidFill>
                  <a:srgbClr val="FF0000"/>
                </a:solidFill>
                <a:latin typeface="ＭＳ ゴシック"/>
                <a:ea typeface="ＭＳ ゴシック"/>
                <a:cs typeface="ＭＳ ゴシック"/>
              </a:rPr>
              <a:t>社会経済的要因（貧困）により、喫煙率の不均衡</a:t>
            </a:r>
            <a:r>
              <a:rPr lang="en-US" altLang="ja-JP" sz="2200" dirty="0">
                <a:solidFill>
                  <a:srgbClr val="FF0000"/>
                </a:solidFill>
                <a:latin typeface="ＭＳ ゴシック"/>
                <a:ea typeface="ＭＳ ゴシック"/>
                <a:cs typeface="ＭＳ ゴシック"/>
              </a:rPr>
              <a:t/>
            </a:r>
            <a:br>
              <a:rPr lang="en-US" altLang="ja-JP" sz="2200" dirty="0">
                <a:solidFill>
                  <a:srgbClr val="FF0000"/>
                </a:solidFill>
                <a:latin typeface="ＭＳ ゴシック"/>
                <a:ea typeface="ＭＳ ゴシック"/>
                <a:cs typeface="ＭＳ ゴシック"/>
              </a:rPr>
            </a:br>
            <a:r>
              <a:rPr lang="ja-JP" altLang="en-US" sz="2200" dirty="0">
                <a:solidFill>
                  <a:srgbClr val="000000"/>
                </a:solidFill>
                <a:latin typeface="ＭＳ ゴシック"/>
                <a:ea typeface="ＭＳ ゴシック"/>
                <a:cs typeface="ＭＳ ゴシック"/>
              </a:rPr>
              <a:t>　（高い集団）が米国全体に残っている。</a:t>
            </a:r>
            <a:endParaRPr lang="en-US" altLang="ja-JP" sz="22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2200" dirty="0">
                <a:solidFill>
                  <a:srgbClr val="000000"/>
                </a:solidFill>
                <a:latin typeface="ＭＳ ゴシック"/>
                <a:ea typeface="ＭＳ ゴシック"/>
                <a:cs typeface="ＭＳ ゴシック"/>
              </a:rPr>
              <a:t>8) 1964</a:t>
            </a:r>
            <a:r>
              <a:rPr lang="ja-JP" altLang="en-US" sz="2200" dirty="0">
                <a:solidFill>
                  <a:srgbClr val="000000"/>
                </a:solidFill>
                <a:latin typeface="ＭＳ ゴシック"/>
                <a:ea typeface="ＭＳ ゴシック"/>
                <a:cs typeface="ＭＳ ゴシック"/>
              </a:rPr>
              <a:t>年の本報告以来、包括的な喫煙対策が取られたことでタバコの</a:t>
            </a:r>
            <a:endParaRPr lang="en-US" altLang="ja-JP" sz="22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200" dirty="0">
                <a:solidFill>
                  <a:srgbClr val="000000"/>
                </a:solidFill>
                <a:latin typeface="ＭＳ ゴシック"/>
                <a:ea typeface="ＭＳ ゴシック"/>
                <a:cs typeface="ＭＳ ゴシック"/>
              </a:rPr>
              <a:t>　</a:t>
            </a:r>
            <a:r>
              <a:rPr lang="en-US" altLang="ja-JP" sz="2200" dirty="0">
                <a:solidFill>
                  <a:srgbClr val="000000"/>
                </a:solidFill>
                <a:latin typeface="ＭＳ ゴシック"/>
                <a:ea typeface="ＭＳ ゴシック"/>
                <a:cs typeface="ＭＳ ゴシック"/>
              </a:rPr>
              <a:t> </a:t>
            </a:r>
            <a:r>
              <a:rPr lang="ja-JP" altLang="en-US" sz="2200" dirty="0">
                <a:solidFill>
                  <a:srgbClr val="000000"/>
                </a:solidFill>
                <a:latin typeface="ＭＳ ゴシック"/>
                <a:ea typeface="ＭＳ ゴシック"/>
                <a:cs typeface="ＭＳ ゴシック"/>
              </a:rPr>
              <a:t>使用が効果的に減少したことが証明されてきた。</a:t>
            </a:r>
            <a:r>
              <a:rPr lang="en-US" altLang="ja-JP" sz="2200" dirty="0">
                <a:solidFill>
                  <a:srgbClr val="000000"/>
                </a:solidFill>
                <a:latin typeface="ＭＳ ゴシック"/>
                <a:ea typeface="ＭＳ ゴシック"/>
                <a:cs typeface="ＭＳ ゴシック"/>
              </a:rPr>
              <a:t/>
            </a:r>
            <a:br>
              <a:rPr lang="en-US" altLang="ja-JP" sz="2200" dirty="0">
                <a:solidFill>
                  <a:srgbClr val="000000"/>
                </a:solidFill>
                <a:latin typeface="ＭＳ ゴシック"/>
                <a:ea typeface="ＭＳ ゴシック"/>
                <a:cs typeface="ＭＳ ゴシック"/>
              </a:rPr>
            </a:br>
            <a:r>
              <a:rPr lang="ja-JP" altLang="en-US" sz="2200" dirty="0">
                <a:solidFill>
                  <a:srgbClr val="000000"/>
                </a:solidFill>
                <a:latin typeface="ＭＳ ゴシック"/>
                <a:ea typeface="ＭＳ ゴシック"/>
                <a:cs typeface="ＭＳ ゴシック"/>
              </a:rPr>
              <a:t>　</a:t>
            </a:r>
            <a:r>
              <a:rPr lang="en-US" altLang="ja-JP" sz="2200" dirty="0">
                <a:solidFill>
                  <a:srgbClr val="000000"/>
                </a:solidFill>
                <a:latin typeface="ＭＳ ゴシック"/>
                <a:ea typeface="ＭＳ ゴシック"/>
                <a:cs typeface="ＭＳ ゴシック"/>
              </a:rPr>
              <a:t> </a:t>
            </a:r>
            <a:r>
              <a:rPr lang="ja-JP" altLang="en-US" sz="2200" dirty="0">
                <a:solidFill>
                  <a:srgbClr val="FF0000"/>
                </a:solidFill>
                <a:latin typeface="ＭＳ ゴシック"/>
                <a:ea typeface="ＭＳ ゴシック"/>
                <a:cs typeface="ＭＳ ゴシック"/>
              </a:rPr>
              <a:t>さらに強力な喫煙対策</a:t>
            </a:r>
            <a:r>
              <a:rPr lang="ja-JP" altLang="en-US" sz="2200" dirty="0">
                <a:solidFill>
                  <a:srgbClr val="000000"/>
                </a:solidFill>
                <a:latin typeface="ＭＳ ゴシック"/>
                <a:ea typeface="ＭＳ ゴシック"/>
                <a:cs typeface="ＭＳ ゴシック"/>
              </a:rPr>
              <a:t>を継続することで、より大きな効果が期待される。</a:t>
            </a:r>
            <a:endParaRPr lang="en-US" altLang="ja-JP" sz="22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2200" dirty="0">
                <a:solidFill>
                  <a:srgbClr val="000000"/>
                </a:solidFill>
                <a:latin typeface="ＭＳ ゴシック"/>
                <a:ea typeface="ＭＳ ゴシック"/>
                <a:cs typeface="ＭＳ ゴシック"/>
              </a:rPr>
              <a:t>9) </a:t>
            </a:r>
            <a:r>
              <a:rPr lang="ja-JP" altLang="en-US" sz="2200" dirty="0">
                <a:solidFill>
                  <a:srgbClr val="000000"/>
                </a:solidFill>
                <a:latin typeface="ＭＳ ゴシック"/>
                <a:ea typeface="ＭＳ ゴシック"/>
                <a:cs typeface="ＭＳ ゴシック"/>
              </a:rPr>
              <a:t>タバコ、その他のタバコ製品の使用が、早世と疾病として米国社会に</a:t>
            </a:r>
            <a:r>
              <a:rPr lang="en-US" altLang="ja-JP" sz="2200" dirty="0">
                <a:solidFill>
                  <a:srgbClr val="000000"/>
                </a:solidFill>
                <a:latin typeface="ＭＳ ゴシック"/>
                <a:ea typeface="ＭＳ ゴシック"/>
                <a:cs typeface="ＭＳ ゴシック"/>
              </a:rPr>
              <a:t/>
            </a:r>
            <a:br>
              <a:rPr lang="en-US" altLang="ja-JP" sz="2200" dirty="0">
                <a:solidFill>
                  <a:srgbClr val="000000"/>
                </a:solidFill>
                <a:latin typeface="ＭＳ ゴシック"/>
                <a:ea typeface="ＭＳ ゴシック"/>
                <a:cs typeface="ＭＳ ゴシック"/>
              </a:rPr>
            </a:br>
            <a:r>
              <a:rPr lang="ja-JP" altLang="en-US" sz="2200" dirty="0">
                <a:solidFill>
                  <a:srgbClr val="000000"/>
                </a:solidFill>
                <a:latin typeface="ＭＳ ゴシック"/>
                <a:ea typeface="ＭＳ ゴシック"/>
                <a:cs typeface="ＭＳ ゴシック"/>
              </a:rPr>
              <a:t>　</a:t>
            </a:r>
            <a:r>
              <a:rPr lang="en-US" altLang="ja-JP" sz="2200" dirty="0">
                <a:solidFill>
                  <a:srgbClr val="000000"/>
                </a:solidFill>
                <a:latin typeface="ＭＳ ゴシック"/>
                <a:ea typeface="ＭＳ ゴシック"/>
                <a:cs typeface="ＭＳ ゴシック"/>
              </a:rPr>
              <a:t> </a:t>
            </a:r>
            <a:r>
              <a:rPr lang="ja-JP" altLang="en-US" sz="2200" dirty="0">
                <a:solidFill>
                  <a:srgbClr val="000000"/>
                </a:solidFill>
                <a:latin typeface="ＭＳ ゴシック"/>
                <a:ea typeface="ＭＳ ゴシック"/>
                <a:cs typeface="ＭＳ ゴシック"/>
              </a:rPr>
              <a:t>もたらした負担は</a:t>
            </a:r>
            <a:r>
              <a:rPr lang="ja-JP" altLang="en-US" sz="2200" dirty="0">
                <a:solidFill>
                  <a:srgbClr val="FF0000"/>
                </a:solidFill>
                <a:latin typeface="ＭＳ ゴシック"/>
                <a:ea typeface="ＭＳ ゴシック"/>
                <a:cs typeface="ＭＳ ゴシック"/>
              </a:rPr>
              <a:t>莫大</a:t>
            </a:r>
            <a:r>
              <a:rPr lang="ja-JP" altLang="en-US" sz="2200" dirty="0">
                <a:solidFill>
                  <a:srgbClr val="000000"/>
                </a:solidFill>
                <a:latin typeface="ＭＳ ゴシック"/>
                <a:ea typeface="ＭＳ ゴシック"/>
                <a:cs typeface="ＭＳ ゴシック"/>
              </a:rPr>
              <a:t>なものである。タバコ・タバコ製品を消滅させる</a:t>
            </a:r>
            <a:r>
              <a:rPr lang="en-US" altLang="ja-JP" sz="2200" dirty="0">
                <a:solidFill>
                  <a:srgbClr val="000000"/>
                </a:solidFill>
                <a:latin typeface="ＭＳ ゴシック"/>
                <a:ea typeface="ＭＳ ゴシック"/>
                <a:cs typeface="ＭＳ ゴシック"/>
              </a:rPr>
              <a:t/>
            </a:r>
            <a:br>
              <a:rPr lang="en-US" altLang="ja-JP" sz="2200" dirty="0">
                <a:solidFill>
                  <a:srgbClr val="000000"/>
                </a:solidFill>
                <a:latin typeface="ＭＳ ゴシック"/>
                <a:ea typeface="ＭＳ ゴシック"/>
                <a:cs typeface="ＭＳ ゴシック"/>
              </a:rPr>
            </a:br>
            <a:r>
              <a:rPr lang="ja-JP" altLang="en-US" sz="2200" dirty="0">
                <a:solidFill>
                  <a:srgbClr val="000000"/>
                </a:solidFill>
                <a:latin typeface="ＭＳ ゴシック"/>
                <a:ea typeface="ＭＳ ゴシック"/>
                <a:cs typeface="ＭＳ ゴシック"/>
              </a:rPr>
              <a:t>　</a:t>
            </a:r>
            <a:r>
              <a:rPr lang="en-US" altLang="ja-JP" sz="2200" dirty="0">
                <a:solidFill>
                  <a:srgbClr val="000000"/>
                </a:solidFill>
                <a:latin typeface="ＭＳ ゴシック"/>
                <a:ea typeface="ＭＳ ゴシック"/>
                <a:cs typeface="ＭＳ ゴシック"/>
              </a:rPr>
              <a:t> </a:t>
            </a:r>
            <a:r>
              <a:rPr lang="ja-JP" altLang="en-US" sz="2200" dirty="0">
                <a:solidFill>
                  <a:srgbClr val="000000"/>
                </a:solidFill>
                <a:latin typeface="ＭＳ ゴシック"/>
                <a:ea typeface="ＭＳ ゴシック"/>
                <a:cs typeface="ＭＳ ゴシック"/>
              </a:rPr>
              <a:t>ことで、社会的な負担は急速に減少する。</a:t>
            </a:r>
            <a:endParaRPr lang="en-US" altLang="ja-JP" sz="22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2200" dirty="0">
                <a:solidFill>
                  <a:srgbClr val="000000"/>
                </a:solidFill>
                <a:latin typeface="ＭＳ ゴシック"/>
                <a:ea typeface="ＭＳ ゴシック"/>
                <a:cs typeface="ＭＳ ゴシック"/>
              </a:rPr>
              <a:t>10)</a:t>
            </a:r>
            <a:r>
              <a:rPr lang="ja-JP" altLang="en-US" sz="2200" dirty="0">
                <a:solidFill>
                  <a:srgbClr val="000000"/>
                </a:solidFill>
                <a:latin typeface="ＭＳ ゴシック"/>
                <a:ea typeface="ＭＳ ゴシック"/>
                <a:cs typeface="ＭＳ ゴシック"/>
              </a:rPr>
              <a:t>喫煙と健康（への悪影響）に関する</a:t>
            </a:r>
            <a:r>
              <a:rPr lang="en-US" altLang="ja-JP" sz="2200" dirty="0">
                <a:solidFill>
                  <a:srgbClr val="000000"/>
                </a:solidFill>
                <a:latin typeface="ＭＳ ゴシック"/>
                <a:ea typeface="ＭＳ ゴシック"/>
                <a:cs typeface="ＭＳ ゴシック"/>
              </a:rPr>
              <a:t>50</a:t>
            </a:r>
            <a:r>
              <a:rPr lang="ja-JP" altLang="en-US" sz="2200" dirty="0">
                <a:solidFill>
                  <a:srgbClr val="000000"/>
                </a:solidFill>
                <a:latin typeface="ＭＳ ゴシック"/>
                <a:ea typeface="ＭＳ ゴシック"/>
                <a:cs typeface="ＭＳ ゴシック"/>
              </a:rPr>
              <a:t>年間の本報告は、タバコの消費量を</a:t>
            </a:r>
            <a:r>
              <a:rPr lang="en-US" altLang="ja-JP" sz="2200" dirty="0">
                <a:solidFill>
                  <a:srgbClr val="000000"/>
                </a:solidFill>
                <a:latin typeface="ＭＳ ゴシック"/>
                <a:ea typeface="ＭＳ ゴシック"/>
                <a:cs typeface="ＭＳ ゴシック"/>
              </a:rPr>
              <a:t/>
            </a:r>
            <a:br>
              <a:rPr lang="en-US" altLang="ja-JP" sz="2200" dirty="0">
                <a:solidFill>
                  <a:srgbClr val="000000"/>
                </a:solidFill>
                <a:latin typeface="ＭＳ ゴシック"/>
                <a:ea typeface="ＭＳ ゴシック"/>
                <a:cs typeface="ＭＳ ゴシック"/>
              </a:rPr>
            </a:br>
            <a:r>
              <a:rPr lang="ja-JP" altLang="en-US" sz="2200" dirty="0">
                <a:solidFill>
                  <a:srgbClr val="000000"/>
                </a:solidFill>
                <a:latin typeface="ＭＳ ゴシック"/>
                <a:ea typeface="ＭＳ ゴシック"/>
                <a:cs typeface="ＭＳ ゴシック"/>
              </a:rPr>
              <a:t>　</a:t>
            </a:r>
            <a:r>
              <a:rPr lang="en-US" altLang="ja-JP" sz="2200" dirty="0">
                <a:solidFill>
                  <a:srgbClr val="000000"/>
                </a:solidFill>
                <a:latin typeface="ＭＳ ゴシック"/>
                <a:ea typeface="ＭＳ ゴシック"/>
                <a:cs typeface="ＭＳ ゴシック"/>
              </a:rPr>
              <a:t> </a:t>
            </a:r>
            <a:r>
              <a:rPr lang="ja-JP" altLang="en-US" sz="2200" dirty="0">
                <a:solidFill>
                  <a:srgbClr val="000000"/>
                </a:solidFill>
                <a:latin typeface="ＭＳ ゴシック"/>
                <a:ea typeface="ＭＳ ゴシック"/>
                <a:cs typeface="ＭＳ ゴシック"/>
              </a:rPr>
              <a:t>減らし、喫煙関連疾患と早世を予防するための公衆衛生活動に重大で　　　　　　</a:t>
            </a:r>
            <a:r>
              <a:rPr lang="en-US" altLang="ja-JP" sz="2200" dirty="0">
                <a:solidFill>
                  <a:srgbClr val="000000"/>
                </a:solidFill>
                <a:latin typeface="ＭＳ ゴシック"/>
                <a:ea typeface="ＭＳ ゴシック"/>
                <a:cs typeface="ＭＳ ゴシック"/>
              </a:rPr>
              <a:t/>
            </a:r>
            <a:br>
              <a:rPr lang="en-US" altLang="ja-JP" sz="2200" dirty="0">
                <a:solidFill>
                  <a:srgbClr val="000000"/>
                </a:solidFill>
                <a:latin typeface="ＭＳ ゴシック"/>
                <a:ea typeface="ＭＳ ゴシック"/>
                <a:cs typeface="ＭＳ ゴシック"/>
              </a:rPr>
            </a:br>
            <a:r>
              <a:rPr lang="ja-JP" altLang="en-US" sz="2200" dirty="0">
                <a:solidFill>
                  <a:srgbClr val="000000"/>
                </a:solidFill>
                <a:latin typeface="ＭＳ ゴシック"/>
                <a:ea typeface="ＭＳ ゴシック"/>
                <a:cs typeface="ＭＳ ゴシック"/>
              </a:rPr>
              <a:t>　</a:t>
            </a:r>
            <a:r>
              <a:rPr lang="en-US" altLang="ja-JP" sz="2200" dirty="0">
                <a:solidFill>
                  <a:srgbClr val="000000"/>
                </a:solidFill>
                <a:latin typeface="ＭＳ ゴシック"/>
                <a:ea typeface="ＭＳ ゴシック"/>
                <a:cs typeface="ＭＳ ゴシック"/>
              </a:rPr>
              <a:t> </a:t>
            </a:r>
            <a:r>
              <a:rPr lang="ja-JP" altLang="en-US" sz="2200" dirty="0">
                <a:solidFill>
                  <a:srgbClr val="000000"/>
                </a:solidFill>
                <a:latin typeface="ＭＳ ゴシック"/>
                <a:ea typeface="ＭＳ ゴシック"/>
                <a:cs typeface="ＭＳ ゴシック"/>
              </a:rPr>
              <a:t>科学的な根拠を提供してきた。</a:t>
            </a:r>
            <a:endParaRPr lang="en-US" altLang="ja-JP" sz="2200" dirty="0">
              <a:solidFill>
                <a:srgbClr val="000000"/>
              </a:solidFill>
              <a:latin typeface="ＭＳ ゴシック"/>
              <a:ea typeface="ＭＳ ゴシック"/>
              <a:cs typeface="ＭＳ ゴシック"/>
            </a:endParaRPr>
          </a:p>
        </p:txBody>
      </p:sp>
      <p:sp>
        <p:nvSpPr>
          <p:cNvPr id="7" name="テキスト ボックス 6"/>
          <p:cNvSpPr txBox="1"/>
          <p:nvPr/>
        </p:nvSpPr>
        <p:spPr>
          <a:xfrm>
            <a:off x="28533" y="116632"/>
            <a:ext cx="6853158" cy="1631216"/>
          </a:xfrm>
          <a:prstGeom prst="rect">
            <a:avLst/>
          </a:prstGeom>
          <a:noFill/>
        </p:spPr>
        <p:txBody>
          <a:bodyPr wrap="none" rtlCol="0">
            <a:spAutoFit/>
          </a:bodyPr>
          <a:lstStyle/>
          <a:p>
            <a:pPr defTabSz="914400" fontAlgn="base">
              <a:spcBef>
                <a:spcPct val="0"/>
              </a:spcBef>
              <a:spcAft>
                <a:spcPct val="0"/>
              </a:spcAft>
            </a:pPr>
            <a:r>
              <a:rPr lang="en-US" altLang="ja-JP" sz="2000" dirty="0">
                <a:solidFill>
                  <a:srgbClr val="000000"/>
                </a:solidFill>
                <a:latin typeface="ＭＳ ゴシック"/>
                <a:ea typeface="ＭＳ ゴシック"/>
                <a:cs typeface="ＭＳ ゴシック"/>
              </a:rPr>
              <a:t>A Report of Surgeon </a:t>
            </a:r>
            <a:r>
              <a:rPr lang="en-US" altLang="ja-JP" sz="2000" dirty="0">
                <a:solidFill>
                  <a:srgbClr val="000000"/>
                </a:solidFill>
                <a:latin typeface="ＭＳ ゴシック"/>
                <a:ea typeface="ＭＳ ゴシック"/>
                <a:cs typeface="ＭＳ ゴシック"/>
              </a:rPr>
              <a:t>General </a:t>
            </a:r>
            <a:r>
              <a:rPr lang="ja-JP" altLang="en-US" sz="2000" dirty="0">
                <a:solidFill>
                  <a:srgbClr val="000000"/>
                </a:solidFill>
                <a:latin typeface="ＭＳ ゴシック"/>
                <a:ea typeface="ＭＳ ゴシック"/>
                <a:cs typeface="ＭＳ ゴシック"/>
              </a:rPr>
              <a:t>（</a:t>
            </a:r>
            <a:r>
              <a:rPr lang="ja-JP" altLang="en-US" sz="2000" dirty="0">
                <a:solidFill>
                  <a:srgbClr val="000000"/>
                </a:solidFill>
                <a:latin typeface="ＭＳ ゴシック"/>
                <a:ea typeface="ＭＳ ゴシック"/>
                <a:cs typeface="ＭＳ ゴシック"/>
              </a:rPr>
              <a:t>米国公衆衛生総監報告）</a:t>
            </a:r>
            <a:r>
              <a:rPr lang="en-US" altLang="ja-JP" sz="2400" dirty="0">
                <a:solidFill>
                  <a:srgbClr val="000000"/>
                </a:solidFill>
                <a:latin typeface="ＭＳ ゴシック"/>
                <a:ea typeface="ＭＳ ゴシック"/>
                <a:cs typeface="ＭＳ ゴシック"/>
              </a:rPr>
              <a:t/>
            </a:r>
            <a:br>
              <a:rPr lang="en-US" altLang="ja-JP" sz="2400" dirty="0">
                <a:solidFill>
                  <a:srgbClr val="000000"/>
                </a:solidFill>
                <a:latin typeface="ＭＳ ゴシック"/>
                <a:ea typeface="ＭＳ ゴシック"/>
                <a:cs typeface="ＭＳ ゴシック"/>
              </a:rPr>
            </a:br>
            <a:r>
              <a:rPr lang="en-US" altLang="ja-JP" sz="2400" dirty="0">
                <a:solidFill>
                  <a:srgbClr val="000000"/>
                </a:solidFill>
                <a:latin typeface="ＭＳ ゴシック"/>
                <a:ea typeface="ＭＳ ゴシック"/>
                <a:cs typeface="ＭＳ ゴシック"/>
              </a:rPr>
              <a:t>“The health consequences </a:t>
            </a:r>
            <a:r>
              <a:rPr lang="en-US" altLang="ja-JP" sz="2400" dirty="0">
                <a:solidFill>
                  <a:srgbClr val="000000"/>
                </a:solidFill>
                <a:latin typeface="ＭＳ ゴシック"/>
                <a:ea typeface="ＭＳ ゴシック"/>
                <a:cs typeface="ＭＳ ゴシック"/>
              </a:rPr>
              <a:t>of smoking</a:t>
            </a:r>
          </a:p>
          <a:p>
            <a:pPr defTabSz="914400" fontAlgn="base">
              <a:spcBef>
                <a:spcPct val="0"/>
              </a:spcBef>
              <a:spcAft>
                <a:spcPct val="0"/>
              </a:spcAft>
            </a:pPr>
            <a:r>
              <a:rPr lang="en-US" altLang="ja-JP" sz="2400" dirty="0">
                <a:solidFill>
                  <a:srgbClr val="000000"/>
                </a:solidFill>
                <a:latin typeface="ＭＳ ゴシック"/>
                <a:ea typeface="ＭＳ ゴシック"/>
                <a:cs typeface="ＭＳ ゴシック"/>
              </a:rPr>
              <a:t> </a:t>
            </a:r>
            <a:r>
              <a:rPr lang="en-US" altLang="ja-JP" sz="2400" dirty="0">
                <a:solidFill>
                  <a:srgbClr val="000000"/>
                </a:solidFill>
                <a:latin typeface="ＭＳ ゴシック"/>
                <a:ea typeface="ＭＳ ゴシック"/>
                <a:cs typeface="ＭＳ ゴシック"/>
              </a:rPr>
              <a:t> - 50 Years of Progress”(</a:t>
            </a:r>
            <a:r>
              <a:rPr lang="en-US" altLang="ja-JP" sz="2400" dirty="0">
                <a:solidFill>
                  <a:srgbClr val="FF0000"/>
                </a:solidFill>
                <a:latin typeface="ＭＳ ゴシック"/>
                <a:ea typeface="ＭＳ ゴシック"/>
                <a:cs typeface="ＭＳ ゴシック"/>
              </a:rPr>
              <a:t>2014</a:t>
            </a:r>
            <a:r>
              <a:rPr lang="ja-JP" altLang="en-US" sz="2400" dirty="0">
                <a:solidFill>
                  <a:srgbClr val="FF0000"/>
                </a:solidFill>
                <a:latin typeface="ＭＳ ゴシック"/>
                <a:ea typeface="ＭＳ ゴシック"/>
                <a:cs typeface="ＭＳ ゴシック"/>
              </a:rPr>
              <a:t>年報告</a:t>
            </a:r>
            <a:r>
              <a:rPr lang="en-US" altLang="ja-JP" sz="2400" dirty="0">
                <a:solidFill>
                  <a:srgbClr val="000000"/>
                </a:solidFill>
                <a:latin typeface="ＭＳ ゴシック"/>
                <a:ea typeface="ＭＳ ゴシック"/>
                <a:cs typeface="ＭＳ ゴシック"/>
              </a:rPr>
              <a:t>)</a:t>
            </a:r>
            <a:r>
              <a:rPr lang="en-US" altLang="ja-JP" sz="2400" dirty="0">
                <a:solidFill>
                  <a:srgbClr val="000000"/>
                </a:solidFill>
                <a:latin typeface="ＭＳ ゴシック"/>
                <a:ea typeface="ＭＳ ゴシック"/>
                <a:cs typeface="ＭＳ ゴシック"/>
              </a:rPr>
              <a:t/>
            </a:r>
            <a:br>
              <a:rPr lang="en-US" altLang="ja-JP" sz="2400" dirty="0">
                <a:solidFill>
                  <a:srgbClr val="000000"/>
                </a:solidFill>
                <a:latin typeface="ＭＳ ゴシック"/>
                <a:ea typeface="ＭＳ ゴシック"/>
                <a:cs typeface="ＭＳ ゴシック"/>
              </a:rPr>
            </a:br>
            <a:r>
              <a:rPr lang="ja-JP" altLang="en-US" sz="2800" dirty="0">
                <a:solidFill>
                  <a:srgbClr val="000000"/>
                </a:solidFill>
                <a:latin typeface="ＭＳ ゴシック"/>
                <a:ea typeface="ＭＳ ゴシック"/>
                <a:cs typeface="ＭＳ ゴシック"/>
              </a:rPr>
              <a:t>「喫煙による健康影響：</a:t>
            </a:r>
            <a:r>
              <a:rPr lang="en-US" altLang="ja-JP" sz="2800" dirty="0">
                <a:solidFill>
                  <a:srgbClr val="000000"/>
                </a:solidFill>
                <a:latin typeface="ＭＳ ゴシック"/>
                <a:ea typeface="ＭＳ ゴシック"/>
                <a:cs typeface="ＭＳ ゴシック"/>
              </a:rPr>
              <a:t>50</a:t>
            </a:r>
            <a:r>
              <a:rPr lang="ja-JP" altLang="en-US" sz="2800" dirty="0">
                <a:solidFill>
                  <a:srgbClr val="000000"/>
                </a:solidFill>
                <a:latin typeface="ＭＳ ゴシック"/>
                <a:ea typeface="ＭＳ ゴシック"/>
                <a:cs typeface="ＭＳ ゴシック"/>
              </a:rPr>
              <a:t>年間の進歩」</a:t>
            </a:r>
            <a:endParaRPr lang="ja-JP" altLang="en-US" sz="2400" dirty="0">
              <a:solidFill>
                <a:srgbClr val="000000"/>
              </a:solidFill>
              <a:latin typeface="ＭＳ ゴシック"/>
              <a:ea typeface="ＭＳ ゴシック"/>
              <a:cs typeface="ＭＳ ゴシック"/>
            </a:endParaRPr>
          </a:p>
        </p:txBody>
      </p:sp>
      <p:pic>
        <p:nvPicPr>
          <p:cNvPr id="2" name="図 1"/>
          <p:cNvPicPr>
            <a:picLocks noChangeAspect="1"/>
          </p:cNvPicPr>
          <p:nvPr/>
        </p:nvPicPr>
        <p:blipFill>
          <a:blip r:embed="rId2"/>
          <a:stretch>
            <a:fillRect/>
          </a:stretch>
        </p:blipFill>
        <p:spPr>
          <a:xfrm>
            <a:off x="7997034" y="44624"/>
            <a:ext cx="2259053" cy="2924944"/>
          </a:xfrm>
          <a:prstGeom prst="rect">
            <a:avLst/>
          </a:prstGeom>
        </p:spPr>
      </p:pic>
    </p:spTree>
    <p:extLst>
      <p:ext uri="{BB962C8B-B14F-4D97-AF65-F5344CB8AC3E}">
        <p14:creationId xmlns:p14="http://schemas.microsoft.com/office/powerpoint/2010/main" val="285873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764704"/>
            <a:ext cx="10287000" cy="2847660"/>
          </a:xfrm>
          <a:prstGeom prst="rect">
            <a:avLst/>
          </a:prstGeom>
          <a:ln>
            <a:solidFill>
              <a:srgbClr val="4F81BD"/>
            </a:solidFill>
          </a:ln>
        </p:spPr>
      </p:pic>
      <p:sp>
        <p:nvSpPr>
          <p:cNvPr id="3" name="正方形/長方形 2"/>
          <p:cNvSpPr/>
          <p:nvPr/>
        </p:nvSpPr>
        <p:spPr>
          <a:xfrm>
            <a:off x="174948" y="3789050"/>
            <a:ext cx="9793088" cy="2123658"/>
          </a:xfrm>
          <a:prstGeom prst="rect">
            <a:avLst/>
          </a:prstGeom>
        </p:spPr>
        <p:txBody>
          <a:bodyPr wrap="square">
            <a:spAutoFit/>
          </a:bodyPr>
          <a:lstStyle/>
          <a:p>
            <a:pPr defTabSz="914400" fontAlgn="base">
              <a:spcBef>
                <a:spcPct val="0"/>
              </a:spcBef>
              <a:spcAft>
                <a:spcPct val="0"/>
              </a:spcAft>
            </a:pPr>
            <a:r>
              <a:rPr lang="en-US" altLang="ja-JP" sz="2200" dirty="0">
                <a:solidFill>
                  <a:srgbClr val="000000"/>
                </a:solidFill>
                <a:latin typeface="ＭＳ ゴシック"/>
                <a:ea typeface="ＭＳ ゴシック"/>
                <a:cs typeface="ＭＳ ゴシック"/>
              </a:rPr>
              <a:t>1. </a:t>
            </a:r>
            <a:r>
              <a:rPr lang="ja-JP" altLang="en-US" sz="2200" dirty="0">
                <a:solidFill>
                  <a:srgbClr val="000000"/>
                </a:solidFill>
                <a:latin typeface="ＭＳ ゴシック"/>
                <a:ea typeface="ＭＳ ゴシック"/>
                <a:cs typeface="ＭＳ ゴシック"/>
              </a:rPr>
              <a:t>受動喫煙は、健康な非喫煙者に肺がんなどの疾病をもたらす</a:t>
            </a:r>
            <a:endParaRPr lang="en-US" altLang="ja-JP" sz="22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2200" dirty="0">
                <a:solidFill>
                  <a:srgbClr val="000000"/>
                </a:solidFill>
                <a:latin typeface="ＭＳ ゴシック"/>
                <a:ea typeface="ＭＳ ゴシック"/>
                <a:cs typeface="ＭＳ ゴシック"/>
              </a:rPr>
              <a:t>2. </a:t>
            </a:r>
            <a:r>
              <a:rPr lang="ja-JP" altLang="en-US" sz="2200" dirty="0">
                <a:solidFill>
                  <a:srgbClr val="000000"/>
                </a:solidFill>
                <a:latin typeface="ＭＳ ゴシック"/>
                <a:ea typeface="ＭＳ ゴシック"/>
                <a:cs typeface="ＭＳ ゴシック"/>
              </a:rPr>
              <a:t>喫煙する両親をもった子どもは、喫煙しない両親をもった子どもよりも、</a:t>
            </a:r>
            <a:r>
              <a:rPr lang="en-US" altLang="ja-JP" sz="2200" dirty="0">
                <a:solidFill>
                  <a:srgbClr val="000000"/>
                </a:solidFill>
                <a:latin typeface="ＭＳ ゴシック"/>
                <a:ea typeface="ＭＳ ゴシック"/>
                <a:cs typeface="ＭＳ ゴシック"/>
              </a:rPr>
              <a:t/>
            </a:r>
            <a:br>
              <a:rPr lang="en-US" altLang="ja-JP" sz="2200" dirty="0">
                <a:solidFill>
                  <a:srgbClr val="000000"/>
                </a:solidFill>
                <a:latin typeface="ＭＳ ゴシック"/>
                <a:ea typeface="ＭＳ ゴシック"/>
                <a:cs typeface="ＭＳ ゴシック"/>
              </a:rPr>
            </a:br>
            <a:r>
              <a:rPr lang="ja-JP" altLang="en-US" sz="2200" dirty="0">
                <a:solidFill>
                  <a:srgbClr val="000000"/>
                </a:solidFill>
                <a:latin typeface="ＭＳ ゴシック"/>
                <a:ea typeface="ＭＳ ゴシック"/>
                <a:cs typeface="ＭＳ ゴシック"/>
              </a:rPr>
              <a:t>　　　　呼吸器の感染症を起こす頻度が多く、呼吸器症状を増加させ、</a:t>
            </a:r>
            <a:endParaRPr lang="en-US" altLang="ja-JP" sz="22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200" dirty="0">
                <a:solidFill>
                  <a:srgbClr val="000000"/>
                </a:solidFill>
                <a:latin typeface="ＭＳ ゴシック"/>
                <a:ea typeface="ＭＳ ゴシック"/>
                <a:cs typeface="ＭＳ ゴシック"/>
              </a:rPr>
              <a:t>　　　　呼吸機能の発達が若干阻害される</a:t>
            </a:r>
            <a:endParaRPr lang="en-US" altLang="ja-JP" sz="22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2200" dirty="0">
                <a:solidFill>
                  <a:srgbClr val="000000"/>
                </a:solidFill>
                <a:latin typeface="ＭＳ ゴシック"/>
                <a:ea typeface="ＭＳ ゴシック"/>
                <a:cs typeface="ＭＳ ゴシック"/>
              </a:rPr>
              <a:t>3. </a:t>
            </a:r>
            <a:r>
              <a:rPr lang="ja-JP" altLang="en-US" sz="2200" dirty="0">
                <a:solidFill>
                  <a:srgbClr val="000000"/>
                </a:solidFill>
                <a:latin typeface="ＭＳ ゴシック"/>
                <a:ea typeface="ＭＳ ゴシック"/>
                <a:cs typeface="ＭＳ ゴシック"/>
              </a:rPr>
              <a:t>同じ空間を喫煙区域と禁煙区域に分けることは、受動喫煙の曝露濃度を</a:t>
            </a:r>
            <a:endParaRPr lang="en-US" altLang="ja-JP" sz="22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200" dirty="0">
                <a:solidFill>
                  <a:srgbClr val="000000"/>
                </a:solidFill>
                <a:latin typeface="ＭＳ ゴシック"/>
                <a:ea typeface="ＭＳ ゴシック"/>
                <a:cs typeface="ＭＳ ゴシック"/>
              </a:rPr>
              <a:t>　　　　多少減少させることができても、受動喫煙をなくすことはできない</a:t>
            </a:r>
            <a:endParaRPr lang="ja-JP" altLang="en-US" sz="2200" dirty="0">
              <a:solidFill>
                <a:srgbClr val="FFFFFF"/>
              </a:solidFill>
              <a:latin typeface="ＭＳ ゴシック"/>
              <a:ea typeface="ＭＳ ゴシック"/>
              <a:cs typeface="ＭＳ ゴシック"/>
            </a:endParaRPr>
          </a:p>
        </p:txBody>
      </p:sp>
      <p:sp>
        <p:nvSpPr>
          <p:cNvPr id="4" name="正方形/長方形 3"/>
          <p:cNvSpPr/>
          <p:nvPr/>
        </p:nvSpPr>
        <p:spPr>
          <a:xfrm>
            <a:off x="318967" y="188674"/>
            <a:ext cx="7324278" cy="461665"/>
          </a:xfrm>
          <a:prstGeom prst="rect">
            <a:avLst/>
          </a:prstGeom>
        </p:spPr>
        <p:txBody>
          <a:bodyPr wrap="square">
            <a:spAutoFit/>
          </a:bodyPr>
          <a:lstStyle/>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米国公衆</a:t>
            </a:r>
            <a:r>
              <a:rPr lang="ja-JP" altLang="en-US" sz="2400" dirty="0">
                <a:solidFill>
                  <a:srgbClr val="000000"/>
                </a:solidFill>
                <a:latin typeface="ＭＳ ゴシック"/>
                <a:ea typeface="ＭＳ ゴシック"/>
                <a:cs typeface="ＭＳ ゴシック"/>
              </a:rPr>
              <a:t>衛生総監報告</a:t>
            </a:r>
            <a:r>
              <a:rPr lang="ja-JP" altLang="en-US" sz="2400" dirty="0">
                <a:solidFill>
                  <a:srgbClr val="000000"/>
                </a:solidFill>
                <a:latin typeface="ＭＳ ゴシック"/>
                <a:ea typeface="ＭＳ ゴシック"/>
                <a:cs typeface="ＭＳ ゴシック"/>
              </a:rPr>
              <a:t>（</a:t>
            </a:r>
            <a:r>
              <a:rPr lang="en-US" altLang="ja-JP" sz="2400" dirty="0">
                <a:solidFill>
                  <a:srgbClr val="000000"/>
                </a:solidFill>
                <a:latin typeface="ＭＳ ゴシック"/>
                <a:ea typeface="ＭＳ ゴシック"/>
                <a:cs typeface="ＭＳ ゴシック"/>
              </a:rPr>
              <a:t>1986</a:t>
            </a:r>
            <a:r>
              <a:rPr lang="ja-JP" altLang="en-US" sz="2400" dirty="0">
                <a:solidFill>
                  <a:srgbClr val="000000"/>
                </a:solidFill>
                <a:latin typeface="ＭＳ ゴシック"/>
                <a:ea typeface="ＭＳ ゴシック"/>
                <a:cs typeface="ＭＳ ゴシック"/>
              </a:rPr>
              <a:t>年）の主要な結論</a:t>
            </a:r>
            <a:endParaRPr lang="en-US" altLang="ja-JP" sz="2400"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218343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192538" y="72352"/>
            <a:ext cx="4991541" cy="6760473"/>
          </a:xfrm>
          <a:prstGeom prst="rect">
            <a:avLst/>
          </a:prstGeom>
        </p:spPr>
      </p:pic>
      <p:pic>
        <p:nvPicPr>
          <p:cNvPr id="5" name="図 4"/>
          <p:cNvPicPr>
            <a:picLocks noChangeAspect="1"/>
          </p:cNvPicPr>
          <p:nvPr/>
        </p:nvPicPr>
        <p:blipFill>
          <a:blip r:embed="rId3"/>
          <a:stretch>
            <a:fillRect/>
          </a:stretch>
        </p:blipFill>
        <p:spPr>
          <a:xfrm>
            <a:off x="1557" y="65994"/>
            <a:ext cx="5285973" cy="6747389"/>
          </a:xfrm>
          <a:prstGeom prst="rect">
            <a:avLst/>
          </a:prstGeom>
        </p:spPr>
      </p:pic>
      <p:sp>
        <p:nvSpPr>
          <p:cNvPr id="2" name="テキスト ボックス 1"/>
          <p:cNvSpPr txBox="1"/>
          <p:nvPr/>
        </p:nvSpPr>
        <p:spPr>
          <a:xfrm>
            <a:off x="6295630" y="2420888"/>
            <a:ext cx="2646878" cy="584776"/>
          </a:xfrm>
          <a:prstGeom prst="rect">
            <a:avLst/>
          </a:prstGeom>
          <a:solidFill>
            <a:srgbClr val="0000FF"/>
          </a:solidFill>
        </p:spPr>
        <p:txBody>
          <a:bodyPr wrap="none" rtlCol="0">
            <a:spAutoFit/>
          </a:bodyPr>
          <a:lstStyle/>
          <a:p>
            <a:pPr defTabSz="914400" eaLnBrk="0" fontAlgn="base" hangingPunct="0">
              <a:spcBef>
                <a:spcPct val="0"/>
              </a:spcBef>
              <a:spcAft>
                <a:spcPct val="0"/>
              </a:spcAft>
            </a:pPr>
            <a:r>
              <a:rPr lang="en-US" altLang="ja-JP" sz="3200" dirty="0">
                <a:solidFill>
                  <a:srgbClr val="FFFFFF"/>
                </a:solidFill>
                <a:latin typeface="ＭＳ ゴシック"/>
                <a:ea typeface="ＭＳ ゴシック"/>
                <a:cs typeface="ＭＳ ゴシック"/>
              </a:rPr>
              <a:t>2006</a:t>
            </a:r>
            <a:r>
              <a:rPr lang="ja-JP" altLang="en-US" sz="3200" dirty="0">
                <a:solidFill>
                  <a:srgbClr val="FFFFFF"/>
                </a:solidFill>
                <a:latin typeface="ＭＳ ゴシック"/>
                <a:ea typeface="ＭＳ ゴシック"/>
                <a:cs typeface="ＭＳ ゴシック"/>
              </a:rPr>
              <a:t>年報告書</a:t>
            </a:r>
            <a:endParaRPr lang="ja-JP" altLang="en-US" sz="3200" dirty="0">
              <a:solidFill>
                <a:srgbClr val="FFFFFF"/>
              </a:solidFill>
              <a:latin typeface="ＭＳ ゴシック"/>
              <a:ea typeface="ＭＳ ゴシック"/>
              <a:cs typeface="ＭＳ ゴシック"/>
            </a:endParaRPr>
          </a:p>
        </p:txBody>
      </p:sp>
    </p:spTree>
    <p:extLst>
      <p:ext uri="{BB962C8B-B14F-4D97-AF65-F5344CB8AC3E}">
        <p14:creationId xmlns:p14="http://schemas.microsoft.com/office/powerpoint/2010/main" val="1540705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606177" y="116635"/>
            <a:ext cx="2649894" cy="3312369"/>
          </a:xfrm>
          <a:prstGeom prst="rect">
            <a:avLst/>
          </a:prstGeom>
          <a:ln>
            <a:solidFill>
              <a:schemeClr val="tx1"/>
            </a:solidFill>
          </a:ln>
        </p:spPr>
      </p:pic>
      <p:sp>
        <p:nvSpPr>
          <p:cNvPr id="6" name="テキスト ボックス 5"/>
          <p:cNvSpPr txBox="1"/>
          <p:nvPr/>
        </p:nvSpPr>
        <p:spPr>
          <a:xfrm>
            <a:off x="28537" y="2298373"/>
            <a:ext cx="10371552" cy="4154983"/>
          </a:xfrm>
          <a:prstGeom prst="rect">
            <a:avLst/>
          </a:prstGeom>
          <a:noFill/>
        </p:spPr>
        <p:txBody>
          <a:bodyPr wrap="square" rtlCol="0">
            <a:spAutoFit/>
          </a:bodyPr>
          <a:lstStyle/>
          <a:p>
            <a:pPr defTabSz="914400" eaLnBrk="0" fontAlgn="base" hangingPunct="0">
              <a:spcBef>
                <a:spcPct val="0"/>
              </a:spcBef>
              <a:spcAft>
                <a:spcPct val="0"/>
              </a:spcAft>
            </a:pPr>
            <a:r>
              <a:rPr lang="en-US" altLang="ja-JP" sz="2400" dirty="0">
                <a:solidFill>
                  <a:srgbClr val="000000"/>
                </a:solidFill>
                <a:latin typeface="ＭＳ Ｐゴシック"/>
                <a:ea typeface="ＭＳ Ｐゴシック"/>
                <a:cs typeface="Arial"/>
              </a:rPr>
              <a:t>“The debate is over. The science is clear”</a:t>
            </a:r>
          </a:p>
          <a:p>
            <a:pPr defTabSz="914400" eaLnBrk="0" fontAlgn="base" hangingPunct="0">
              <a:spcBef>
                <a:spcPct val="0"/>
              </a:spcBef>
              <a:spcAft>
                <a:spcPct val="0"/>
              </a:spcAft>
            </a:pPr>
            <a:r>
              <a:rPr lang="ja-JP" altLang="en-US" sz="2400" dirty="0">
                <a:solidFill>
                  <a:srgbClr val="000000"/>
                </a:solidFill>
                <a:latin typeface="ＭＳ Ｐゴシック"/>
                <a:ea typeface="ＭＳ Ｐゴシック"/>
                <a:cs typeface="Arial"/>
              </a:rPr>
              <a:t>「</a:t>
            </a:r>
            <a:r>
              <a:rPr lang="ja-JP" altLang="en-US" sz="2000" dirty="0">
                <a:solidFill>
                  <a:srgbClr val="000000"/>
                </a:solidFill>
                <a:latin typeface="ＭＳ Ｐゴシック"/>
                <a:ea typeface="ＭＳ Ｐゴシック"/>
                <a:cs typeface="Arial"/>
              </a:rPr>
              <a:t>（有害性に関する）</a:t>
            </a:r>
            <a:r>
              <a:rPr lang="ja-JP" altLang="en-US" sz="2400" dirty="0">
                <a:solidFill>
                  <a:srgbClr val="000000"/>
                </a:solidFill>
                <a:latin typeface="ＭＳ Ｐゴシック"/>
                <a:ea typeface="ＭＳ Ｐゴシック"/>
                <a:cs typeface="Arial"/>
              </a:rPr>
              <a:t>議論は終わった。科学的証拠は明白」</a:t>
            </a:r>
            <a:endParaRPr lang="en-US" altLang="ja-JP" sz="2400" dirty="0">
              <a:solidFill>
                <a:srgbClr val="000000"/>
              </a:solidFill>
              <a:latin typeface="ＭＳ Ｐゴシック"/>
              <a:ea typeface="ＭＳ Ｐゴシック"/>
              <a:cs typeface="Arial"/>
            </a:endParaRPr>
          </a:p>
          <a:p>
            <a:pPr defTabSz="914400" eaLnBrk="0" fontAlgn="base" hangingPunct="0">
              <a:spcBef>
                <a:spcPct val="0"/>
              </a:spcBef>
              <a:spcAft>
                <a:spcPct val="0"/>
              </a:spcAft>
            </a:pPr>
            <a:endParaRPr lang="en-US" altLang="ja-JP" sz="2400" dirty="0">
              <a:solidFill>
                <a:srgbClr val="000000"/>
              </a:solidFill>
              <a:latin typeface="ＭＳ Ｐゴシック"/>
              <a:ea typeface="ＭＳ Ｐゴシック"/>
              <a:cs typeface="Arial"/>
            </a:endParaRPr>
          </a:p>
          <a:p>
            <a:pPr defTabSz="914400" eaLnBrk="0" fontAlgn="base" hangingPunct="0">
              <a:spcBef>
                <a:spcPct val="0"/>
              </a:spcBef>
              <a:spcAft>
                <a:spcPct val="0"/>
              </a:spcAft>
            </a:pPr>
            <a:r>
              <a:rPr lang="ja-JP" altLang="en-US" sz="2400" dirty="0">
                <a:solidFill>
                  <a:srgbClr val="000000"/>
                </a:solidFill>
                <a:latin typeface="ＭＳ Ｐゴシック"/>
                <a:ea typeface="ＭＳ Ｐゴシック"/>
                <a:cs typeface="Arial"/>
              </a:rPr>
              <a:t>・受動喫煙は深刻な健康被害をもたらす</a:t>
            </a:r>
            <a:endParaRPr lang="en-US" altLang="ja-JP" sz="2400" dirty="0">
              <a:solidFill>
                <a:srgbClr val="000000"/>
              </a:solidFill>
              <a:latin typeface="ＭＳ Ｐゴシック"/>
              <a:ea typeface="ＭＳ Ｐゴシック"/>
              <a:cs typeface="Arial"/>
            </a:endParaRPr>
          </a:p>
          <a:p>
            <a:pPr defTabSz="914400" eaLnBrk="0" fontAlgn="base" hangingPunct="0">
              <a:spcBef>
                <a:spcPct val="0"/>
              </a:spcBef>
              <a:spcAft>
                <a:spcPct val="0"/>
              </a:spcAft>
            </a:pPr>
            <a:r>
              <a:rPr lang="ja-JP" altLang="en-US" sz="2400" dirty="0">
                <a:solidFill>
                  <a:srgbClr val="000000"/>
                </a:solidFill>
                <a:latin typeface="ＭＳ Ｐゴシック"/>
                <a:ea typeface="ＭＳ Ｐゴシック"/>
                <a:cs typeface="Arial"/>
              </a:rPr>
              <a:t>・受動喫煙は危険である</a:t>
            </a:r>
            <a:endParaRPr lang="en-US" altLang="ja-JP" sz="2400" dirty="0">
              <a:solidFill>
                <a:srgbClr val="000000"/>
              </a:solidFill>
              <a:latin typeface="ＭＳ Ｐゴシック"/>
              <a:ea typeface="ＭＳ Ｐゴシック"/>
              <a:cs typeface="Arial"/>
            </a:endParaRPr>
          </a:p>
          <a:p>
            <a:pPr defTabSz="914400" eaLnBrk="0" fontAlgn="base" hangingPunct="0">
              <a:spcBef>
                <a:spcPct val="0"/>
              </a:spcBef>
              <a:spcAft>
                <a:spcPct val="0"/>
              </a:spcAft>
            </a:pPr>
            <a:r>
              <a:rPr lang="ja-JP" altLang="en-US" sz="2400" dirty="0">
                <a:solidFill>
                  <a:srgbClr val="000000"/>
                </a:solidFill>
                <a:latin typeface="ＭＳ Ｐゴシック"/>
                <a:ea typeface="ＭＳ Ｐゴシック"/>
                <a:cs typeface="Arial"/>
              </a:rPr>
              <a:t>・受動喫煙に安全なレベル（閾値）は存在しない</a:t>
            </a:r>
            <a:endParaRPr lang="en-US" altLang="ja-JP" sz="2400" dirty="0">
              <a:solidFill>
                <a:srgbClr val="000000"/>
              </a:solidFill>
              <a:latin typeface="ＭＳ Ｐゴシック"/>
              <a:ea typeface="ＭＳ Ｐゴシック"/>
              <a:cs typeface="Arial"/>
            </a:endParaRPr>
          </a:p>
          <a:p>
            <a:pPr defTabSz="914400" eaLnBrk="0" fontAlgn="base" hangingPunct="0">
              <a:spcBef>
                <a:spcPct val="0"/>
              </a:spcBef>
              <a:spcAft>
                <a:spcPct val="0"/>
              </a:spcAft>
            </a:pPr>
            <a:r>
              <a:rPr lang="ja-JP" altLang="en-US" sz="2400" dirty="0">
                <a:solidFill>
                  <a:srgbClr val="000000"/>
                </a:solidFill>
                <a:latin typeface="ＭＳ Ｐゴシック"/>
                <a:ea typeface="ＭＳ Ｐゴシック"/>
                <a:cs typeface="Arial"/>
              </a:rPr>
              <a:t>・数百万人の非喫煙者（米国人）が受動喫煙に曝露されている</a:t>
            </a:r>
            <a:endParaRPr lang="en-US" altLang="ja-JP" sz="2400" dirty="0">
              <a:solidFill>
                <a:srgbClr val="000000"/>
              </a:solidFill>
              <a:latin typeface="ＭＳ Ｐゴシック"/>
              <a:ea typeface="ＭＳ Ｐゴシック"/>
              <a:cs typeface="Arial"/>
            </a:endParaRPr>
          </a:p>
          <a:p>
            <a:pPr defTabSz="914400" eaLnBrk="0" fontAlgn="base" hangingPunct="0">
              <a:spcBef>
                <a:spcPct val="0"/>
              </a:spcBef>
              <a:spcAft>
                <a:spcPct val="0"/>
              </a:spcAft>
            </a:pPr>
            <a:r>
              <a:rPr lang="ja-JP" altLang="en-US" sz="2400" dirty="0">
                <a:solidFill>
                  <a:srgbClr val="000000"/>
                </a:solidFill>
                <a:latin typeface="ＭＳ Ｐゴシック"/>
                <a:ea typeface="ＭＳ Ｐゴシック"/>
                <a:cs typeface="Arial"/>
              </a:rPr>
              <a:t>・すべての人が受動喫煙に曝露されない権利を有する</a:t>
            </a:r>
            <a:endParaRPr lang="en-US" altLang="ja-JP" sz="2400" dirty="0">
              <a:solidFill>
                <a:srgbClr val="000000"/>
              </a:solidFill>
              <a:latin typeface="ＭＳ Ｐゴシック"/>
              <a:ea typeface="ＭＳ Ｐゴシック"/>
              <a:cs typeface="Arial"/>
            </a:endParaRPr>
          </a:p>
          <a:p>
            <a:pPr defTabSz="914400" eaLnBrk="0" fontAlgn="base" hangingPunct="0">
              <a:spcBef>
                <a:spcPct val="0"/>
              </a:spcBef>
              <a:spcAft>
                <a:spcPct val="0"/>
              </a:spcAft>
            </a:pPr>
            <a:r>
              <a:rPr lang="ja-JP" altLang="en-US" sz="2400" dirty="0">
                <a:solidFill>
                  <a:srgbClr val="000000"/>
                </a:solidFill>
                <a:latin typeface="ＭＳ Ｐゴシック"/>
                <a:ea typeface="ＭＳ Ｐゴシック"/>
                <a:cs typeface="Arial"/>
              </a:rPr>
              <a:t>・無煙の環境を作ることが必要</a:t>
            </a:r>
            <a:endParaRPr lang="en-US" altLang="ja-JP" sz="2400" dirty="0">
              <a:solidFill>
                <a:srgbClr val="000000"/>
              </a:solidFill>
              <a:latin typeface="ＭＳ Ｐゴシック"/>
              <a:ea typeface="ＭＳ Ｐゴシック"/>
              <a:cs typeface="Arial"/>
            </a:endParaRPr>
          </a:p>
          <a:p>
            <a:pPr defTabSz="914400" eaLnBrk="0" fontAlgn="base" hangingPunct="0">
              <a:spcBef>
                <a:spcPct val="0"/>
              </a:spcBef>
              <a:spcAft>
                <a:spcPct val="0"/>
              </a:spcAft>
            </a:pPr>
            <a:r>
              <a:rPr lang="ja-JP" altLang="en-US" sz="2400" dirty="0">
                <a:solidFill>
                  <a:srgbClr val="000000"/>
                </a:solidFill>
                <a:latin typeface="ＭＳ Ｐゴシック"/>
                <a:ea typeface="ＭＳ Ｐゴシック"/>
                <a:cs typeface="Arial"/>
              </a:rPr>
              <a:t>・小児科医は子ども達を自宅での受動喫煙から守るために、家庭環境の</a:t>
            </a:r>
            <a:endParaRPr lang="en-US" altLang="ja-JP" sz="2400" dirty="0">
              <a:solidFill>
                <a:srgbClr val="000000"/>
              </a:solidFill>
              <a:latin typeface="ＭＳ Ｐゴシック"/>
              <a:ea typeface="ＭＳ Ｐゴシック"/>
              <a:cs typeface="Arial"/>
            </a:endParaRPr>
          </a:p>
          <a:p>
            <a:pPr defTabSz="914400" eaLnBrk="0" fontAlgn="base" hangingPunct="0">
              <a:spcBef>
                <a:spcPct val="0"/>
              </a:spcBef>
              <a:spcAft>
                <a:spcPct val="0"/>
              </a:spcAft>
            </a:pPr>
            <a:r>
              <a:rPr lang="ja-JP" altLang="en-US" sz="2400" dirty="0">
                <a:solidFill>
                  <a:srgbClr val="000000"/>
                </a:solidFill>
                <a:latin typeface="ＭＳ Ｐゴシック"/>
                <a:ea typeface="ＭＳ Ｐゴシック"/>
                <a:cs typeface="Arial"/>
              </a:rPr>
              <a:t>　無煙化を進めねばならない（気管支喘息、つ突然死症候群の観点）</a:t>
            </a:r>
            <a:endParaRPr lang="en-US" altLang="ja-JP" sz="2400" dirty="0">
              <a:solidFill>
                <a:srgbClr val="000000"/>
              </a:solidFill>
              <a:latin typeface="ＭＳ Ｐゴシック"/>
              <a:ea typeface="ＭＳ Ｐゴシック"/>
              <a:cs typeface="Arial"/>
            </a:endParaRPr>
          </a:p>
        </p:txBody>
      </p:sp>
      <p:sp>
        <p:nvSpPr>
          <p:cNvPr id="7" name="テキスト ボックス 6"/>
          <p:cNvSpPr txBox="1"/>
          <p:nvPr/>
        </p:nvSpPr>
        <p:spPr>
          <a:xfrm>
            <a:off x="28532" y="116632"/>
            <a:ext cx="7197804" cy="2000548"/>
          </a:xfrm>
          <a:prstGeom prst="rect">
            <a:avLst/>
          </a:prstGeom>
          <a:noFill/>
        </p:spPr>
        <p:txBody>
          <a:bodyPr wrap="none" rtlCol="0">
            <a:spAutoFit/>
          </a:bodyPr>
          <a:lstStyle/>
          <a:p>
            <a:pPr defTabSz="914400" eaLnBrk="0" fontAlgn="base" hangingPunct="0">
              <a:spcBef>
                <a:spcPct val="0"/>
              </a:spcBef>
              <a:spcAft>
                <a:spcPct val="0"/>
              </a:spcAft>
            </a:pPr>
            <a:r>
              <a:rPr lang="en-US" altLang="ja-JP" sz="2400" dirty="0">
                <a:solidFill>
                  <a:srgbClr val="000000"/>
                </a:solidFill>
                <a:latin typeface="ＭＳ Ｐゴシック"/>
                <a:ea typeface="ＭＳ Ｐゴシック"/>
                <a:cs typeface="ＭＳ ゴシック"/>
              </a:rPr>
              <a:t>A Report of Surgeon General</a:t>
            </a:r>
            <a:br>
              <a:rPr lang="en-US" altLang="ja-JP" sz="2400" dirty="0">
                <a:solidFill>
                  <a:srgbClr val="000000"/>
                </a:solidFill>
                <a:latin typeface="ＭＳ Ｐゴシック"/>
                <a:ea typeface="ＭＳ Ｐゴシック"/>
                <a:cs typeface="ＭＳ ゴシック"/>
              </a:rPr>
            </a:br>
            <a:r>
              <a:rPr lang="ja-JP" altLang="en-US" sz="2400" dirty="0">
                <a:solidFill>
                  <a:srgbClr val="000000"/>
                </a:solidFill>
                <a:latin typeface="ＭＳ Ｐゴシック"/>
                <a:ea typeface="ＭＳ Ｐゴシック"/>
                <a:cs typeface="ＭＳ ゴシック"/>
              </a:rPr>
              <a:t>（米国公衆</a:t>
            </a:r>
            <a:r>
              <a:rPr lang="ja-JP" altLang="en-US" sz="2400" dirty="0">
                <a:solidFill>
                  <a:srgbClr val="000000"/>
                </a:solidFill>
                <a:latin typeface="ＭＳ Ｐゴシック"/>
                <a:ea typeface="ＭＳ Ｐゴシック"/>
                <a:cs typeface="ＭＳ ゴシック"/>
              </a:rPr>
              <a:t>衛生総監報告＝日本の厚生労働大臣）</a:t>
            </a:r>
            <a:r>
              <a:rPr lang="en-US" altLang="ja-JP" sz="2800" dirty="0">
                <a:solidFill>
                  <a:srgbClr val="000000"/>
                </a:solidFill>
                <a:latin typeface="ＭＳ Ｐゴシック"/>
                <a:ea typeface="ＭＳ Ｐゴシック"/>
                <a:cs typeface="ＭＳ ゴシック"/>
              </a:rPr>
              <a:t/>
            </a:r>
            <a:br>
              <a:rPr lang="en-US" altLang="ja-JP" sz="2800" dirty="0">
                <a:solidFill>
                  <a:srgbClr val="000000"/>
                </a:solidFill>
                <a:latin typeface="ＭＳ Ｐゴシック"/>
                <a:ea typeface="ＭＳ Ｐゴシック"/>
                <a:cs typeface="ＭＳ ゴシック"/>
              </a:rPr>
            </a:br>
            <a:r>
              <a:rPr lang="en-US" altLang="ja-JP" sz="2400" dirty="0">
                <a:solidFill>
                  <a:srgbClr val="000000"/>
                </a:solidFill>
                <a:latin typeface="ＭＳ Ｐゴシック"/>
                <a:ea typeface="ＭＳ Ｐゴシック"/>
                <a:cs typeface="ＭＳ ゴシック"/>
              </a:rPr>
              <a:t>“The health consequences on involuntary </a:t>
            </a:r>
            <a:r>
              <a:rPr lang="en-US" altLang="ja-JP" sz="2400" dirty="0">
                <a:solidFill>
                  <a:srgbClr val="000000"/>
                </a:solidFill>
                <a:latin typeface="ＭＳ Ｐゴシック"/>
                <a:ea typeface="ＭＳ Ｐゴシック"/>
                <a:cs typeface="ＭＳ ゴシック"/>
              </a:rPr>
              <a:t>exposure</a:t>
            </a:r>
          </a:p>
          <a:p>
            <a:pPr defTabSz="914400" eaLnBrk="0" fontAlgn="base" hangingPunct="0">
              <a:spcBef>
                <a:spcPct val="0"/>
              </a:spcBef>
              <a:spcAft>
                <a:spcPct val="0"/>
              </a:spcAft>
            </a:pPr>
            <a:r>
              <a:rPr lang="en-US" altLang="ja-JP" sz="2400" dirty="0">
                <a:solidFill>
                  <a:srgbClr val="000000"/>
                </a:solidFill>
                <a:latin typeface="ＭＳ Ｐゴシック"/>
                <a:ea typeface="ＭＳ Ｐゴシック"/>
                <a:cs typeface="ＭＳ ゴシック"/>
              </a:rPr>
              <a:t> </a:t>
            </a:r>
            <a:r>
              <a:rPr lang="en-US" altLang="ja-JP" sz="2400" dirty="0">
                <a:solidFill>
                  <a:srgbClr val="000000"/>
                </a:solidFill>
                <a:latin typeface="ＭＳ Ｐゴシック"/>
                <a:ea typeface="ＭＳ Ｐゴシック"/>
                <a:cs typeface="ＭＳ ゴシック"/>
              </a:rPr>
              <a:t>to tobacco smoke”(</a:t>
            </a:r>
            <a:r>
              <a:rPr lang="en-US" altLang="ja-JP" sz="2400" dirty="0">
                <a:solidFill>
                  <a:srgbClr val="FF0000"/>
                </a:solidFill>
                <a:latin typeface="ＭＳ Ｐゴシック"/>
                <a:ea typeface="ＭＳ Ｐゴシック"/>
                <a:cs typeface="ＭＳ ゴシック"/>
              </a:rPr>
              <a:t>2006</a:t>
            </a:r>
            <a:r>
              <a:rPr lang="en-US" altLang="ja-JP" sz="2400" dirty="0">
                <a:solidFill>
                  <a:srgbClr val="000000"/>
                </a:solidFill>
                <a:latin typeface="ＭＳ Ｐゴシック"/>
                <a:ea typeface="ＭＳ Ｐゴシック"/>
                <a:cs typeface="ＭＳ ゴシック"/>
              </a:rPr>
              <a:t>)</a:t>
            </a:r>
            <a:br>
              <a:rPr lang="en-US" altLang="ja-JP" sz="2400" dirty="0">
                <a:solidFill>
                  <a:srgbClr val="000000"/>
                </a:solidFill>
                <a:latin typeface="ＭＳ Ｐゴシック"/>
                <a:ea typeface="ＭＳ Ｐゴシック"/>
                <a:cs typeface="ＭＳ ゴシック"/>
              </a:rPr>
            </a:br>
            <a:r>
              <a:rPr lang="ja-JP" altLang="en-US" sz="2800" dirty="0">
                <a:solidFill>
                  <a:srgbClr val="000000"/>
                </a:solidFill>
                <a:latin typeface="ＭＳ Ｐゴシック"/>
                <a:ea typeface="ＭＳ Ｐゴシック"/>
                <a:cs typeface="ＭＳ ゴシック"/>
              </a:rPr>
              <a:t>「受動喫煙に起因する健康影響に関する結論</a:t>
            </a:r>
            <a:r>
              <a:rPr lang="ja-JP" altLang="en-US" sz="2800" dirty="0">
                <a:solidFill>
                  <a:srgbClr val="000000"/>
                </a:solidFill>
                <a:latin typeface="ＭＳ Ｐゴシック"/>
                <a:ea typeface="ＭＳ Ｐゴシック"/>
                <a:cs typeface="ＭＳ ゴシック"/>
              </a:rPr>
              <a:t>」</a:t>
            </a:r>
            <a:endParaRPr lang="en-US" altLang="ja-JP" sz="2800" dirty="0">
              <a:solidFill>
                <a:srgbClr val="000000"/>
              </a:solidFill>
              <a:latin typeface="ＭＳ Ｐゴシック"/>
              <a:ea typeface="ＭＳ Ｐゴシック"/>
              <a:cs typeface="ＭＳ ゴシック"/>
            </a:endParaRPr>
          </a:p>
        </p:txBody>
      </p:sp>
    </p:spTree>
    <p:extLst>
      <p:ext uri="{BB962C8B-B14F-4D97-AF65-F5344CB8AC3E}">
        <p14:creationId xmlns:p14="http://schemas.microsoft.com/office/powerpoint/2010/main" val="343805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24195"/>
            <a:ext cx="10287000" cy="4369699"/>
          </a:xfrm>
          <a:prstGeom prst="rect">
            <a:avLst/>
          </a:prstGeom>
          <a:ln>
            <a:solidFill>
              <a:srgbClr val="4F81BD"/>
            </a:solidFill>
          </a:ln>
        </p:spPr>
      </p:pic>
      <p:sp>
        <p:nvSpPr>
          <p:cNvPr id="3" name="テキスト ボックス 2"/>
          <p:cNvSpPr txBox="1"/>
          <p:nvPr/>
        </p:nvSpPr>
        <p:spPr>
          <a:xfrm>
            <a:off x="94076" y="4437112"/>
            <a:ext cx="10033516" cy="2308324"/>
          </a:xfrm>
          <a:prstGeom prst="rect">
            <a:avLst/>
          </a:prstGeom>
          <a:noFill/>
        </p:spPr>
        <p:txBody>
          <a:bodyPr wrap="none" rtlCol="0">
            <a:spAutoFit/>
          </a:bodyPr>
          <a:lstStyle/>
          <a:p>
            <a:pPr defTabSz="914400" fontAlgn="base">
              <a:spcBef>
                <a:spcPct val="0"/>
              </a:spcBef>
              <a:spcAft>
                <a:spcPct val="0"/>
              </a:spcAft>
            </a:pPr>
            <a:r>
              <a:rPr lang="en-US" altLang="ja-JP" sz="2400" dirty="0">
                <a:solidFill>
                  <a:srgbClr val="000000"/>
                </a:solidFill>
                <a:latin typeface="ＭＳ ゴシック"/>
                <a:ea typeface="ＭＳ ゴシック"/>
                <a:cs typeface="ＭＳ ゴシック"/>
              </a:rPr>
              <a:t>2005</a:t>
            </a:r>
            <a:r>
              <a:rPr lang="ja-JP" altLang="en-US" sz="2400" dirty="0">
                <a:solidFill>
                  <a:srgbClr val="000000"/>
                </a:solidFill>
                <a:latin typeface="ＭＳ ゴシック"/>
                <a:ea typeface="ＭＳ ゴシック"/>
                <a:cs typeface="ＭＳ ゴシック"/>
              </a:rPr>
              <a:t>年、受動喫煙に曝露された非喫煙者が、肺がんで</a:t>
            </a:r>
            <a:r>
              <a:rPr lang="en-US" altLang="ja-JP" sz="2400" dirty="0">
                <a:solidFill>
                  <a:srgbClr val="000000"/>
                </a:solidFill>
                <a:latin typeface="ＭＳ ゴシック"/>
                <a:ea typeface="ＭＳ ゴシック"/>
                <a:cs typeface="ＭＳ ゴシック"/>
              </a:rPr>
              <a:t>3,000</a:t>
            </a:r>
            <a:r>
              <a:rPr lang="ja-JP" altLang="en-US" sz="2400" dirty="0">
                <a:solidFill>
                  <a:srgbClr val="000000"/>
                </a:solidFill>
                <a:latin typeface="ＭＳ ゴシック"/>
                <a:ea typeface="ＭＳ ゴシック"/>
                <a:cs typeface="ＭＳ ゴシック"/>
              </a:rPr>
              <a:t>人、</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心血管疾患で</a:t>
            </a:r>
            <a:r>
              <a:rPr lang="en-US" altLang="ja-JP" sz="2400" dirty="0">
                <a:solidFill>
                  <a:srgbClr val="000000"/>
                </a:solidFill>
                <a:latin typeface="ＭＳ ゴシック"/>
                <a:ea typeface="ＭＳ ゴシック"/>
                <a:cs typeface="ＭＳ ゴシック"/>
              </a:rPr>
              <a:t>46,000</a:t>
            </a:r>
            <a:r>
              <a:rPr lang="ja-JP" altLang="en-US" sz="2400" dirty="0">
                <a:solidFill>
                  <a:srgbClr val="000000"/>
                </a:solidFill>
                <a:latin typeface="ＭＳ ゴシック"/>
                <a:ea typeface="ＭＳ ゴシック"/>
                <a:cs typeface="ＭＳ ゴシック"/>
              </a:rPr>
              <a:t>人死亡していること、</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新生児</a:t>
            </a:r>
            <a:r>
              <a:rPr lang="en-US" altLang="ja-JP" sz="2400" dirty="0">
                <a:solidFill>
                  <a:srgbClr val="000000"/>
                </a:solidFill>
                <a:latin typeface="ＭＳ ゴシック"/>
                <a:ea typeface="ＭＳ ゴシック"/>
                <a:cs typeface="ＭＳ ゴシック"/>
              </a:rPr>
              <a:t>430</a:t>
            </a:r>
            <a:r>
              <a:rPr lang="ja-JP" altLang="en-US" sz="2400" dirty="0">
                <a:solidFill>
                  <a:srgbClr val="000000"/>
                </a:solidFill>
                <a:latin typeface="ＭＳ ゴシック"/>
                <a:ea typeface="ＭＳ ゴシック"/>
                <a:cs typeface="ＭＳ ゴシック"/>
              </a:rPr>
              <a:t>人が乳幼児突然死症候群で死亡している、と評価された。</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それ以外に、受動喫煙は非喫煙者の咳、痰、肺機能障害の原因となる。</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受動喫煙は健康に有害であり、非喫煙者は保護されねばならない。</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endParaRPr lang="ja-JP" altLang="en-US" sz="2400" dirty="0">
              <a:solidFill>
                <a:srgbClr val="000000"/>
              </a:solidFill>
              <a:latin typeface="ＭＳ ゴシック"/>
              <a:ea typeface="ＭＳ ゴシック"/>
              <a:cs typeface="ＭＳ ゴシック"/>
            </a:endParaRPr>
          </a:p>
        </p:txBody>
      </p:sp>
      <p:sp>
        <p:nvSpPr>
          <p:cNvPr id="4" name="正方形/長方形 3"/>
          <p:cNvSpPr/>
          <p:nvPr/>
        </p:nvSpPr>
        <p:spPr>
          <a:xfrm>
            <a:off x="6439656" y="332690"/>
            <a:ext cx="2954655" cy="461665"/>
          </a:xfrm>
          <a:prstGeom prst="rect">
            <a:avLst/>
          </a:prstGeom>
        </p:spPr>
        <p:txBody>
          <a:bodyPr wrap="none">
            <a:spAutoFit/>
          </a:bodyPr>
          <a:lstStyle/>
          <a:p>
            <a:pPr defTabSz="914400" fontAlgn="base">
              <a:spcBef>
                <a:spcPct val="0"/>
              </a:spcBef>
              <a:spcAft>
                <a:spcPct val="0"/>
              </a:spcAft>
            </a:pPr>
            <a:r>
              <a:rPr lang="en-US" altLang="en-US" sz="2400" dirty="0">
                <a:solidFill>
                  <a:srgbClr val="000000"/>
                </a:solidFill>
                <a:latin typeface="ＭＳ ゴシック"/>
                <a:ea typeface="ＭＳ ゴシック"/>
                <a:cs typeface="ＭＳ ゴシック"/>
              </a:rPr>
              <a:t>序文</a:t>
            </a:r>
            <a:r>
              <a:rPr lang="ja-JP" altLang="en-US" sz="2400" dirty="0">
                <a:solidFill>
                  <a:srgbClr val="000000"/>
                </a:solidFill>
                <a:latin typeface="ＭＳ ゴシック"/>
                <a:ea typeface="ＭＳ ゴシック"/>
                <a:cs typeface="ＭＳ ゴシック"/>
              </a:rPr>
              <a:t>（</a:t>
            </a:r>
            <a:r>
              <a:rPr lang="en-US" altLang="ja-JP" sz="2400" dirty="0">
                <a:solidFill>
                  <a:srgbClr val="000000"/>
                </a:solidFill>
                <a:latin typeface="ＭＳ ゴシック"/>
                <a:ea typeface="ＭＳ ゴシック"/>
                <a:cs typeface="ＭＳ ゴシック"/>
              </a:rPr>
              <a:t>2006</a:t>
            </a:r>
            <a:r>
              <a:rPr lang="ja-JP" altLang="en-US" sz="2400" dirty="0">
                <a:solidFill>
                  <a:srgbClr val="000000"/>
                </a:solidFill>
                <a:latin typeface="ＭＳ ゴシック"/>
                <a:ea typeface="ＭＳ ゴシック"/>
                <a:cs typeface="ＭＳ ゴシック"/>
              </a:rPr>
              <a:t>年報告）</a:t>
            </a:r>
            <a:endParaRPr lang="en-US" altLang="en-US" sz="2400" dirty="0">
              <a:solidFill>
                <a:srgbClr val="000000"/>
              </a:solidFill>
              <a:latin typeface="ＭＳ ゴシック"/>
              <a:ea typeface="ＭＳ ゴシック"/>
              <a:cs typeface="ＭＳ ゴシック"/>
            </a:endParaRPr>
          </a:p>
        </p:txBody>
      </p:sp>
      <p:cxnSp>
        <p:nvCxnSpPr>
          <p:cNvPr id="6" name="直線コネクタ 5"/>
          <p:cNvCxnSpPr/>
          <p:nvPr/>
        </p:nvCxnSpPr>
        <p:spPr bwMode="auto">
          <a:xfrm>
            <a:off x="246957" y="2852936"/>
            <a:ext cx="4608512"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7" name="直線コネクタ 6"/>
          <p:cNvCxnSpPr/>
          <p:nvPr/>
        </p:nvCxnSpPr>
        <p:spPr bwMode="auto">
          <a:xfrm>
            <a:off x="6583664" y="2852936"/>
            <a:ext cx="338437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9" name="直線コネクタ 8"/>
          <p:cNvCxnSpPr/>
          <p:nvPr/>
        </p:nvCxnSpPr>
        <p:spPr bwMode="auto">
          <a:xfrm>
            <a:off x="2839253" y="3140968"/>
            <a:ext cx="576064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497454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0932" y="932249"/>
            <a:ext cx="5276004" cy="4680520"/>
          </a:xfrm>
          <a:prstGeom prst="rect">
            <a:avLst/>
          </a:prstGeom>
          <a:ln>
            <a:solidFill>
              <a:srgbClr val="4F81BD"/>
            </a:solidFill>
          </a:ln>
        </p:spPr>
      </p:pic>
      <p:sp>
        <p:nvSpPr>
          <p:cNvPr id="5" name="テキスト ボックス 4"/>
          <p:cNvSpPr txBox="1"/>
          <p:nvPr/>
        </p:nvSpPr>
        <p:spPr>
          <a:xfrm>
            <a:off x="5312679" y="672672"/>
            <a:ext cx="4871381" cy="5447645"/>
          </a:xfrm>
          <a:prstGeom prst="rect">
            <a:avLst/>
          </a:prstGeom>
          <a:noFill/>
        </p:spPr>
        <p:txBody>
          <a:bodyPr wrap="square" rtlCol="0">
            <a:spAutoFit/>
          </a:bodyPr>
          <a:lstStyle/>
          <a:p>
            <a:pPr marL="457200" indent="-457200" defTabSz="914400" fontAlgn="base">
              <a:spcBef>
                <a:spcPct val="0"/>
              </a:spcBef>
              <a:spcAft>
                <a:spcPct val="0"/>
              </a:spcAft>
              <a:buFontTx/>
              <a:buAutoNum type="arabicPeriod"/>
            </a:pPr>
            <a:r>
              <a:rPr lang="ja-JP" altLang="en-US" sz="2400" dirty="0">
                <a:solidFill>
                  <a:srgbClr val="000000"/>
                </a:solidFill>
                <a:latin typeface="ＭＳ ゴシック"/>
                <a:ea typeface="ＭＳ ゴシック"/>
                <a:cs typeface="ＭＳ ゴシック"/>
              </a:rPr>
              <a:t>サマリーと結論（</a:t>
            </a:r>
            <a:r>
              <a:rPr lang="en-US" altLang="ja-JP" sz="2400" dirty="0">
                <a:solidFill>
                  <a:srgbClr val="000000"/>
                </a:solidFill>
                <a:latin typeface="ＭＳ ゴシック"/>
                <a:ea typeface="ＭＳ ゴシック"/>
                <a:cs typeface="ＭＳ ゴシック"/>
              </a:rPr>
              <a:t>2006</a:t>
            </a:r>
            <a:r>
              <a:rPr lang="ja-JP" altLang="en-US" sz="2400" dirty="0">
                <a:solidFill>
                  <a:srgbClr val="000000"/>
                </a:solidFill>
                <a:latin typeface="ＭＳ ゴシック"/>
                <a:ea typeface="ＭＳ ゴシック"/>
                <a:cs typeface="ＭＳ ゴシック"/>
              </a:rPr>
              <a:t>年）</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en-US" altLang="ja-JP" sz="2400" dirty="0">
                <a:solidFill>
                  <a:srgbClr val="000000"/>
                </a:solidFill>
                <a:latin typeface="ＭＳ ゴシック"/>
                <a:ea typeface="ＭＳ ゴシック"/>
                <a:cs typeface="ＭＳ ゴシック"/>
              </a:rPr>
              <a:t> 1.1 </a:t>
            </a:r>
            <a:r>
              <a:rPr lang="ja-JP" altLang="en-US" sz="2400" dirty="0">
                <a:solidFill>
                  <a:srgbClr val="000000"/>
                </a:solidFill>
                <a:latin typeface="ＭＳ ゴシック"/>
                <a:ea typeface="ＭＳ ゴシック"/>
                <a:cs typeface="ＭＳ ゴシック"/>
              </a:rPr>
              <a:t>主たる</a:t>
            </a:r>
            <a:r>
              <a:rPr lang="ja-JP" altLang="en-US" sz="2400" dirty="0">
                <a:solidFill>
                  <a:srgbClr val="000000"/>
                </a:solidFill>
                <a:latin typeface="ＭＳ ゴシック"/>
                <a:ea typeface="ＭＳ ゴシック"/>
                <a:cs typeface="ＭＳ ゴシック"/>
              </a:rPr>
              <a:t>結論</a:t>
            </a:r>
            <a:endParaRPr lang="ja-JP" altLang="en-US" sz="24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400" dirty="0">
                <a:solidFill>
                  <a:srgbClr val="000000"/>
                </a:solidFill>
                <a:latin typeface="ＭＳ ゴシック"/>
                <a:ea typeface="ＭＳ ゴシック"/>
                <a:cs typeface="ＭＳ ゴシック"/>
              </a:rPr>
              <a:t>アメリカ環境保護庁</a:t>
            </a:r>
            <a:r>
              <a:rPr lang="en-US" altLang="ja-JP" sz="2400" dirty="0">
                <a:solidFill>
                  <a:srgbClr val="000000"/>
                </a:solidFill>
                <a:latin typeface="ＭＳ ゴシック"/>
                <a:ea typeface="ＭＳ ゴシック"/>
                <a:cs typeface="ＭＳ ゴシック"/>
              </a:rPr>
              <a:t>(EPA)</a:t>
            </a:r>
            <a:r>
              <a:rPr lang="ja-JP" altLang="en-US" sz="2400" dirty="0">
                <a:solidFill>
                  <a:srgbClr val="000000"/>
                </a:solidFill>
                <a:latin typeface="ＭＳ ゴシック"/>
                <a:ea typeface="ＭＳ ゴシック"/>
                <a:cs typeface="ＭＳ ゴシック"/>
              </a:rPr>
              <a:t>は受動喫煙により、アメリカ国民に深刻で重大な健康影響が発生していることを結論する</a:t>
            </a:r>
            <a:r>
              <a:rPr lang="ja-JP" altLang="en-US" sz="2400" dirty="0">
                <a:solidFill>
                  <a:srgbClr val="000000"/>
                </a:solidFill>
                <a:latin typeface="ＭＳ ゴシック"/>
                <a:ea typeface="ＭＳ ゴシック"/>
                <a:cs typeface="ＭＳ ゴシック"/>
              </a:rPr>
              <a:t>。</a:t>
            </a:r>
            <a:endParaRPr lang="en-US" altLang="ja-JP" sz="2400" dirty="0">
              <a:solidFill>
                <a:srgbClr val="000000"/>
              </a:solidFill>
              <a:latin typeface="ＭＳ ゴシック"/>
              <a:ea typeface="ＭＳ ゴシック"/>
              <a:cs typeface="ＭＳ ゴシック"/>
            </a:endParaRPr>
          </a:p>
          <a:p>
            <a:pPr defTabSz="914400" fontAlgn="base">
              <a:spcBef>
                <a:spcPct val="0"/>
              </a:spcBef>
              <a:spcAft>
                <a:spcPct val="0"/>
              </a:spcAft>
            </a:pPr>
            <a:endParaRPr lang="en-US" altLang="ja-JP" sz="20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成人</a:t>
            </a:r>
            <a:r>
              <a:rPr lang="ja-JP" altLang="en-US" sz="2000" dirty="0">
                <a:solidFill>
                  <a:srgbClr val="000000"/>
                </a:solidFill>
                <a:latin typeface="ＭＳ ゴシック"/>
                <a:ea typeface="ＭＳ ゴシック"/>
                <a:cs typeface="ＭＳ ゴシック"/>
              </a:rPr>
              <a:t>：受動喫煙は肺に対する発がん性があり、米国で毎年</a:t>
            </a:r>
            <a:r>
              <a:rPr lang="en-US" altLang="ja-JP" sz="2000" dirty="0">
                <a:solidFill>
                  <a:srgbClr val="000000"/>
                </a:solidFill>
                <a:latin typeface="ＭＳ ゴシック"/>
                <a:ea typeface="ＭＳ ゴシック"/>
                <a:cs typeface="ＭＳ ゴシック"/>
              </a:rPr>
              <a:t>3,000</a:t>
            </a:r>
            <a:r>
              <a:rPr lang="ja-JP" altLang="en-US" sz="2000" dirty="0">
                <a:solidFill>
                  <a:srgbClr val="000000"/>
                </a:solidFill>
                <a:latin typeface="ＭＳ ゴシック"/>
                <a:ea typeface="ＭＳ ゴシック"/>
                <a:cs typeface="ＭＳ ゴシック"/>
              </a:rPr>
              <a:t>人の非喫煙者が受動喫煙により死亡</a:t>
            </a:r>
            <a:r>
              <a:rPr lang="ja-JP" altLang="en-US" sz="2000" dirty="0">
                <a:solidFill>
                  <a:srgbClr val="000000"/>
                </a:solidFill>
                <a:latin typeface="ＭＳ ゴシック"/>
                <a:ea typeface="ＭＳ ゴシック"/>
                <a:cs typeface="ＭＳ ゴシック"/>
              </a:rPr>
              <a:t>。</a:t>
            </a:r>
            <a:endParaRPr lang="en-US" altLang="ja-JP" sz="2000" dirty="0">
              <a:solidFill>
                <a:srgbClr val="000000"/>
              </a:solidFill>
              <a:latin typeface="ＭＳ ゴシック"/>
              <a:ea typeface="ＭＳ ゴシック"/>
              <a:cs typeface="ＭＳ ゴシック"/>
            </a:endParaRPr>
          </a:p>
          <a:p>
            <a:pPr defTabSz="914400" fontAlgn="base">
              <a:spcBef>
                <a:spcPct val="0"/>
              </a:spcBef>
              <a:spcAft>
                <a:spcPct val="0"/>
              </a:spcAft>
            </a:pPr>
            <a:endParaRPr lang="ja-JP" altLang="en-US" sz="2000" dirty="0">
              <a:solidFill>
                <a:srgbClr val="000000"/>
              </a:solidFill>
              <a:latin typeface="ＭＳ ゴシック"/>
              <a:ea typeface="ＭＳ ゴシック"/>
              <a:cs typeface="ＭＳ ゴシック"/>
            </a:endParaRPr>
          </a:p>
          <a:p>
            <a:pPr defTabSz="914400" fontAlgn="base">
              <a:spcBef>
                <a:spcPct val="0"/>
              </a:spcBef>
              <a:spcAft>
                <a:spcPct val="0"/>
              </a:spcAft>
            </a:pPr>
            <a:r>
              <a:rPr lang="ja-JP" altLang="en-US" sz="2000" dirty="0">
                <a:solidFill>
                  <a:srgbClr val="000000"/>
                </a:solidFill>
                <a:latin typeface="ＭＳ ゴシック"/>
                <a:ea typeface="ＭＳ ゴシック"/>
                <a:cs typeface="ＭＳ ゴシック"/>
              </a:rPr>
              <a:t>小児：末梢気道疾患（気管支炎、肺炎</a:t>
            </a:r>
            <a:r>
              <a:rPr lang="ja-JP" altLang="en-US" sz="2000" dirty="0">
                <a:solidFill>
                  <a:srgbClr val="000000"/>
                </a:solidFill>
                <a:latin typeface="ＭＳ ゴシック"/>
                <a:ea typeface="ＭＳ ゴシック"/>
                <a:cs typeface="ＭＳ ゴシック"/>
              </a:rPr>
              <a:t>）</a:t>
            </a:r>
            <a:r>
              <a:rPr lang="en-US" altLang="ja-JP" sz="2000" dirty="0">
                <a:solidFill>
                  <a:srgbClr val="000000"/>
                </a:solidFill>
                <a:latin typeface="ＭＳ ゴシック"/>
                <a:ea typeface="ＭＳ ゴシック"/>
                <a:cs typeface="ＭＳ ゴシック"/>
              </a:rPr>
              <a:t/>
            </a:r>
            <a:br>
              <a:rPr lang="en-US" altLang="ja-JP" sz="2000" dirty="0">
                <a:solidFill>
                  <a:srgbClr val="000000"/>
                </a:solidFill>
                <a:latin typeface="ＭＳ ゴシック"/>
                <a:ea typeface="ＭＳ ゴシック"/>
                <a:cs typeface="ＭＳ ゴシック"/>
              </a:rPr>
            </a:br>
            <a:r>
              <a:rPr lang="ja-JP" altLang="en-US" sz="2000" dirty="0">
                <a:solidFill>
                  <a:srgbClr val="000000"/>
                </a:solidFill>
                <a:latin typeface="ＭＳ ゴシック"/>
                <a:ea typeface="ＭＳ ゴシック"/>
                <a:cs typeface="ＭＳ ゴシック"/>
              </a:rPr>
              <a:t>の</a:t>
            </a:r>
            <a:r>
              <a:rPr lang="ja-JP" altLang="en-US" sz="2000" dirty="0">
                <a:solidFill>
                  <a:srgbClr val="000000"/>
                </a:solidFill>
                <a:latin typeface="ＭＳ ゴシック"/>
                <a:ea typeface="ＭＳ ゴシック"/>
                <a:cs typeface="ＭＳ ゴシック"/>
              </a:rPr>
              <a:t>リスクである。受動喫煙により</a:t>
            </a:r>
            <a:r>
              <a:rPr lang="ja-JP" altLang="en-US" sz="2000" dirty="0">
                <a:solidFill>
                  <a:srgbClr val="000000"/>
                </a:solidFill>
                <a:latin typeface="ＭＳ ゴシック"/>
                <a:ea typeface="ＭＳ ゴシック"/>
                <a:cs typeface="ＭＳ ゴシック"/>
              </a:rPr>
              <a:t>、毎年</a:t>
            </a:r>
            <a:r>
              <a:rPr lang="en-US" altLang="ja-JP" sz="2000" dirty="0">
                <a:solidFill>
                  <a:srgbClr val="000000"/>
                </a:solidFill>
                <a:latin typeface="ＭＳ ゴシック"/>
                <a:ea typeface="ＭＳ ゴシック"/>
                <a:cs typeface="ＭＳ ゴシック"/>
              </a:rPr>
              <a:t>15〜30</a:t>
            </a:r>
            <a:r>
              <a:rPr lang="ja-JP" altLang="en-US" sz="2000" dirty="0">
                <a:solidFill>
                  <a:srgbClr val="000000"/>
                </a:solidFill>
                <a:latin typeface="ＭＳ ゴシック"/>
                <a:ea typeface="ＭＳ ゴシック"/>
                <a:cs typeface="ＭＳ ゴシック"/>
              </a:rPr>
              <a:t>万人の乳幼児（</a:t>
            </a:r>
            <a:r>
              <a:rPr lang="en-US" altLang="ja-JP" sz="2000" dirty="0">
                <a:solidFill>
                  <a:srgbClr val="000000"/>
                </a:solidFill>
                <a:latin typeface="ＭＳ ゴシック"/>
                <a:ea typeface="ＭＳ ゴシック"/>
                <a:cs typeface="ＭＳ ゴシック"/>
              </a:rPr>
              <a:t>18</a:t>
            </a:r>
            <a:r>
              <a:rPr lang="ja-JP" altLang="en-US" sz="2000" dirty="0">
                <a:solidFill>
                  <a:srgbClr val="000000"/>
                </a:solidFill>
                <a:latin typeface="ＭＳ ゴシック"/>
                <a:ea typeface="ＭＳ ゴシック"/>
                <a:cs typeface="ＭＳ ゴシック"/>
              </a:rPr>
              <a:t>ヵ月以下）</a:t>
            </a:r>
            <a:r>
              <a:rPr lang="ja-JP" altLang="en-US" sz="2000" dirty="0">
                <a:solidFill>
                  <a:srgbClr val="000000"/>
                </a:solidFill>
                <a:latin typeface="ＭＳ ゴシック"/>
                <a:ea typeface="ＭＳ ゴシック"/>
                <a:cs typeface="ＭＳ ゴシック"/>
              </a:rPr>
              <a:t>の</a:t>
            </a:r>
            <a:r>
              <a:rPr lang="en-US" altLang="ja-JP" sz="2000" dirty="0">
                <a:solidFill>
                  <a:srgbClr val="000000"/>
                </a:solidFill>
                <a:latin typeface="ＭＳ ゴシック"/>
                <a:ea typeface="ＭＳ ゴシック"/>
                <a:cs typeface="ＭＳ ゴシック"/>
              </a:rPr>
              <a:t/>
            </a:r>
            <a:br>
              <a:rPr lang="en-US" altLang="ja-JP" sz="2000" dirty="0">
                <a:solidFill>
                  <a:srgbClr val="000000"/>
                </a:solidFill>
                <a:latin typeface="ＭＳ ゴシック"/>
                <a:ea typeface="ＭＳ ゴシック"/>
                <a:cs typeface="ＭＳ ゴシック"/>
              </a:rPr>
            </a:br>
            <a:r>
              <a:rPr lang="ja-JP" altLang="en-US" sz="2000" dirty="0">
                <a:solidFill>
                  <a:srgbClr val="000000"/>
                </a:solidFill>
                <a:latin typeface="ＭＳ ゴシック"/>
                <a:ea typeface="ＭＳ ゴシック"/>
                <a:cs typeface="ＭＳ ゴシック"/>
              </a:rPr>
              <a:t>末梢</a:t>
            </a:r>
            <a:r>
              <a:rPr lang="ja-JP" altLang="en-US" sz="2000" dirty="0">
                <a:solidFill>
                  <a:srgbClr val="000000"/>
                </a:solidFill>
                <a:latin typeface="ＭＳ ゴシック"/>
                <a:ea typeface="ＭＳ ゴシック"/>
                <a:cs typeface="ＭＳ ゴシック"/>
              </a:rPr>
              <a:t>気道疾患の原因となっている</a:t>
            </a:r>
            <a:r>
              <a:rPr lang="ja-JP" altLang="en-US" sz="2000" dirty="0">
                <a:solidFill>
                  <a:srgbClr val="000000"/>
                </a:solidFill>
                <a:latin typeface="ＭＳ ゴシック"/>
                <a:ea typeface="ＭＳ ゴシック"/>
                <a:cs typeface="ＭＳ ゴシック"/>
              </a:rPr>
              <a:t>。</a:t>
            </a:r>
            <a:endParaRPr lang="ja-JP" altLang="en-US" sz="2400"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3300985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7762" y="34"/>
            <a:ext cx="6947785" cy="830997"/>
          </a:xfrm>
          <a:prstGeom prst="rect">
            <a:avLst/>
          </a:prstGeom>
          <a:noFill/>
        </p:spPr>
        <p:txBody>
          <a:bodyPr wrap="none" rtlCol="0">
            <a:spAutoFit/>
          </a:bodyPr>
          <a:lstStyle/>
          <a:p>
            <a:pPr defTabSz="914400" fontAlgn="base">
              <a:spcBef>
                <a:spcPct val="0"/>
              </a:spcBef>
              <a:spcAft>
                <a:spcPct val="0"/>
              </a:spcAft>
            </a:pPr>
            <a:r>
              <a:rPr lang="en-US" altLang="ja-JP" sz="2400" dirty="0">
                <a:solidFill>
                  <a:srgbClr val="000000"/>
                </a:solidFill>
                <a:latin typeface="Arial"/>
                <a:ea typeface="ＭＳ ゴシック"/>
                <a:cs typeface="Arial"/>
              </a:rPr>
              <a:t>Surgeon General’s Report </a:t>
            </a:r>
            <a:r>
              <a:rPr lang="ja-JP" altLang="en-US" sz="2400" dirty="0">
                <a:solidFill>
                  <a:srgbClr val="000000"/>
                </a:solidFill>
                <a:latin typeface="Arial"/>
                <a:ea typeface="ＭＳ ゴシック"/>
                <a:cs typeface="Arial"/>
              </a:rPr>
              <a:t>（</a:t>
            </a:r>
            <a:r>
              <a:rPr lang="en-US" altLang="ja-JP" sz="2400" dirty="0">
                <a:solidFill>
                  <a:srgbClr val="FF0000"/>
                </a:solidFill>
                <a:latin typeface="Arial"/>
                <a:ea typeface="ＭＳ ゴシック"/>
                <a:cs typeface="Arial"/>
              </a:rPr>
              <a:t>2006</a:t>
            </a:r>
            <a:r>
              <a:rPr lang="ja-JP" altLang="en-US" sz="2400" dirty="0">
                <a:solidFill>
                  <a:srgbClr val="FF0000"/>
                </a:solidFill>
                <a:latin typeface="Arial"/>
                <a:ea typeface="ＭＳ ゴシック"/>
                <a:cs typeface="Arial"/>
              </a:rPr>
              <a:t>年</a:t>
            </a:r>
            <a:r>
              <a:rPr lang="ja-JP" altLang="en-US" sz="2400" dirty="0">
                <a:solidFill>
                  <a:srgbClr val="000000"/>
                </a:solidFill>
                <a:latin typeface="Arial"/>
                <a:ea typeface="ＭＳ ゴシック"/>
                <a:cs typeface="Arial"/>
              </a:rPr>
              <a:t>報告，</a:t>
            </a:r>
            <a:r>
              <a:rPr lang="en-US" altLang="ja-JP" sz="2400" dirty="0">
                <a:solidFill>
                  <a:srgbClr val="000000"/>
                </a:solidFill>
                <a:latin typeface="Arial"/>
                <a:ea typeface="ＭＳ ゴシック"/>
                <a:cs typeface="Arial"/>
              </a:rPr>
              <a:t> p11</a:t>
            </a:r>
            <a:r>
              <a:rPr lang="ja-JP" altLang="en-US" sz="2400" dirty="0">
                <a:solidFill>
                  <a:srgbClr val="000000"/>
                </a:solidFill>
                <a:latin typeface="Arial"/>
                <a:ea typeface="ＭＳ ゴシック"/>
                <a:cs typeface="Arial"/>
              </a:rPr>
              <a:t>）</a:t>
            </a:r>
            <a:endParaRPr lang="en-US" altLang="ja-JP" sz="2400" dirty="0">
              <a:solidFill>
                <a:srgbClr val="000000"/>
              </a:solidFill>
              <a:latin typeface="Arial"/>
              <a:ea typeface="ＭＳ ゴシック"/>
              <a:cs typeface="Arial"/>
            </a:endParaRPr>
          </a:p>
          <a:p>
            <a:pPr defTabSz="914400" fontAlgn="base">
              <a:spcBef>
                <a:spcPct val="0"/>
              </a:spcBef>
              <a:spcAft>
                <a:spcPct val="0"/>
              </a:spcAft>
            </a:pPr>
            <a:r>
              <a:rPr lang="en-US" altLang="ja-JP" sz="2400" dirty="0">
                <a:solidFill>
                  <a:srgbClr val="000000"/>
                </a:solidFill>
                <a:latin typeface="Arial"/>
                <a:ea typeface="ＭＳ ゴシック"/>
                <a:cs typeface="Arial"/>
              </a:rPr>
              <a:t>Major Conclusions</a:t>
            </a:r>
            <a:r>
              <a:rPr lang="ja-JP" altLang="en-US" sz="2400" dirty="0">
                <a:solidFill>
                  <a:srgbClr val="000000"/>
                </a:solidFill>
                <a:latin typeface="Arial"/>
                <a:ea typeface="ＭＳ ゴシック"/>
                <a:cs typeface="Arial"/>
              </a:rPr>
              <a:t>、</a:t>
            </a:r>
            <a:r>
              <a:rPr lang="ja-JP" altLang="en-US" sz="2400" dirty="0">
                <a:solidFill>
                  <a:srgbClr val="FF0000"/>
                </a:solidFill>
                <a:latin typeface="Arial"/>
                <a:ea typeface="ＭＳ ゴシック"/>
                <a:cs typeface="Arial"/>
              </a:rPr>
              <a:t>６つの結論</a:t>
            </a:r>
            <a:r>
              <a:rPr lang="ja-JP" altLang="en-US" sz="2400" dirty="0">
                <a:solidFill>
                  <a:srgbClr val="000000"/>
                </a:solidFill>
                <a:latin typeface="Arial"/>
                <a:ea typeface="ＭＳ ゴシック"/>
                <a:cs typeface="Arial"/>
              </a:rPr>
              <a:t>解説</a:t>
            </a:r>
            <a:endParaRPr lang="ja-JP" altLang="en-US" sz="2400" dirty="0">
              <a:solidFill>
                <a:srgbClr val="000000"/>
              </a:solidFill>
              <a:latin typeface="Arial"/>
              <a:ea typeface="ＭＳ ゴシック"/>
              <a:cs typeface="Arial"/>
            </a:endParaRPr>
          </a:p>
        </p:txBody>
      </p:sp>
      <p:pic>
        <p:nvPicPr>
          <p:cNvPr id="6" name="図 5"/>
          <p:cNvPicPr>
            <a:picLocks noChangeAspect="1"/>
          </p:cNvPicPr>
          <p:nvPr/>
        </p:nvPicPr>
        <p:blipFill>
          <a:blip r:embed="rId2"/>
          <a:stretch>
            <a:fillRect/>
          </a:stretch>
        </p:blipFill>
        <p:spPr>
          <a:xfrm>
            <a:off x="102940" y="764704"/>
            <a:ext cx="7321848" cy="2520280"/>
          </a:xfrm>
          <a:prstGeom prst="rect">
            <a:avLst/>
          </a:prstGeom>
          <a:ln>
            <a:solidFill>
              <a:srgbClr val="4F81BD"/>
            </a:solidFill>
          </a:ln>
        </p:spPr>
      </p:pic>
      <p:sp>
        <p:nvSpPr>
          <p:cNvPr id="3" name="テキスト ボックス 2"/>
          <p:cNvSpPr txBox="1"/>
          <p:nvPr/>
        </p:nvSpPr>
        <p:spPr>
          <a:xfrm>
            <a:off x="174948" y="3356992"/>
            <a:ext cx="6912772" cy="954107"/>
          </a:xfrm>
          <a:prstGeom prst="rect">
            <a:avLst/>
          </a:prstGeom>
          <a:noFill/>
        </p:spPr>
        <p:txBody>
          <a:bodyPr wrap="square" rtlCol="0">
            <a:spAutoFit/>
          </a:bodyPr>
          <a:lstStyle/>
          <a:p>
            <a:pPr marL="514350" indent="-514350" defTabSz="914400" fontAlgn="base">
              <a:spcBef>
                <a:spcPct val="0"/>
              </a:spcBef>
              <a:spcAft>
                <a:spcPct val="0"/>
              </a:spcAft>
              <a:buFontTx/>
              <a:buAutoNum type="arabicPeriod"/>
            </a:pPr>
            <a:r>
              <a:rPr lang="ja-JP" altLang="en-US" sz="2800" dirty="0">
                <a:solidFill>
                  <a:srgbClr val="000000"/>
                </a:solidFill>
                <a:latin typeface="ＭＳ ゴシック"/>
                <a:ea typeface="ＭＳ ゴシック"/>
                <a:cs typeface="ＭＳ ゴシック"/>
              </a:rPr>
              <a:t>受動喫煙はタバコを吸わない成人、</a:t>
            </a:r>
            <a:r>
              <a:rPr lang="en-US" altLang="ja-JP" sz="2800" dirty="0">
                <a:solidFill>
                  <a:srgbClr val="000000"/>
                </a:solidFill>
                <a:latin typeface="ＭＳ ゴシック"/>
                <a:ea typeface="ＭＳ ゴシック"/>
                <a:cs typeface="ＭＳ ゴシック"/>
              </a:rPr>
              <a:t/>
            </a:r>
            <a:br>
              <a:rPr lang="en-US" altLang="ja-JP" sz="2800" dirty="0">
                <a:solidFill>
                  <a:srgbClr val="000000"/>
                </a:solidFill>
                <a:latin typeface="ＭＳ ゴシック"/>
                <a:ea typeface="ＭＳ ゴシック"/>
                <a:cs typeface="ＭＳ ゴシック"/>
              </a:rPr>
            </a:br>
            <a:r>
              <a:rPr lang="ja-JP" altLang="en-US" sz="2800" dirty="0">
                <a:solidFill>
                  <a:srgbClr val="000000"/>
                </a:solidFill>
                <a:latin typeface="ＭＳ ゴシック"/>
                <a:ea typeface="ＭＳ ゴシック"/>
                <a:cs typeface="ＭＳ ゴシック"/>
              </a:rPr>
              <a:t>小児の早世と疾病の原因となる</a:t>
            </a:r>
            <a:endParaRPr lang="ja-JP" altLang="en-US" sz="2800" dirty="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1011982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2_奨励賞プレゼン">
  <a:themeElements>
    <a:clrScheme name="">
      <a:dk1>
        <a:srgbClr val="000000"/>
      </a:dk1>
      <a:lt1>
        <a:srgbClr val="FFFFFF"/>
      </a:lt1>
      <a:dk2>
        <a:srgbClr val="000000"/>
      </a:dk2>
      <a:lt2>
        <a:srgbClr val="FFFF00"/>
      </a:lt2>
      <a:accent1>
        <a:srgbClr val="00B7A5"/>
      </a:accent1>
      <a:accent2>
        <a:srgbClr val="D49FFF"/>
      </a:accent2>
      <a:accent3>
        <a:srgbClr val="AAAAAA"/>
      </a:accent3>
      <a:accent4>
        <a:srgbClr val="DADADA"/>
      </a:accent4>
      <a:accent5>
        <a:srgbClr val="AAD8CF"/>
      </a:accent5>
      <a:accent6>
        <a:srgbClr val="C090E7"/>
      </a:accent6>
      <a:hlink>
        <a:srgbClr val="7B00E4"/>
      </a:hlink>
      <a:folHlink>
        <a:srgbClr val="618FFD"/>
      </a:folHlink>
    </a:clrScheme>
    <a:fontScheme name="奨励賞プレゼン">
      <a:majorFont>
        <a:latin typeface="Osaka"/>
        <a:ea typeface="Osaka"/>
        <a:cs typeface="Osaka"/>
      </a:majorFont>
      <a:minorFont>
        <a:latin typeface="Osak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Osaka" charset="-128"/>
            <a:ea typeface="Osaka" charset="-128"/>
            <a:cs typeface="Osaka"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Osaka" charset="-128"/>
            <a:ea typeface="Osaka" charset="-128"/>
            <a:cs typeface="Osaka" charset="-128"/>
          </a:defRPr>
        </a:defPPr>
      </a:lstStyle>
    </a:lnDef>
  </a:objectDefaults>
  <a:extraClrSchemeLst>
    <a:extraClrScheme>
      <a:clrScheme name="奨励賞プレゼ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奨励賞プレゼ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奨励賞プレゼ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奨励賞プレゼ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奨励賞プレゼ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奨励賞プレゼ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奨励賞プレゼ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奨励賞プレゼン">
  <a:themeElements>
    <a:clrScheme name="ユーザー設定 1">
      <a:dk1>
        <a:srgbClr val="000000"/>
      </a:dk1>
      <a:lt1>
        <a:srgbClr val="FFFFFF"/>
      </a:lt1>
      <a:dk2>
        <a:srgbClr val="000000"/>
      </a:dk2>
      <a:lt2>
        <a:srgbClr val="FFFF00"/>
      </a:lt2>
      <a:accent1>
        <a:srgbClr val="00B7A5"/>
      </a:accent1>
      <a:accent2>
        <a:srgbClr val="D49FFF"/>
      </a:accent2>
      <a:accent3>
        <a:srgbClr val="AAAAAA"/>
      </a:accent3>
      <a:accent4>
        <a:srgbClr val="DADADA"/>
      </a:accent4>
      <a:accent5>
        <a:srgbClr val="AAD8CF"/>
      </a:accent5>
      <a:accent6>
        <a:srgbClr val="C090E7"/>
      </a:accent6>
      <a:hlink>
        <a:srgbClr val="7B00E4"/>
      </a:hlink>
      <a:folHlink>
        <a:srgbClr val="618FF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Osaka" charset="-128"/>
            <a:ea typeface="Osaka" charset="-128"/>
            <a:cs typeface="Osaka"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Osaka" charset="-128"/>
            <a:ea typeface="Osaka" charset="-128"/>
            <a:cs typeface="Osaka" charset="-128"/>
          </a:defRPr>
        </a:defPPr>
      </a:lstStyle>
    </a:lnDef>
  </a:objectDefaults>
  <a:extraClrSchemeLst>
    <a:extraClrScheme>
      <a:clrScheme name="奨励賞プレゼ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奨励賞プレゼ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奨励賞プレゼ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奨励賞プレゼ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奨励賞プレゼ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奨励賞プレゼ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奨励賞プレゼ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5_奨励賞プレゼン">
  <a:themeElements>
    <a:clrScheme name="">
      <a:dk1>
        <a:srgbClr val="000000"/>
      </a:dk1>
      <a:lt1>
        <a:srgbClr val="FFFFFF"/>
      </a:lt1>
      <a:dk2>
        <a:srgbClr val="000000"/>
      </a:dk2>
      <a:lt2>
        <a:srgbClr val="FFFF00"/>
      </a:lt2>
      <a:accent1>
        <a:srgbClr val="00B7A5"/>
      </a:accent1>
      <a:accent2>
        <a:srgbClr val="D49FFF"/>
      </a:accent2>
      <a:accent3>
        <a:srgbClr val="AAAAAA"/>
      </a:accent3>
      <a:accent4>
        <a:srgbClr val="DADADA"/>
      </a:accent4>
      <a:accent5>
        <a:srgbClr val="AAD8CF"/>
      </a:accent5>
      <a:accent6>
        <a:srgbClr val="C090E7"/>
      </a:accent6>
      <a:hlink>
        <a:srgbClr val="7B00E4"/>
      </a:hlink>
      <a:folHlink>
        <a:srgbClr val="618FF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Osaka" charset="-128"/>
            <a:ea typeface="Osaka" charset="-128"/>
            <a:cs typeface="Osaka"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Osaka" charset="-128"/>
            <a:ea typeface="Osaka" charset="-128"/>
            <a:cs typeface="Osaka" charset="-128"/>
          </a:defRPr>
        </a:defPPr>
      </a:lstStyle>
    </a:lnDef>
  </a:objectDefaults>
  <a:extraClrSchemeLst>
    <a:extraClrScheme>
      <a:clrScheme name="奨励賞プレゼ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奨励賞プレゼ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奨励賞プレゼ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奨励賞プレゼ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奨励賞プレゼ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奨励賞プレゼ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奨励賞プレゼ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TotalTime>
  <Words>2075</Words>
  <Application>Microsoft Macintosh PowerPoint</Application>
  <PresentationFormat>35 mm スライド</PresentationFormat>
  <Paragraphs>320</Paragraphs>
  <Slides>39</Slides>
  <Notes>0</Notes>
  <HiddenSlides>0</HiddenSlides>
  <MMClips>0</MMClips>
  <ScaleCrop>false</ScaleCrop>
  <HeadingPairs>
    <vt:vector size="4" baseType="variant">
      <vt:variant>
        <vt:lpstr>テーマ</vt:lpstr>
      </vt:variant>
      <vt:variant>
        <vt:i4>5</vt:i4>
      </vt:variant>
      <vt:variant>
        <vt:lpstr>スライド タイトル</vt:lpstr>
      </vt:variant>
      <vt:variant>
        <vt:i4>39</vt:i4>
      </vt:variant>
    </vt:vector>
  </HeadingPairs>
  <TitlesOfParts>
    <vt:vector size="44" baseType="lpstr">
      <vt:lpstr>2_奨励賞プレゼン</vt:lpstr>
      <vt:lpstr>標準デザイン</vt:lpstr>
      <vt:lpstr>14_奨励賞プレゼン</vt:lpstr>
      <vt:lpstr>15_奨励賞プレゼン</vt:lpstr>
      <vt:lpstr>12_標準デザイン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産業医科大学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大和 浩</dc:creator>
  <cp:lastModifiedBy>大和 浩</cp:lastModifiedBy>
  <cp:revision>1</cp:revision>
  <dcterms:created xsi:type="dcterms:W3CDTF">2019-09-20T04:59:21Z</dcterms:created>
  <dcterms:modified xsi:type="dcterms:W3CDTF">2019-09-20T05:01:53Z</dcterms:modified>
</cp:coreProperties>
</file>