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Lst>
  <p:sldSz cx="6858000" cy="9906000" type="A4"/>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72" autoAdjust="0"/>
  </p:normalViewPr>
  <p:slideViewPr>
    <p:cSldViewPr snapToGrid="0" snapToObjects="1">
      <p:cViewPr>
        <p:scale>
          <a:sx n="130" d="100"/>
          <a:sy n="130" d="100"/>
        </p:scale>
        <p:origin x="-1016" y="2704"/>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2"/>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4242269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315032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73264"/>
            <a:ext cx="1157288" cy="1220822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257175" y="573264"/>
            <a:ext cx="3357563" cy="1220822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313687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26245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111628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327045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101506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2404242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3459258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2811664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43C9E72-23B8-9449-8FFA-D6E0D27EC1AE}" type="datetimeFigureOut">
              <a:rPr kumimoji="1" lang="ja-JP" altLang="en-US" smtClean="0"/>
              <a:t>19/02/07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29575348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543C9E72-23B8-9449-8FFA-D6E0D27EC1AE}" type="datetimeFigureOut">
              <a:rPr kumimoji="1" lang="ja-JP" altLang="en-US" smtClean="0"/>
              <a:t>19/02/07</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43E3B0F5-A001-BE46-81CA-164929E99E1E}" type="slidenum">
              <a:rPr kumimoji="1" lang="ja-JP" altLang="en-US" smtClean="0"/>
              <a:t>‹#›</a:t>
            </a:fld>
            <a:endParaRPr kumimoji="1" lang="ja-JP" altLang="en-US"/>
          </a:p>
        </p:txBody>
      </p:sp>
    </p:spTree>
    <p:extLst>
      <p:ext uri="{BB962C8B-B14F-4D97-AF65-F5344CB8AC3E}">
        <p14:creationId xmlns:p14="http://schemas.microsoft.com/office/powerpoint/2010/main" val="3828568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72354" y="104869"/>
            <a:ext cx="5301451" cy="523220"/>
          </a:xfrm>
          <a:prstGeom prst="rect">
            <a:avLst/>
          </a:prstGeom>
          <a:noFill/>
        </p:spPr>
        <p:txBody>
          <a:bodyPr wrap="none" rtlCol="0">
            <a:spAutoFit/>
          </a:bodyPr>
          <a:lstStyle/>
          <a:p>
            <a:r>
              <a:rPr kumimoji="1" lang="ja-JP" altLang="en-US" sz="1400" dirty="0" smtClean="0"/>
              <a:t>フロア分煙の喫茶店</a:t>
            </a:r>
            <a:endParaRPr kumimoji="1" lang="en-US" altLang="ja-JP" sz="1400" dirty="0" smtClean="0"/>
          </a:p>
          <a:p>
            <a:r>
              <a:rPr kumimoji="1" lang="ja-JP" altLang="en-US" sz="1400" dirty="0" smtClean="0"/>
              <a:t>喫煙フロア（上階）から禁煙フロア（下階）へのタバコ煙の拡散の確認</a:t>
            </a:r>
            <a:endParaRPr kumimoji="1" lang="en-US" altLang="ja-JP" sz="1400" dirty="0" smtClean="0"/>
          </a:p>
        </p:txBody>
      </p:sp>
      <p:sp>
        <p:nvSpPr>
          <p:cNvPr id="5" name="テキスト ボックス 4"/>
          <p:cNvSpPr txBox="1"/>
          <p:nvPr/>
        </p:nvSpPr>
        <p:spPr>
          <a:xfrm>
            <a:off x="612587" y="628089"/>
            <a:ext cx="6131281" cy="8279187"/>
          </a:xfrm>
          <a:prstGeom prst="rect">
            <a:avLst/>
          </a:prstGeom>
          <a:noFill/>
        </p:spPr>
        <p:txBody>
          <a:bodyPr wrap="none" rtlCol="0">
            <a:spAutoFit/>
          </a:bodyPr>
          <a:lstStyle/>
          <a:p>
            <a:r>
              <a:rPr kumimoji="1" lang="ja-JP" altLang="en-US" sz="1400" dirty="0" smtClean="0"/>
              <a:t>１）測定方法</a:t>
            </a:r>
            <a:endParaRPr kumimoji="1" lang="en-US" altLang="ja-JP" sz="1400" dirty="0" smtClean="0"/>
          </a:p>
          <a:p>
            <a:r>
              <a:rPr lang="ja-JP" altLang="ja-JP" sz="1400" dirty="0"/>
              <a:t>　</a:t>
            </a:r>
            <a:r>
              <a:rPr lang="en-US" altLang="ja-JP" sz="1400" dirty="0" smtClean="0"/>
              <a:t>①</a:t>
            </a:r>
            <a:r>
              <a:rPr lang="ja-JP" altLang="en-US" sz="1400" dirty="0" smtClean="0"/>
              <a:t>当該店舗の近くの路上で粉じん計（</a:t>
            </a:r>
            <a:r>
              <a:rPr lang="en-US" altLang="ja-JP" sz="1400" dirty="0" smtClean="0"/>
              <a:t>TSI</a:t>
            </a:r>
            <a:r>
              <a:rPr lang="ja-JP" altLang="en-US" sz="1400" dirty="0" smtClean="0"/>
              <a:t>社製、</a:t>
            </a:r>
            <a:r>
              <a:rPr lang="en-US" altLang="ja-JP" sz="1400" dirty="0" err="1" smtClean="0"/>
              <a:t>Sidepak</a:t>
            </a:r>
            <a:r>
              <a:rPr lang="en-US" altLang="ja-JP" sz="1400" dirty="0" smtClean="0"/>
              <a:t> AM510</a:t>
            </a:r>
            <a:r>
              <a:rPr lang="ja-JP" altLang="en-US" sz="1400" dirty="0" smtClean="0"/>
              <a:t>）を起動、</a:t>
            </a:r>
            <a:endParaRPr lang="en-US" altLang="ja-JP" sz="1400" dirty="0" smtClean="0"/>
          </a:p>
          <a:p>
            <a:r>
              <a:rPr kumimoji="1" lang="ja-JP" altLang="ja-JP" sz="1400" dirty="0"/>
              <a:t>　</a:t>
            </a:r>
            <a:r>
              <a:rPr kumimoji="1" lang="ja-JP" altLang="en-US" sz="1400" dirty="0" smtClean="0"/>
              <a:t>　　屋外の微小粒子状物質（</a:t>
            </a:r>
            <a:r>
              <a:rPr kumimoji="1" lang="en-US" altLang="ja-JP" sz="1400" dirty="0" smtClean="0"/>
              <a:t>PM2.5</a:t>
            </a:r>
            <a:r>
              <a:rPr kumimoji="1" lang="ja-JP" altLang="en-US" sz="1400" dirty="0" smtClean="0"/>
              <a:t>）濃度を確認するため５分間の測定を行う。</a:t>
            </a:r>
            <a:endParaRPr kumimoji="1" lang="en-US" altLang="ja-JP" sz="1400" dirty="0" smtClean="0"/>
          </a:p>
          <a:p>
            <a:endParaRPr lang="en-US" altLang="ja-JP" sz="1400" dirty="0"/>
          </a:p>
          <a:p>
            <a:endParaRPr kumimoji="1" lang="en-US" altLang="ja-JP" sz="1400" dirty="0" smtClean="0"/>
          </a:p>
          <a:p>
            <a:endParaRPr lang="en-US" altLang="ja-JP" sz="1400" dirty="0"/>
          </a:p>
          <a:p>
            <a:endParaRPr kumimoji="1" lang="en-US" altLang="ja-JP" sz="1400" dirty="0" smtClean="0"/>
          </a:p>
          <a:p>
            <a:endParaRPr lang="en-US" altLang="ja-JP" sz="1400" dirty="0"/>
          </a:p>
          <a:p>
            <a:endParaRPr kumimoji="1" lang="en-US" altLang="ja-JP" sz="1400" dirty="0" smtClean="0"/>
          </a:p>
          <a:p>
            <a:endParaRPr lang="en-US" altLang="ja-JP" sz="1400" dirty="0"/>
          </a:p>
          <a:p>
            <a:endParaRPr kumimoji="1" lang="en-US" altLang="ja-JP" sz="1400" dirty="0" smtClean="0"/>
          </a:p>
          <a:p>
            <a:endParaRPr lang="en-US" altLang="ja-JP" sz="1400" dirty="0"/>
          </a:p>
          <a:p>
            <a:r>
              <a:rPr kumimoji="1" lang="ja-JP" altLang="ja-JP" sz="1400" dirty="0" smtClean="0"/>
              <a:t>　</a:t>
            </a:r>
            <a:r>
              <a:rPr kumimoji="1" lang="ja-JP" altLang="en-US" sz="1400" dirty="0" smtClean="0"/>
              <a:t>　</a:t>
            </a:r>
            <a:r>
              <a:rPr kumimoji="1" lang="en-US" altLang="ja-JP" sz="1400" dirty="0" smtClean="0"/>
              <a:t>2018</a:t>
            </a:r>
            <a:r>
              <a:rPr kumimoji="1" lang="ja-JP" altLang="en-US" sz="1400" dirty="0" smtClean="0"/>
              <a:t>年</a:t>
            </a:r>
            <a:r>
              <a:rPr kumimoji="1" lang="en-US" altLang="ja-JP" sz="1400" dirty="0" smtClean="0"/>
              <a:t>8</a:t>
            </a:r>
            <a:r>
              <a:rPr kumimoji="1" lang="ja-JP" altLang="en-US" sz="1400" dirty="0" smtClean="0"/>
              <a:t>月</a:t>
            </a:r>
            <a:r>
              <a:rPr kumimoji="1" lang="en-US" altLang="ja-JP" sz="1400" dirty="0" smtClean="0"/>
              <a:t>9</a:t>
            </a:r>
            <a:r>
              <a:rPr kumimoji="1" lang="ja-JP" altLang="en-US" sz="1400" dirty="0" smtClean="0"/>
              <a:t>日、福岡市の屋外の</a:t>
            </a:r>
            <a:r>
              <a:rPr kumimoji="1" lang="en-US" altLang="ja-JP" sz="1400" dirty="0" smtClean="0"/>
              <a:t>PM2.5</a:t>
            </a:r>
            <a:r>
              <a:rPr kumimoji="1" lang="ja-JP" altLang="en-US" sz="1400" dirty="0" smtClean="0"/>
              <a:t>は</a:t>
            </a:r>
            <a:r>
              <a:rPr kumimoji="1" lang="en-US" altLang="ja-JP" sz="1400" dirty="0" smtClean="0"/>
              <a:t>5〜9μg/m</a:t>
            </a:r>
            <a:r>
              <a:rPr kumimoji="1" lang="en-US" altLang="ja-JP" sz="1400" baseline="30000" dirty="0" smtClean="0"/>
              <a:t>3</a:t>
            </a:r>
            <a:r>
              <a:rPr kumimoji="1" lang="ja-JP" altLang="en-US" sz="1400" dirty="0" smtClean="0"/>
              <a:t>であった。</a:t>
            </a:r>
            <a:endParaRPr kumimoji="1" lang="en-US" altLang="ja-JP" sz="1400" dirty="0" smtClean="0"/>
          </a:p>
          <a:p>
            <a:r>
              <a:rPr lang="ja-JP" altLang="ja-JP" sz="1400" dirty="0"/>
              <a:t>　</a:t>
            </a:r>
            <a:endParaRPr lang="en-US" altLang="ja-JP" sz="1400" dirty="0" smtClean="0"/>
          </a:p>
          <a:p>
            <a:r>
              <a:rPr kumimoji="1" lang="ja-JP" altLang="ja-JP" sz="1400" dirty="0"/>
              <a:t>　</a:t>
            </a:r>
            <a:r>
              <a:rPr kumimoji="1" lang="en-US" altLang="ja-JP" sz="1400" dirty="0" smtClean="0"/>
              <a:t>②</a:t>
            </a:r>
            <a:r>
              <a:rPr kumimoji="1" lang="ja-JP" altLang="en-US" sz="1400" dirty="0" smtClean="0"/>
              <a:t>禁煙フロア（下階）に粉じん計を置き、喫煙フロア（上階）へ</a:t>
            </a:r>
            <a:endParaRPr kumimoji="1" lang="en-US" altLang="ja-JP" sz="1400" dirty="0" smtClean="0"/>
          </a:p>
          <a:p>
            <a:endParaRPr lang="en-US" altLang="ja-JP" sz="1400" dirty="0"/>
          </a:p>
          <a:p>
            <a:endParaRPr kumimoji="1" lang="en-US" altLang="ja-JP" sz="1400" dirty="0" smtClean="0"/>
          </a:p>
          <a:p>
            <a:endParaRPr lang="en-US" altLang="ja-JP" sz="1400" dirty="0"/>
          </a:p>
          <a:p>
            <a:endParaRPr kumimoji="1" lang="en-US" altLang="ja-JP" sz="1400" dirty="0" smtClean="0"/>
          </a:p>
          <a:p>
            <a:endParaRPr lang="en-US" altLang="ja-JP" sz="1400" dirty="0"/>
          </a:p>
          <a:p>
            <a:endParaRPr kumimoji="1" lang="en-US" altLang="ja-JP" sz="1400" dirty="0" smtClean="0"/>
          </a:p>
          <a:p>
            <a:endParaRPr kumimoji="1" lang="en-US" altLang="ja-JP" sz="1400" dirty="0" smtClean="0"/>
          </a:p>
          <a:p>
            <a:endParaRPr lang="en-US" altLang="ja-JP" sz="1400" dirty="0"/>
          </a:p>
          <a:p>
            <a:endParaRPr kumimoji="1" lang="en-US" altLang="ja-JP" sz="1400" dirty="0" smtClean="0"/>
          </a:p>
          <a:p>
            <a:endParaRPr kumimoji="1" lang="en-US" altLang="ja-JP" sz="1400" dirty="0" smtClean="0"/>
          </a:p>
          <a:p>
            <a:r>
              <a:rPr lang="ja-JP" altLang="en-US" sz="1400" dirty="0" smtClean="0"/>
              <a:t>　　　　　　　　　　　　　　　　　　　　　　　　　</a:t>
            </a:r>
            <a:r>
              <a:rPr lang="en-US" altLang="ja-JP" sz="1400" dirty="0" smtClean="0"/>
              <a:t>③</a:t>
            </a:r>
            <a:r>
              <a:rPr lang="ja-JP" altLang="en-US" sz="1400" dirty="0" smtClean="0"/>
              <a:t>可能な場合は、禁煙フロアの</a:t>
            </a:r>
            <a:endParaRPr lang="en-US" altLang="ja-JP" sz="1400" dirty="0" smtClean="0"/>
          </a:p>
          <a:p>
            <a:r>
              <a:rPr lang="en-US" altLang="ja-JP" sz="1400" dirty="0"/>
              <a:t>　</a:t>
            </a:r>
            <a:r>
              <a:rPr lang="ja-JP" altLang="en-US" sz="1400" dirty="0" smtClean="0"/>
              <a:t>　　　　　　　　　　　　　　　　　　　　　　　　　　階段スペースにも粉じん計を設置</a:t>
            </a:r>
            <a:endParaRPr lang="en-US" altLang="ja-JP" sz="1400" dirty="0"/>
          </a:p>
          <a:p>
            <a:endParaRPr kumimoji="1" lang="en-US" altLang="ja-JP" sz="1400" dirty="0" smtClean="0"/>
          </a:p>
          <a:p>
            <a:endParaRPr lang="en-US" altLang="ja-JP" sz="1400" dirty="0"/>
          </a:p>
          <a:p>
            <a:endParaRPr kumimoji="1" lang="en-US" altLang="ja-JP" sz="1400" dirty="0" smtClean="0"/>
          </a:p>
          <a:p>
            <a:endParaRPr lang="en-US" altLang="ja-JP" sz="1400" dirty="0"/>
          </a:p>
          <a:p>
            <a:endParaRPr kumimoji="1" lang="en-US" altLang="ja-JP" sz="1400" dirty="0" smtClean="0"/>
          </a:p>
          <a:p>
            <a:endParaRPr lang="en-US" altLang="ja-JP" sz="1400" dirty="0" smtClean="0"/>
          </a:p>
          <a:p>
            <a:endParaRPr lang="en-US" altLang="ja-JP" sz="1400" dirty="0"/>
          </a:p>
          <a:p>
            <a:r>
              <a:rPr lang="en-US" altLang="ja-JP" sz="1400" dirty="0" smtClean="0"/>
              <a:t>③60</a:t>
            </a:r>
            <a:r>
              <a:rPr lang="ja-JP" altLang="en-US" sz="1400" dirty="0" smtClean="0"/>
              <a:t>分間の店内の測定後、</a:t>
            </a:r>
            <a:endParaRPr lang="en-US" altLang="ja-JP" sz="1400" dirty="0" smtClean="0"/>
          </a:p>
          <a:p>
            <a:r>
              <a:rPr lang="ja-JP" altLang="ja-JP" sz="1400" dirty="0"/>
              <a:t>　</a:t>
            </a:r>
            <a:r>
              <a:rPr lang="ja-JP" altLang="en-US" sz="1400" dirty="0" smtClean="0"/>
              <a:t>　屋外を再度</a:t>
            </a:r>
            <a:r>
              <a:rPr lang="en-US" altLang="ja-JP" sz="1400" dirty="0" smtClean="0"/>
              <a:t>5</a:t>
            </a:r>
            <a:r>
              <a:rPr lang="ja-JP" altLang="en-US" sz="1400" dirty="0" smtClean="0"/>
              <a:t>分間測定し、終了</a:t>
            </a:r>
            <a:endParaRPr lang="en-US" altLang="ja-JP" sz="1400" dirty="0"/>
          </a:p>
          <a:p>
            <a:endParaRPr kumimoji="1" lang="ja-JP" altLang="en-US" sz="1400" dirty="0"/>
          </a:p>
        </p:txBody>
      </p:sp>
      <p:pic>
        <p:nvPicPr>
          <p:cNvPr id="6" name="図 5"/>
          <p:cNvPicPr>
            <a:picLocks noChangeAspect="1"/>
          </p:cNvPicPr>
          <p:nvPr/>
        </p:nvPicPr>
        <p:blipFill>
          <a:blip r:embed="rId2"/>
          <a:stretch>
            <a:fillRect/>
          </a:stretch>
        </p:blipFill>
        <p:spPr>
          <a:xfrm>
            <a:off x="3695456" y="1370108"/>
            <a:ext cx="2445369" cy="1834027"/>
          </a:xfrm>
          <a:prstGeom prst="rect">
            <a:avLst/>
          </a:prstGeom>
          <a:ln>
            <a:solidFill>
              <a:srgbClr val="000000"/>
            </a:solidFill>
          </a:ln>
        </p:spPr>
      </p:pic>
      <p:pic>
        <p:nvPicPr>
          <p:cNvPr id="7" name="図 6"/>
          <p:cNvPicPr>
            <a:picLocks noChangeAspect="1"/>
          </p:cNvPicPr>
          <p:nvPr/>
        </p:nvPicPr>
        <p:blipFill>
          <a:blip r:embed="rId3"/>
          <a:stretch>
            <a:fillRect/>
          </a:stretch>
        </p:blipFill>
        <p:spPr>
          <a:xfrm>
            <a:off x="956237" y="1370108"/>
            <a:ext cx="2445370" cy="1834027"/>
          </a:xfrm>
          <a:prstGeom prst="rect">
            <a:avLst/>
          </a:prstGeom>
          <a:ln>
            <a:solidFill>
              <a:srgbClr val="000000"/>
            </a:solidFill>
          </a:ln>
        </p:spPr>
      </p:pic>
      <p:pic>
        <p:nvPicPr>
          <p:cNvPr id="8" name="図 7"/>
          <p:cNvPicPr>
            <a:picLocks noChangeAspect="1"/>
          </p:cNvPicPr>
          <p:nvPr/>
        </p:nvPicPr>
        <p:blipFill>
          <a:blip r:embed="rId4"/>
          <a:stretch>
            <a:fillRect/>
          </a:stretch>
        </p:blipFill>
        <p:spPr>
          <a:xfrm>
            <a:off x="3695454" y="3954932"/>
            <a:ext cx="2445371" cy="1834028"/>
          </a:xfrm>
          <a:prstGeom prst="rect">
            <a:avLst/>
          </a:prstGeom>
          <a:ln>
            <a:solidFill>
              <a:srgbClr val="000000"/>
            </a:solidFill>
          </a:ln>
        </p:spPr>
      </p:pic>
      <p:pic>
        <p:nvPicPr>
          <p:cNvPr id="10" name="図 9"/>
          <p:cNvPicPr>
            <a:picLocks noChangeAspect="1"/>
          </p:cNvPicPr>
          <p:nvPr/>
        </p:nvPicPr>
        <p:blipFill>
          <a:blip r:embed="rId5"/>
          <a:stretch>
            <a:fillRect/>
          </a:stretch>
        </p:blipFill>
        <p:spPr>
          <a:xfrm>
            <a:off x="956237" y="3954932"/>
            <a:ext cx="2445370" cy="1834028"/>
          </a:xfrm>
          <a:prstGeom prst="rect">
            <a:avLst/>
          </a:prstGeom>
          <a:ln>
            <a:solidFill>
              <a:srgbClr val="000000"/>
            </a:solidFill>
          </a:ln>
        </p:spPr>
      </p:pic>
      <p:pic>
        <p:nvPicPr>
          <p:cNvPr id="11" name="図 10"/>
          <p:cNvPicPr>
            <a:picLocks noChangeAspect="1"/>
          </p:cNvPicPr>
          <p:nvPr/>
        </p:nvPicPr>
        <p:blipFill>
          <a:blip r:embed="rId6"/>
          <a:stretch>
            <a:fillRect/>
          </a:stretch>
        </p:blipFill>
        <p:spPr>
          <a:xfrm>
            <a:off x="956237" y="5942109"/>
            <a:ext cx="2445369" cy="1834027"/>
          </a:xfrm>
          <a:prstGeom prst="rect">
            <a:avLst/>
          </a:prstGeom>
          <a:ln>
            <a:solidFill>
              <a:srgbClr val="000000"/>
            </a:solidFill>
          </a:ln>
        </p:spPr>
      </p:pic>
      <p:pic>
        <p:nvPicPr>
          <p:cNvPr id="12" name="図 11"/>
          <p:cNvPicPr>
            <a:picLocks noChangeAspect="1"/>
          </p:cNvPicPr>
          <p:nvPr/>
        </p:nvPicPr>
        <p:blipFill>
          <a:blip r:embed="rId7"/>
          <a:stretch>
            <a:fillRect/>
          </a:stretch>
        </p:blipFill>
        <p:spPr>
          <a:xfrm>
            <a:off x="3695455" y="7933567"/>
            <a:ext cx="2022040" cy="1516530"/>
          </a:xfrm>
          <a:prstGeom prst="rect">
            <a:avLst/>
          </a:prstGeom>
          <a:ln>
            <a:solidFill>
              <a:srgbClr val="000000"/>
            </a:solidFill>
          </a:ln>
        </p:spPr>
      </p:pic>
    </p:spTree>
    <p:extLst>
      <p:ext uri="{BB962C8B-B14F-4D97-AF65-F5344CB8AC3E}">
        <p14:creationId xmlns:p14="http://schemas.microsoft.com/office/powerpoint/2010/main" val="16511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56684" y="1081138"/>
            <a:ext cx="5081494" cy="3394279"/>
          </a:xfrm>
          <a:prstGeom prst="rect">
            <a:avLst/>
          </a:prstGeom>
        </p:spPr>
      </p:pic>
      <p:sp>
        <p:nvSpPr>
          <p:cNvPr id="4" name="テキスト ボックス 3"/>
          <p:cNvSpPr txBox="1"/>
          <p:nvPr/>
        </p:nvSpPr>
        <p:spPr>
          <a:xfrm>
            <a:off x="672354" y="269220"/>
            <a:ext cx="4738296" cy="523220"/>
          </a:xfrm>
          <a:prstGeom prst="rect">
            <a:avLst/>
          </a:prstGeom>
          <a:noFill/>
        </p:spPr>
        <p:txBody>
          <a:bodyPr wrap="none" rtlCol="0">
            <a:spAutoFit/>
          </a:bodyPr>
          <a:lstStyle/>
          <a:p>
            <a:r>
              <a:rPr kumimoji="1" lang="ja-JP" altLang="en-US" sz="1400" dirty="0" smtClean="0"/>
              <a:t>フロア分煙の喫茶店</a:t>
            </a:r>
            <a:endParaRPr kumimoji="1" lang="en-US" altLang="ja-JP" sz="1400" dirty="0" smtClean="0"/>
          </a:p>
          <a:p>
            <a:r>
              <a:rPr kumimoji="1" lang="ja-JP" altLang="en-US" sz="1400" dirty="0" smtClean="0"/>
              <a:t>喫煙フロア（上階）から禁煙フロア（下階）へのタバコ煙の拡散</a:t>
            </a:r>
            <a:endParaRPr kumimoji="1" lang="en-US" altLang="ja-JP" sz="1400" dirty="0" smtClean="0"/>
          </a:p>
        </p:txBody>
      </p:sp>
      <p:sp>
        <p:nvSpPr>
          <p:cNvPr id="5" name="テキスト ボックス 4"/>
          <p:cNvSpPr txBox="1"/>
          <p:nvPr/>
        </p:nvSpPr>
        <p:spPr>
          <a:xfrm>
            <a:off x="612587" y="792440"/>
            <a:ext cx="3262732" cy="307777"/>
          </a:xfrm>
          <a:prstGeom prst="rect">
            <a:avLst/>
          </a:prstGeom>
          <a:noFill/>
        </p:spPr>
        <p:txBody>
          <a:bodyPr wrap="none" rtlCol="0">
            <a:spAutoFit/>
          </a:bodyPr>
          <a:lstStyle/>
          <a:p>
            <a:r>
              <a:rPr kumimoji="1" lang="ja-JP" altLang="en-US" sz="1400" dirty="0" smtClean="0"/>
              <a:t>１）全国展開のコーヒーチェーン（博多店）</a:t>
            </a:r>
            <a:endParaRPr kumimoji="1" lang="ja-JP" altLang="en-US" sz="1400" dirty="0"/>
          </a:p>
        </p:txBody>
      </p:sp>
      <p:pic>
        <p:nvPicPr>
          <p:cNvPr id="7" name="図 6"/>
          <p:cNvPicPr>
            <a:picLocks noChangeAspect="1"/>
          </p:cNvPicPr>
          <p:nvPr/>
        </p:nvPicPr>
        <p:blipFill>
          <a:blip r:embed="rId3"/>
          <a:stretch>
            <a:fillRect/>
          </a:stretch>
        </p:blipFill>
        <p:spPr>
          <a:xfrm>
            <a:off x="956683" y="4599640"/>
            <a:ext cx="5081494" cy="1935335"/>
          </a:xfrm>
          <a:prstGeom prst="rect">
            <a:avLst/>
          </a:prstGeom>
        </p:spPr>
      </p:pic>
      <p:sp>
        <p:nvSpPr>
          <p:cNvPr id="8" name="テキスト ボックス 7"/>
          <p:cNvSpPr txBox="1"/>
          <p:nvPr/>
        </p:nvSpPr>
        <p:spPr>
          <a:xfrm>
            <a:off x="530717" y="6707776"/>
            <a:ext cx="6917859" cy="1754327"/>
          </a:xfrm>
          <a:prstGeom prst="rect">
            <a:avLst/>
          </a:prstGeom>
          <a:noFill/>
        </p:spPr>
        <p:txBody>
          <a:bodyPr wrap="square" rtlCol="0">
            <a:spAutoFit/>
          </a:bodyPr>
          <a:lstStyle/>
          <a:p>
            <a:r>
              <a:rPr lang="ja-JP" altLang="en-US" sz="1200" dirty="0" smtClean="0"/>
              <a:t>結果：</a:t>
            </a:r>
            <a:endParaRPr lang="en-US" altLang="ja-JP" sz="1200" dirty="0"/>
          </a:p>
          <a:p>
            <a:r>
              <a:rPr lang="en-US" altLang="ja-JP" sz="1200" dirty="0" smtClean="0"/>
              <a:t>11</a:t>
            </a:r>
            <a:r>
              <a:rPr lang="ja-JP" altLang="en-US" sz="1200" dirty="0"/>
              <a:t>時</a:t>
            </a:r>
            <a:r>
              <a:rPr lang="en-US" altLang="ja-JP" sz="1200" dirty="0"/>
              <a:t>35</a:t>
            </a:r>
            <a:r>
              <a:rPr lang="ja-JP" altLang="en-US" sz="1200" dirty="0"/>
              <a:t>分</a:t>
            </a:r>
            <a:r>
              <a:rPr lang="ja-JP" altLang="en-US" sz="1200" dirty="0" smtClean="0"/>
              <a:t>、入店。禁煙フロア（２階）の２箇所（階段近傍、フロアの奥）に粉じん計２台セット後、</a:t>
            </a:r>
            <a:endParaRPr lang="en-US" altLang="ja-JP" sz="1200" dirty="0" smtClean="0"/>
          </a:p>
          <a:p>
            <a:r>
              <a:rPr lang="ja-JP" altLang="en-US" sz="1200" dirty="0" smtClean="0"/>
              <a:t>禁煙フロア（</a:t>
            </a:r>
            <a:r>
              <a:rPr lang="ja-JP" altLang="en-US" sz="1200" dirty="0"/>
              <a:t>３階</a:t>
            </a:r>
            <a:r>
              <a:rPr lang="ja-JP" altLang="en-US" sz="1200" dirty="0" smtClean="0"/>
              <a:t>）へ移動。</a:t>
            </a:r>
            <a:endParaRPr lang="en-US" altLang="ja-JP" sz="1200" dirty="0"/>
          </a:p>
          <a:p>
            <a:r>
              <a:rPr lang="ja-JP" altLang="en-US" sz="1200" dirty="0" smtClean="0"/>
              <a:t>喫煙フロア（３階）</a:t>
            </a:r>
            <a:r>
              <a:rPr lang="ja-JP" altLang="en-US" sz="1200" dirty="0"/>
              <a:t>の窓の１つが開放されていたため</a:t>
            </a:r>
            <a:r>
              <a:rPr lang="ja-JP" altLang="en-US" sz="1200" dirty="0" smtClean="0"/>
              <a:t>、禁煙フロア（２階）</a:t>
            </a:r>
            <a:r>
              <a:rPr lang="ja-JP" altLang="en-US" sz="1200" dirty="0"/>
              <a:t>にタバコ煙が流入</a:t>
            </a:r>
            <a:r>
              <a:rPr lang="ja-JP" altLang="en-US" sz="1200" dirty="0" smtClean="0"/>
              <a:t>。</a:t>
            </a:r>
            <a:endParaRPr lang="en-US" altLang="ja-JP" sz="1200" dirty="0" smtClean="0"/>
          </a:p>
          <a:p>
            <a:r>
              <a:rPr lang="en-US" altLang="ja-JP" sz="1200" dirty="0" smtClean="0"/>
              <a:t>11</a:t>
            </a:r>
            <a:r>
              <a:rPr lang="ja-JP" altLang="en-US" sz="1200" dirty="0"/>
              <a:t>時</a:t>
            </a:r>
            <a:r>
              <a:rPr lang="en-US" altLang="ja-JP" sz="1200" dirty="0"/>
              <a:t>50</a:t>
            </a:r>
            <a:r>
              <a:rPr lang="ja-JP" altLang="en-US" sz="1200" dirty="0" smtClean="0"/>
              <a:t>分、３階の窓</a:t>
            </a:r>
            <a:r>
              <a:rPr lang="ja-JP" altLang="en-US" sz="1200" dirty="0"/>
              <a:t>を</a:t>
            </a:r>
            <a:r>
              <a:rPr lang="ja-JP" altLang="en-US" sz="1200" dirty="0" smtClean="0"/>
              <a:t>閉鎖後、屋外からの風の吹き込みによるタバコ煙の移動はなくなったが、</a:t>
            </a:r>
            <a:endParaRPr lang="en-US" altLang="ja-JP" sz="1200" dirty="0"/>
          </a:p>
          <a:p>
            <a:r>
              <a:rPr lang="ja-JP" altLang="en-US" sz="1200" dirty="0" smtClean="0"/>
              <a:t>禁煙フロアの階段近傍の濃度がフロア奥の測定結果よりも高いことから、</a:t>
            </a:r>
            <a:endParaRPr lang="en-US" altLang="ja-JP" sz="1200" dirty="0" smtClean="0"/>
          </a:p>
          <a:p>
            <a:r>
              <a:rPr lang="ja-JP" altLang="en-US" sz="1200" dirty="0" smtClean="0"/>
              <a:t>退出する客、および、１階で注文した料理を運んでくる従業員の動きにより、</a:t>
            </a:r>
            <a:endParaRPr lang="en-US" altLang="ja-JP" sz="1200" dirty="0" smtClean="0"/>
          </a:p>
          <a:p>
            <a:r>
              <a:rPr lang="ja-JP" altLang="en-US" sz="1200" dirty="0" smtClean="0"/>
              <a:t>禁煙フロア（２階）にタバコ煙が拡散していることが認められた。</a:t>
            </a:r>
            <a:endParaRPr lang="en-US" altLang="ja-JP" sz="1200" dirty="0" smtClean="0"/>
          </a:p>
          <a:p>
            <a:endParaRPr lang="en-US" altLang="ja-JP" sz="1200" dirty="0"/>
          </a:p>
        </p:txBody>
      </p:sp>
      <p:sp>
        <p:nvSpPr>
          <p:cNvPr id="9" name="テキスト ボックス 8"/>
          <p:cNvSpPr txBox="1"/>
          <p:nvPr/>
        </p:nvSpPr>
        <p:spPr>
          <a:xfrm>
            <a:off x="1872233" y="1600751"/>
            <a:ext cx="1056700" cy="646331"/>
          </a:xfrm>
          <a:prstGeom prst="rect">
            <a:avLst/>
          </a:prstGeom>
          <a:noFill/>
        </p:spPr>
        <p:txBody>
          <a:bodyPr wrap="none" rtlCol="0">
            <a:spAutoFit/>
          </a:bodyPr>
          <a:lstStyle/>
          <a:p>
            <a:r>
              <a:rPr lang="ja-JP" altLang="en-US" sz="1200" dirty="0" smtClean="0"/>
              <a:t>入店時</a:t>
            </a:r>
            <a:endParaRPr kumimoji="1" lang="en-US" altLang="ja-JP" sz="1200" dirty="0" smtClean="0"/>
          </a:p>
          <a:p>
            <a:r>
              <a:rPr kumimoji="1" lang="ja-JP" altLang="en-US" sz="1200" dirty="0" smtClean="0"/>
              <a:t>３階の窓が</a:t>
            </a:r>
            <a:endParaRPr kumimoji="1" lang="en-US" altLang="ja-JP" sz="1200" dirty="0" smtClean="0"/>
          </a:p>
          <a:p>
            <a:r>
              <a:rPr kumimoji="1" lang="ja-JP" altLang="en-US" sz="1200" dirty="0" smtClean="0"/>
              <a:t>１つ開放状態</a:t>
            </a:r>
            <a:endParaRPr kumimoji="1" lang="ja-JP" altLang="en-US" sz="1200" dirty="0"/>
          </a:p>
        </p:txBody>
      </p:sp>
      <p:cxnSp>
        <p:nvCxnSpPr>
          <p:cNvPr id="10" name="直線矢印コネクタ 9"/>
          <p:cNvCxnSpPr/>
          <p:nvPr/>
        </p:nvCxnSpPr>
        <p:spPr>
          <a:xfrm>
            <a:off x="1962547" y="2264610"/>
            <a:ext cx="763068" cy="1"/>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cxnSp>
        <p:nvCxnSpPr>
          <p:cNvPr id="11" name="直線矢印コネクタ 10"/>
          <p:cNvCxnSpPr/>
          <p:nvPr/>
        </p:nvCxnSpPr>
        <p:spPr>
          <a:xfrm>
            <a:off x="2796130" y="2277615"/>
            <a:ext cx="2889562" cy="0"/>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2" name="テキスト ボックス 11"/>
          <p:cNvSpPr txBox="1"/>
          <p:nvPr/>
        </p:nvSpPr>
        <p:spPr>
          <a:xfrm>
            <a:off x="3266316" y="1968350"/>
            <a:ext cx="1034283" cy="276999"/>
          </a:xfrm>
          <a:prstGeom prst="rect">
            <a:avLst/>
          </a:prstGeom>
          <a:noFill/>
        </p:spPr>
        <p:txBody>
          <a:bodyPr wrap="none" rtlCol="0">
            <a:spAutoFit/>
          </a:bodyPr>
          <a:lstStyle/>
          <a:p>
            <a:r>
              <a:rPr lang="en-US" altLang="ja-JP" sz="1200" dirty="0" smtClean="0"/>
              <a:t>11:50 </a:t>
            </a:r>
            <a:r>
              <a:rPr kumimoji="1" lang="ja-JP" altLang="en-US" sz="1200" dirty="0" smtClean="0"/>
              <a:t>窓</a:t>
            </a:r>
            <a:r>
              <a:rPr lang="ja-JP" altLang="en-US" sz="1200" dirty="0" smtClean="0"/>
              <a:t>閉鎖</a:t>
            </a:r>
            <a:endParaRPr lang="en-US" altLang="ja-JP" sz="1200" dirty="0" smtClean="0"/>
          </a:p>
        </p:txBody>
      </p:sp>
    </p:spTree>
    <p:extLst>
      <p:ext uri="{BB962C8B-B14F-4D97-AF65-F5344CB8AC3E}">
        <p14:creationId xmlns:p14="http://schemas.microsoft.com/office/powerpoint/2010/main" val="118512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72354" y="269220"/>
            <a:ext cx="4738296" cy="523220"/>
          </a:xfrm>
          <a:prstGeom prst="rect">
            <a:avLst/>
          </a:prstGeom>
          <a:noFill/>
        </p:spPr>
        <p:txBody>
          <a:bodyPr wrap="none" rtlCol="0">
            <a:spAutoFit/>
          </a:bodyPr>
          <a:lstStyle/>
          <a:p>
            <a:r>
              <a:rPr kumimoji="1" lang="ja-JP" altLang="en-US" sz="1400" dirty="0" smtClean="0"/>
              <a:t>フロア分煙の喫茶店</a:t>
            </a:r>
            <a:endParaRPr kumimoji="1" lang="en-US" altLang="ja-JP" sz="1400" dirty="0" smtClean="0"/>
          </a:p>
          <a:p>
            <a:r>
              <a:rPr kumimoji="1" lang="ja-JP" altLang="en-US" sz="1400" dirty="0" smtClean="0"/>
              <a:t>喫煙フロア（上階）から禁煙フロア（下階）へのタバコ煙の拡散</a:t>
            </a:r>
            <a:endParaRPr kumimoji="1" lang="en-US" altLang="ja-JP" sz="1400" dirty="0" smtClean="0"/>
          </a:p>
        </p:txBody>
      </p:sp>
      <p:sp>
        <p:nvSpPr>
          <p:cNvPr id="3" name="テキスト ボックス 2"/>
          <p:cNvSpPr txBox="1"/>
          <p:nvPr/>
        </p:nvSpPr>
        <p:spPr>
          <a:xfrm>
            <a:off x="612587" y="792440"/>
            <a:ext cx="2158864" cy="307777"/>
          </a:xfrm>
          <a:prstGeom prst="rect">
            <a:avLst/>
          </a:prstGeom>
          <a:noFill/>
        </p:spPr>
        <p:txBody>
          <a:bodyPr wrap="none" rtlCol="0">
            <a:spAutoFit/>
          </a:bodyPr>
          <a:lstStyle/>
          <a:p>
            <a:r>
              <a:rPr lang="ja-JP" altLang="en-US" sz="1400" dirty="0" smtClean="0"/>
              <a:t>２</a:t>
            </a:r>
            <a:r>
              <a:rPr kumimoji="1" lang="ja-JP" altLang="en-US" sz="1400" dirty="0" smtClean="0"/>
              <a:t>）東京都内コーヒー店</a:t>
            </a:r>
            <a:r>
              <a:rPr kumimoji="1" lang="en-US" altLang="ja-JP" sz="1400" dirty="0" smtClean="0"/>
              <a:t>①</a:t>
            </a:r>
            <a:endParaRPr kumimoji="1" lang="ja-JP" altLang="en-US" sz="1400" dirty="0"/>
          </a:p>
        </p:txBody>
      </p:sp>
      <p:pic>
        <p:nvPicPr>
          <p:cNvPr id="4" name="図 3"/>
          <p:cNvPicPr>
            <a:picLocks noChangeAspect="1"/>
          </p:cNvPicPr>
          <p:nvPr/>
        </p:nvPicPr>
        <p:blipFill>
          <a:blip r:embed="rId2"/>
          <a:stretch>
            <a:fillRect/>
          </a:stretch>
        </p:blipFill>
        <p:spPr>
          <a:xfrm>
            <a:off x="821767" y="1100217"/>
            <a:ext cx="2447998" cy="1835998"/>
          </a:xfrm>
          <a:prstGeom prst="rect">
            <a:avLst/>
          </a:prstGeom>
          <a:ln>
            <a:solidFill>
              <a:schemeClr val="tx1"/>
            </a:solidFill>
          </a:ln>
        </p:spPr>
      </p:pic>
      <p:pic>
        <p:nvPicPr>
          <p:cNvPr id="6" name="図 5"/>
          <p:cNvPicPr>
            <a:picLocks noChangeAspect="1"/>
          </p:cNvPicPr>
          <p:nvPr/>
        </p:nvPicPr>
        <p:blipFill>
          <a:blip r:embed="rId3"/>
          <a:stretch>
            <a:fillRect/>
          </a:stretch>
        </p:blipFill>
        <p:spPr>
          <a:xfrm>
            <a:off x="3610222" y="3002431"/>
            <a:ext cx="2447997" cy="1835998"/>
          </a:xfrm>
          <a:prstGeom prst="rect">
            <a:avLst/>
          </a:prstGeom>
          <a:ln>
            <a:solidFill>
              <a:schemeClr val="tx1"/>
            </a:solidFill>
          </a:ln>
        </p:spPr>
      </p:pic>
      <p:pic>
        <p:nvPicPr>
          <p:cNvPr id="7" name="図 6"/>
          <p:cNvPicPr>
            <a:picLocks noChangeAspect="1"/>
          </p:cNvPicPr>
          <p:nvPr/>
        </p:nvPicPr>
        <p:blipFill>
          <a:blip r:embed="rId4"/>
          <a:stretch>
            <a:fillRect/>
          </a:stretch>
        </p:blipFill>
        <p:spPr>
          <a:xfrm>
            <a:off x="821767" y="3002430"/>
            <a:ext cx="2447998" cy="1835999"/>
          </a:xfrm>
          <a:prstGeom prst="rect">
            <a:avLst/>
          </a:prstGeom>
          <a:ln>
            <a:solidFill>
              <a:schemeClr val="tx1"/>
            </a:solidFill>
          </a:ln>
        </p:spPr>
      </p:pic>
      <p:pic>
        <p:nvPicPr>
          <p:cNvPr id="8" name="図 7"/>
          <p:cNvPicPr>
            <a:picLocks noChangeAspect="1"/>
          </p:cNvPicPr>
          <p:nvPr/>
        </p:nvPicPr>
        <p:blipFill>
          <a:blip r:embed="rId5"/>
          <a:stretch>
            <a:fillRect/>
          </a:stretch>
        </p:blipFill>
        <p:spPr>
          <a:xfrm>
            <a:off x="1266900" y="4956533"/>
            <a:ext cx="4364318" cy="2915228"/>
          </a:xfrm>
          <a:prstGeom prst="rect">
            <a:avLst/>
          </a:prstGeom>
        </p:spPr>
      </p:pic>
      <p:pic>
        <p:nvPicPr>
          <p:cNvPr id="9" name="図 8"/>
          <p:cNvPicPr>
            <a:picLocks noChangeAspect="1"/>
          </p:cNvPicPr>
          <p:nvPr/>
        </p:nvPicPr>
        <p:blipFill>
          <a:blip r:embed="rId6"/>
          <a:stretch>
            <a:fillRect/>
          </a:stretch>
        </p:blipFill>
        <p:spPr>
          <a:xfrm>
            <a:off x="1266900" y="7871761"/>
            <a:ext cx="4364318" cy="1542855"/>
          </a:xfrm>
          <a:prstGeom prst="rect">
            <a:avLst/>
          </a:prstGeom>
        </p:spPr>
      </p:pic>
      <p:sp>
        <p:nvSpPr>
          <p:cNvPr id="11" name="テキスト ボックス 10"/>
          <p:cNvSpPr txBox="1"/>
          <p:nvPr/>
        </p:nvSpPr>
        <p:spPr>
          <a:xfrm>
            <a:off x="879179" y="3080873"/>
            <a:ext cx="761747" cy="461665"/>
          </a:xfrm>
          <a:prstGeom prst="rect">
            <a:avLst/>
          </a:prstGeom>
          <a:solidFill>
            <a:srgbClr val="FFFFFF"/>
          </a:solidFill>
          <a:ln>
            <a:solidFill>
              <a:srgbClr val="0000FF"/>
            </a:solidFill>
          </a:ln>
        </p:spPr>
        <p:txBody>
          <a:bodyPr wrap="none" rtlCol="0">
            <a:spAutoFit/>
          </a:bodyPr>
          <a:lstStyle/>
          <a:p>
            <a:r>
              <a:rPr kumimoji="1" lang="ja-JP" altLang="en-US" sz="1200" dirty="0" smtClean="0"/>
              <a:t>階段の</a:t>
            </a:r>
            <a:endParaRPr kumimoji="1" lang="en-US" altLang="ja-JP" sz="1200" dirty="0" smtClean="0"/>
          </a:p>
          <a:p>
            <a:r>
              <a:rPr kumimoji="1" lang="ja-JP" altLang="en-US" sz="1200" dirty="0" smtClean="0"/>
              <a:t>粉じん計</a:t>
            </a:r>
            <a:endParaRPr kumimoji="1" lang="ja-JP" altLang="en-US" sz="1200" dirty="0"/>
          </a:p>
        </p:txBody>
      </p:sp>
      <p:cxnSp>
        <p:nvCxnSpPr>
          <p:cNvPr id="13" name="直線矢印コネクタ 12"/>
          <p:cNvCxnSpPr>
            <a:stCxn id="11" idx="2"/>
          </p:cNvCxnSpPr>
          <p:nvPr/>
        </p:nvCxnSpPr>
        <p:spPr>
          <a:xfrm>
            <a:off x="1260053" y="3542538"/>
            <a:ext cx="547829" cy="77546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3699868" y="3734389"/>
            <a:ext cx="889987" cy="461665"/>
          </a:xfrm>
          <a:prstGeom prst="rect">
            <a:avLst/>
          </a:prstGeom>
          <a:solidFill>
            <a:srgbClr val="FFFFFF"/>
          </a:solidFill>
          <a:ln>
            <a:solidFill>
              <a:srgbClr val="0000FF"/>
            </a:solidFill>
          </a:ln>
        </p:spPr>
        <p:txBody>
          <a:bodyPr wrap="none" rtlCol="0">
            <a:spAutoFit/>
          </a:bodyPr>
          <a:lstStyle/>
          <a:p>
            <a:r>
              <a:rPr lang="ja-JP" altLang="en-US" sz="1200" dirty="0" smtClean="0"/>
              <a:t>禁煙</a:t>
            </a:r>
            <a:r>
              <a:rPr kumimoji="1" lang="ja-JP" altLang="en-US" sz="1200" dirty="0" smtClean="0"/>
              <a:t>フロア</a:t>
            </a:r>
            <a:endParaRPr kumimoji="1" lang="en-US" altLang="ja-JP" sz="1200" dirty="0" smtClean="0"/>
          </a:p>
          <a:p>
            <a:r>
              <a:rPr kumimoji="1" lang="ja-JP" altLang="en-US" sz="1200" dirty="0" smtClean="0"/>
              <a:t>（１階）</a:t>
            </a:r>
            <a:endParaRPr kumimoji="1" lang="ja-JP" altLang="en-US" sz="1200" dirty="0"/>
          </a:p>
        </p:txBody>
      </p:sp>
      <p:pic>
        <p:nvPicPr>
          <p:cNvPr id="12" name="図 11"/>
          <p:cNvPicPr>
            <a:picLocks noChangeAspect="1"/>
          </p:cNvPicPr>
          <p:nvPr/>
        </p:nvPicPr>
        <p:blipFill>
          <a:blip r:embed="rId7"/>
          <a:stretch>
            <a:fillRect/>
          </a:stretch>
        </p:blipFill>
        <p:spPr>
          <a:xfrm>
            <a:off x="3610222" y="1100215"/>
            <a:ext cx="2448000" cy="1836000"/>
          </a:xfrm>
          <a:prstGeom prst="rect">
            <a:avLst/>
          </a:prstGeom>
        </p:spPr>
      </p:pic>
      <p:sp>
        <p:nvSpPr>
          <p:cNvPr id="15" name="テキスト ボックス 14"/>
          <p:cNvSpPr txBox="1"/>
          <p:nvPr/>
        </p:nvSpPr>
        <p:spPr>
          <a:xfrm>
            <a:off x="2569876" y="2554941"/>
            <a:ext cx="1300356" cy="276999"/>
          </a:xfrm>
          <a:prstGeom prst="rect">
            <a:avLst/>
          </a:prstGeom>
          <a:solidFill>
            <a:srgbClr val="FFFFFF"/>
          </a:solidFill>
          <a:ln>
            <a:solidFill>
              <a:srgbClr val="0000FF"/>
            </a:solidFill>
          </a:ln>
        </p:spPr>
        <p:txBody>
          <a:bodyPr wrap="none" rtlCol="0">
            <a:spAutoFit/>
          </a:bodyPr>
          <a:lstStyle/>
          <a:p>
            <a:r>
              <a:rPr kumimoji="1" lang="ja-JP" altLang="en-US" sz="1200" dirty="0" smtClean="0"/>
              <a:t>喫煙フロア（２階）</a:t>
            </a:r>
            <a:endParaRPr kumimoji="1" lang="ja-JP" altLang="en-US" sz="1200" dirty="0"/>
          </a:p>
        </p:txBody>
      </p:sp>
    </p:spTree>
    <p:extLst>
      <p:ext uri="{BB962C8B-B14F-4D97-AF65-F5344CB8AC3E}">
        <p14:creationId xmlns:p14="http://schemas.microsoft.com/office/powerpoint/2010/main" val="186812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stretch>
            <a:fillRect/>
          </a:stretch>
        </p:blipFill>
        <p:spPr>
          <a:xfrm>
            <a:off x="1724181" y="5050076"/>
            <a:ext cx="3798290" cy="2537139"/>
          </a:xfrm>
          <a:prstGeom prst="rect">
            <a:avLst/>
          </a:prstGeom>
        </p:spPr>
      </p:pic>
      <p:sp>
        <p:nvSpPr>
          <p:cNvPr id="2" name="正方形/長方形 1"/>
          <p:cNvSpPr/>
          <p:nvPr/>
        </p:nvSpPr>
        <p:spPr>
          <a:xfrm>
            <a:off x="439615" y="7435370"/>
            <a:ext cx="6076461" cy="2308324"/>
          </a:xfrm>
          <a:prstGeom prst="rect">
            <a:avLst/>
          </a:prstGeom>
        </p:spPr>
        <p:txBody>
          <a:bodyPr wrap="square">
            <a:spAutoFit/>
          </a:bodyPr>
          <a:lstStyle/>
          <a:p>
            <a:r>
              <a:rPr lang="ja-JP" altLang="en-US" sz="1200" dirty="0" smtClean="0"/>
              <a:t>所見：</a:t>
            </a:r>
            <a:endParaRPr lang="en-US" altLang="ja-JP" sz="1200" dirty="0" smtClean="0"/>
          </a:p>
          <a:p>
            <a:r>
              <a:rPr lang="en-US" altLang="ja-JP" sz="1200" dirty="0" smtClean="0"/>
              <a:t>①</a:t>
            </a:r>
            <a:r>
              <a:rPr lang="ja-JP" altLang="en-US" sz="1200" dirty="0" smtClean="0"/>
              <a:t>フロア分煙の喫茶店では、窓の開放状態に関わりなく、いずれの店舗も喫煙フロア（上階）</a:t>
            </a:r>
            <a:endParaRPr lang="en-US" altLang="ja-JP" sz="1200" dirty="0" smtClean="0"/>
          </a:p>
          <a:p>
            <a:r>
              <a:rPr lang="ja-JP" altLang="ja-JP" sz="1200" dirty="0"/>
              <a:t>　</a:t>
            </a:r>
            <a:r>
              <a:rPr lang="ja-JP" altLang="en-US" sz="1200" dirty="0" smtClean="0"/>
              <a:t>　から禁煙フロア（下階）にタバコ煙から発生する</a:t>
            </a:r>
            <a:r>
              <a:rPr lang="en-US" altLang="ja-JP" sz="1200" dirty="0" smtClean="0"/>
              <a:t>PM2.5</a:t>
            </a:r>
            <a:r>
              <a:rPr lang="ja-JP" altLang="en-US" sz="1200" dirty="0" smtClean="0"/>
              <a:t>が流入していた。</a:t>
            </a:r>
            <a:endParaRPr lang="en-US" altLang="ja-JP" sz="1200" dirty="0" smtClean="0"/>
          </a:p>
          <a:p>
            <a:r>
              <a:rPr lang="en-US" altLang="ja-JP" sz="1200" dirty="0" smtClean="0"/>
              <a:t>②</a:t>
            </a:r>
            <a:r>
              <a:rPr lang="ja-JP" altLang="en-US" sz="1200" dirty="0" smtClean="0"/>
              <a:t>タバコ由来の</a:t>
            </a:r>
            <a:r>
              <a:rPr lang="en-US" altLang="ja-JP" sz="1200" dirty="0" smtClean="0"/>
              <a:t>PM2.5</a:t>
            </a:r>
            <a:r>
              <a:rPr lang="ja-JP" altLang="en-US" sz="1200" dirty="0" smtClean="0"/>
              <a:t>には多くの発がん性物質が含まれていることから、汚染の程度にかか</a:t>
            </a:r>
            <a:endParaRPr lang="en-US" altLang="ja-JP" sz="1200" dirty="0" smtClean="0"/>
          </a:p>
          <a:p>
            <a:r>
              <a:rPr lang="ja-JP" altLang="ja-JP" sz="1200" dirty="0"/>
              <a:t>　</a:t>
            </a:r>
            <a:r>
              <a:rPr lang="ja-JP" altLang="en-US" sz="1200" dirty="0" smtClean="0"/>
              <a:t>　わりなく、室内での使用は容認されるべきではない。</a:t>
            </a:r>
            <a:endParaRPr lang="en-US" altLang="ja-JP" sz="1200" dirty="0" smtClean="0"/>
          </a:p>
          <a:p>
            <a:r>
              <a:rPr lang="en-US" altLang="ja-JP" sz="1200" dirty="0" smtClean="0"/>
              <a:t>③</a:t>
            </a:r>
            <a:r>
              <a:rPr lang="ja-JP" altLang="en-US" sz="1200" dirty="0" smtClean="0"/>
              <a:t>紙巻きタバコから発生するガス状物質は空気の流れに乗って</a:t>
            </a:r>
            <a:r>
              <a:rPr lang="en-US" altLang="ja-JP" sz="1200" dirty="0" smtClean="0"/>
              <a:t>PM2.5</a:t>
            </a:r>
            <a:r>
              <a:rPr lang="ja-JP" altLang="en-US" sz="1200" dirty="0" smtClean="0"/>
              <a:t>と同様の動きをする。</a:t>
            </a:r>
            <a:endParaRPr lang="en-US" altLang="ja-JP" sz="1200" dirty="0" smtClean="0"/>
          </a:p>
          <a:p>
            <a:r>
              <a:rPr lang="ja-JP" altLang="ja-JP" sz="1200" dirty="0"/>
              <a:t>　</a:t>
            </a:r>
            <a:r>
              <a:rPr lang="ja-JP" altLang="en-US" sz="1200" dirty="0" smtClean="0"/>
              <a:t>　加熱式タバコから発生するエアロゾルは液体から短時間で気体に変化するため粉じん計</a:t>
            </a:r>
            <a:endParaRPr lang="en-US" altLang="ja-JP" sz="1200" dirty="0" smtClean="0"/>
          </a:p>
          <a:p>
            <a:r>
              <a:rPr lang="ja-JP" altLang="ja-JP" sz="1200" dirty="0"/>
              <a:t>　</a:t>
            </a:r>
            <a:r>
              <a:rPr lang="ja-JP" altLang="en-US" sz="1200" dirty="0" smtClean="0"/>
              <a:t>　では捉えることができないが、同様に下のフロアを汚染することが容易に類推される。</a:t>
            </a:r>
            <a:endParaRPr lang="en-US" altLang="ja-JP" sz="1200" dirty="0" smtClean="0"/>
          </a:p>
          <a:p>
            <a:r>
              <a:rPr lang="ja-JP" altLang="ja-JP" sz="1200" dirty="0"/>
              <a:t>　</a:t>
            </a:r>
            <a:r>
              <a:rPr lang="ja-JP" altLang="en-US" sz="1200" dirty="0" smtClean="0"/>
              <a:t>　汚染されていても、紙巻きタバコよりもニオイが軽いため気付かれにくいという点も考慮せ</a:t>
            </a:r>
            <a:endParaRPr lang="en-US" altLang="ja-JP" sz="1200" dirty="0" smtClean="0"/>
          </a:p>
          <a:p>
            <a:r>
              <a:rPr lang="ja-JP" altLang="ja-JP" sz="1200" dirty="0"/>
              <a:t>　</a:t>
            </a:r>
            <a:r>
              <a:rPr lang="ja-JP" altLang="en-US" sz="1200" dirty="0" smtClean="0"/>
              <a:t>　ねばならない。</a:t>
            </a:r>
            <a:endParaRPr lang="en-US" altLang="ja-JP" sz="1200" dirty="0" smtClean="0"/>
          </a:p>
          <a:p>
            <a:endParaRPr lang="en-US" altLang="ja-JP" sz="1200" dirty="0" smtClean="0"/>
          </a:p>
          <a:p>
            <a:r>
              <a:rPr lang="ja-JP" altLang="en-US" sz="1200" dirty="0" smtClean="0"/>
              <a:t>結論：フロア分煙は、加熱式タバコを含む受動喫煙対策として「不適切」である。</a:t>
            </a:r>
            <a:endParaRPr lang="en-US" altLang="ja-JP" sz="1200" dirty="0" smtClean="0"/>
          </a:p>
        </p:txBody>
      </p:sp>
      <p:sp>
        <p:nvSpPr>
          <p:cNvPr id="3" name="テキスト ボックス 2"/>
          <p:cNvSpPr txBox="1"/>
          <p:nvPr/>
        </p:nvSpPr>
        <p:spPr>
          <a:xfrm>
            <a:off x="672354" y="269220"/>
            <a:ext cx="4738296" cy="523220"/>
          </a:xfrm>
          <a:prstGeom prst="rect">
            <a:avLst/>
          </a:prstGeom>
          <a:noFill/>
        </p:spPr>
        <p:txBody>
          <a:bodyPr wrap="none" rtlCol="0">
            <a:spAutoFit/>
          </a:bodyPr>
          <a:lstStyle/>
          <a:p>
            <a:r>
              <a:rPr kumimoji="1" lang="ja-JP" altLang="en-US" sz="1400" dirty="0" smtClean="0"/>
              <a:t>フロア分煙の喫茶店</a:t>
            </a:r>
            <a:endParaRPr kumimoji="1" lang="en-US" altLang="ja-JP" sz="1400" dirty="0" smtClean="0"/>
          </a:p>
          <a:p>
            <a:r>
              <a:rPr kumimoji="1" lang="ja-JP" altLang="en-US" sz="1400" dirty="0" smtClean="0"/>
              <a:t>喫煙フロア（上階）から禁煙フロア（下階）へのタバコ煙の拡散</a:t>
            </a:r>
            <a:endParaRPr kumimoji="1" lang="en-US" altLang="ja-JP" sz="1400" dirty="0" smtClean="0"/>
          </a:p>
        </p:txBody>
      </p:sp>
      <p:sp>
        <p:nvSpPr>
          <p:cNvPr id="4" name="テキスト ボックス 3"/>
          <p:cNvSpPr txBox="1"/>
          <p:nvPr/>
        </p:nvSpPr>
        <p:spPr>
          <a:xfrm>
            <a:off x="612587" y="792440"/>
            <a:ext cx="2158864" cy="307777"/>
          </a:xfrm>
          <a:prstGeom prst="rect">
            <a:avLst/>
          </a:prstGeom>
          <a:noFill/>
        </p:spPr>
        <p:txBody>
          <a:bodyPr wrap="none" rtlCol="0">
            <a:spAutoFit/>
          </a:bodyPr>
          <a:lstStyle/>
          <a:p>
            <a:r>
              <a:rPr lang="ja-JP" altLang="en-US" sz="1400" dirty="0" smtClean="0"/>
              <a:t>３</a:t>
            </a:r>
            <a:r>
              <a:rPr kumimoji="1" lang="ja-JP" altLang="en-US" sz="1400" dirty="0" smtClean="0"/>
              <a:t>）東京都内コーヒー店</a:t>
            </a:r>
            <a:r>
              <a:rPr kumimoji="1" lang="en-US" altLang="ja-JP" sz="1400" dirty="0" smtClean="0"/>
              <a:t>②</a:t>
            </a:r>
            <a:endParaRPr kumimoji="1" lang="ja-JP" altLang="en-US" sz="1400" dirty="0"/>
          </a:p>
        </p:txBody>
      </p:sp>
      <p:pic>
        <p:nvPicPr>
          <p:cNvPr id="5" name="図 4"/>
          <p:cNvPicPr>
            <a:picLocks noChangeAspect="1"/>
          </p:cNvPicPr>
          <p:nvPr/>
        </p:nvPicPr>
        <p:blipFill>
          <a:blip r:embed="rId3"/>
          <a:stretch>
            <a:fillRect/>
          </a:stretch>
        </p:blipFill>
        <p:spPr>
          <a:xfrm>
            <a:off x="3714034" y="1100217"/>
            <a:ext cx="2448000" cy="1836000"/>
          </a:xfrm>
          <a:prstGeom prst="rect">
            <a:avLst/>
          </a:prstGeom>
          <a:ln>
            <a:solidFill>
              <a:srgbClr val="000000"/>
            </a:solidFill>
          </a:ln>
        </p:spPr>
      </p:pic>
      <p:pic>
        <p:nvPicPr>
          <p:cNvPr id="6" name="図 5"/>
          <p:cNvPicPr>
            <a:picLocks noChangeAspect="1"/>
          </p:cNvPicPr>
          <p:nvPr/>
        </p:nvPicPr>
        <p:blipFill>
          <a:blip r:embed="rId4"/>
          <a:stretch>
            <a:fillRect/>
          </a:stretch>
        </p:blipFill>
        <p:spPr>
          <a:xfrm>
            <a:off x="1075765" y="3114428"/>
            <a:ext cx="2448000" cy="1836000"/>
          </a:xfrm>
          <a:prstGeom prst="rect">
            <a:avLst/>
          </a:prstGeom>
          <a:ln>
            <a:solidFill>
              <a:srgbClr val="000000"/>
            </a:solidFill>
          </a:ln>
        </p:spPr>
      </p:pic>
      <p:pic>
        <p:nvPicPr>
          <p:cNvPr id="7" name="図 6"/>
          <p:cNvPicPr>
            <a:picLocks noChangeAspect="1"/>
          </p:cNvPicPr>
          <p:nvPr/>
        </p:nvPicPr>
        <p:blipFill>
          <a:blip r:embed="rId5"/>
          <a:stretch>
            <a:fillRect/>
          </a:stretch>
        </p:blipFill>
        <p:spPr>
          <a:xfrm>
            <a:off x="1075765" y="1130099"/>
            <a:ext cx="2448000" cy="1836000"/>
          </a:xfrm>
          <a:prstGeom prst="rect">
            <a:avLst/>
          </a:prstGeom>
          <a:ln>
            <a:solidFill>
              <a:srgbClr val="000000"/>
            </a:solidFill>
          </a:ln>
        </p:spPr>
      </p:pic>
      <p:pic>
        <p:nvPicPr>
          <p:cNvPr id="8" name="図 7"/>
          <p:cNvPicPr>
            <a:picLocks noChangeAspect="1"/>
          </p:cNvPicPr>
          <p:nvPr/>
        </p:nvPicPr>
        <p:blipFill>
          <a:blip r:embed="rId6"/>
          <a:stretch>
            <a:fillRect/>
          </a:stretch>
        </p:blipFill>
        <p:spPr>
          <a:xfrm>
            <a:off x="3714034" y="3114428"/>
            <a:ext cx="2448000" cy="1836000"/>
          </a:xfrm>
          <a:prstGeom prst="rect">
            <a:avLst/>
          </a:prstGeom>
          <a:ln>
            <a:solidFill>
              <a:srgbClr val="000000"/>
            </a:solidFill>
          </a:ln>
        </p:spPr>
      </p:pic>
      <p:sp>
        <p:nvSpPr>
          <p:cNvPr id="11" name="円/楕円 10"/>
          <p:cNvSpPr/>
          <p:nvPr/>
        </p:nvSpPr>
        <p:spPr>
          <a:xfrm>
            <a:off x="1524001" y="2936217"/>
            <a:ext cx="851646" cy="106801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 name="直線矢印コネクタ 12"/>
          <p:cNvCxnSpPr>
            <a:endCxn id="14" idx="1"/>
          </p:cNvCxnSpPr>
          <p:nvPr/>
        </p:nvCxnSpPr>
        <p:spPr>
          <a:xfrm>
            <a:off x="1928198" y="3818385"/>
            <a:ext cx="569269" cy="18569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2497467" y="5352175"/>
            <a:ext cx="682549" cy="646331"/>
          </a:xfrm>
          <a:prstGeom prst="rect">
            <a:avLst/>
          </a:prstGeom>
          <a:noFill/>
        </p:spPr>
        <p:txBody>
          <a:bodyPr wrap="none" rtlCol="0">
            <a:spAutoFit/>
          </a:bodyPr>
          <a:lstStyle/>
          <a:p>
            <a:r>
              <a:rPr lang="ja-JP" altLang="en-US" sz="1200" dirty="0" smtClean="0"/>
              <a:t>入店時</a:t>
            </a:r>
            <a:endParaRPr kumimoji="1" lang="en-US" altLang="ja-JP" sz="1200" dirty="0" smtClean="0"/>
          </a:p>
          <a:p>
            <a:r>
              <a:rPr kumimoji="1" lang="ja-JP" altLang="en-US" sz="1200" dirty="0" smtClean="0"/>
              <a:t>窓</a:t>
            </a:r>
            <a:r>
              <a:rPr kumimoji="1" lang="en-US" altLang="ja-JP" sz="1200" dirty="0" smtClean="0"/>
              <a:t>10</a:t>
            </a:r>
            <a:r>
              <a:rPr lang="en-US" altLang="ja-JP" sz="1200" dirty="0" smtClean="0"/>
              <a:t>cm</a:t>
            </a:r>
          </a:p>
          <a:p>
            <a:r>
              <a:rPr kumimoji="1" lang="ja-JP" altLang="en-US" sz="1200" dirty="0" smtClean="0"/>
              <a:t>開放</a:t>
            </a:r>
            <a:endParaRPr kumimoji="1" lang="ja-JP" altLang="en-US" sz="1200" dirty="0"/>
          </a:p>
        </p:txBody>
      </p:sp>
      <p:cxnSp>
        <p:nvCxnSpPr>
          <p:cNvPr id="16" name="直線矢印コネクタ 15"/>
          <p:cNvCxnSpPr/>
          <p:nvPr/>
        </p:nvCxnSpPr>
        <p:spPr>
          <a:xfrm>
            <a:off x="2509624" y="5986685"/>
            <a:ext cx="1387108" cy="0"/>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cxnSp>
        <p:nvCxnSpPr>
          <p:cNvPr id="19" name="直線矢印コネクタ 18"/>
          <p:cNvCxnSpPr/>
          <p:nvPr/>
        </p:nvCxnSpPr>
        <p:spPr>
          <a:xfrm flipV="1">
            <a:off x="3896732" y="5986686"/>
            <a:ext cx="1364407" cy="13004"/>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21" name="テキスト ボックス 20"/>
          <p:cNvSpPr txBox="1"/>
          <p:nvPr/>
        </p:nvSpPr>
        <p:spPr>
          <a:xfrm>
            <a:off x="3999004" y="5690425"/>
            <a:ext cx="1034283" cy="276999"/>
          </a:xfrm>
          <a:prstGeom prst="rect">
            <a:avLst/>
          </a:prstGeom>
          <a:noFill/>
        </p:spPr>
        <p:txBody>
          <a:bodyPr wrap="none" rtlCol="0">
            <a:spAutoFit/>
          </a:bodyPr>
          <a:lstStyle/>
          <a:p>
            <a:r>
              <a:rPr lang="en-US" altLang="ja-JP" sz="1200" dirty="0" smtClean="0"/>
              <a:t>11:33</a:t>
            </a:r>
            <a:r>
              <a:rPr lang="en-US" altLang="ja-JP" sz="1200" dirty="0"/>
              <a:t> </a:t>
            </a:r>
            <a:r>
              <a:rPr kumimoji="1" lang="ja-JP" altLang="en-US" sz="1200" dirty="0" smtClean="0"/>
              <a:t>窓</a:t>
            </a:r>
            <a:r>
              <a:rPr lang="ja-JP" altLang="en-US" sz="1200" dirty="0" smtClean="0"/>
              <a:t>閉鎖</a:t>
            </a:r>
            <a:endParaRPr lang="en-US" altLang="ja-JP" sz="1200" dirty="0" smtClean="0"/>
          </a:p>
        </p:txBody>
      </p:sp>
    </p:spTree>
    <p:extLst>
      <p:ext uri="{BB962C8B-B14F-4D97-AF65-F5344CB8AC3E}">
        <p14:creationId xmlns:p14="http://schemas.microsoft.com/office/powerpoint/2010/main" val="1982487436"/>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1488</TotalTime>
  <Words>324</Words>
  <Application>Microsoft Macintosh PowerPoint</Application>
  <PresentationFormat>A4 210x297 mm</PresentationFormat>
  <Paragraphs>80</Paragraphs>
  <Slides>4</Slides>
  <Notes>0</Notes>
  <HiddenSlides>0</HiddenSlides>
  <MMClips>0</MMClips>
  <ScaleCrop>false</ScaleCrop>
  <HeadingPairs>
    <vt:vector size="4" baseType="variant">
      <vt:variant>
        <vt:lpstr>テーマ</vt:lpstr>
      </vt:variant>
      <vt:variant>
        <vt:i4>1</vt:i4>
      </vt:variant>
      <vt:variant>
        <vt:lpstr>スライド タイトル</vt:lpstr>
      </vt:variant>
      <vt:variant>
        <vt:i4>4</vt:i4>
      </vt:variant>
    </vt:vector>
  </HeadingPairs>
  <TitlesOfParts>
    <vt:vector size="5" baseType="lpstr">
      <vt:lpstr>ホワイト</vt:lpstr>
      <vt:lpstr>PowerPoint プレゼンテーション</vt:lpstr>
      <vt:lpstr>PowerPoint プレゼンテーション</vt:lpstr>
      <vt:lpstr>PowerPoint プレゼンテーション</vt:lpstr>
      <vt:lpstr>PowerPoint プレゼンテーション</vt:lpstr>
    </vt:vector>
  </TitlesOfParts>
  <Company>産業医科大学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大和 浩</dc:creator>
  <cp:lastModifiedBy>大和 浩</cp:lastModifiedBy>
  <cp:revision>15</cp:revision>
  <dcterms:created xsi:type="dcterms:W3CDTF">2018-08-19T07:43:22Z</dcterms:created>
  <dcterms:modified xsi:type="dcterms:W3CDTF">2019-02-07T11:28:12Z</dcterms:modified>
</cp:coreProperties>
</file>