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61" r:id="rId3"/>
    <p:sldId id="626" r:id="rId4"/>
    <p:sldId id="260" r:id="rId5"/>
    <p:sldId id="259" r:id="rId6"/>
    <p:sldId id="266" r:id="rId7"/>
    <p:sldId id="268" r:id="rId8"/>
    <p:sldId id="262" r:id="rId9"/>
    <p:sldId id="625" r:id="rId10"/>
    <p:sldId id="269" r:id="rId11"/>
    <p:sldId id="615" r:id="rId12"/>
    <p:sldId id="614" r:id="rId13"/>
    <p:sldId id="507" r:id="rId14"/>
    <p:sldId id="61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7C68A-65C9-43AA-B8D5-536475C46559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46266-CDE0-4E7F-B099-106AD31F0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50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スライド イメージ プレースホルダー 1">
            <a:extLst>
              <a:ext uri="{FF2B5EF4-FFF2-40B4-BE49-F238E27FC236}">
                <a16:creationId xmlns:a16="http://schemas.microsoft.com/office/drawing/2014/main" id="{584FEBCF-C340-A24B-BB21-8B7257C047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ノート プレースホルダー 2">
            <a:extLst>
              <a:ext uri="{FF2B5EF4-FFF2-40B4-BE49-F238E27FC236}">
                <a16:creationId xmlns:a16="http://schemas.microsoft.com/office/drawing/2014/main" id="{E3AD0B0B-C2B1-E34C-8032-447BC8A38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>
              <a:latin typeface="Arial" panose="020B0604020202020204" pitchFamily="34" charset="0"/>
            </a:endParaRPr>
          </a:p>
        </p:txBody>
      </p:sp>
      <p:sp>
        <p:nvSpPr>
          <p:cNvPr id="77827" name="スライド番号プレースホルダー 3">
            <a:extLst>
              <a:ext uri="{FF2B5EF4-FFF2-40B4-BE49-F238E27FC236}">
                <a16:creationId xmlns:a16="http://schemas.microsoft.com/office/drawing/2014/main" id="{B66901E3-67FF-2C47-B8B9-56B2FD954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063BE-7E5C-514D-A27D-F01806F3AF56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76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スライド イメージ プレースホルダー 1">
            <a:extLst>
              <a:ext uri="{FF2B5EF4-FFF2-40B4-BE49-F238E27FC236}">
                <a16:creationId xmlns:a16="http://schemas.microsoft.com/office/drawing/2014/main" id="{584FEBCF-C340-A24B-BB21-8B7257C047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ノート プレースホルダー 2">
            <a:extLst>
              <a:ext uri="{FF2B5EF4-FFF2-40B4-BE49-F238E27FC236}">
                <a16:creationId xmlns:a16="http://schemas.microsoft.com/office/drawing/2014/main" id="{E3AD0B0B-C2B1-E34C-8032-447BC8A38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dirty="0">
                <a:latin typeface="Arial" panose="020B0604020202020204" pitchFamily="34" charset="0"/>
              </a:rPr>
              <a:t>これまで，化学物質を扱う職場に関しては，「作業主任者」を選任するようにお伝えしていましたが，</a:t>
            </a:r>
            <a:endParaRPr lang="en-US" altLang="ja-JP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昨年度からは「作業責任者」へ名称を変更しました。</a:t>
            </a:r>
            <a:endParaRPr lang="en-US" altLang="ja-JP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作業主任者は本来，物質の製造などを行う職場にて選任が義務付けられており，</a:t>
            </a:r>
            <a:endParaRPr lang="en-US" altLang="ja-JP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作業主任者講習を受講しないと取得できないものです。</a:t>
            </a:r>
            <a:endParaRPr lang="en-US" altLang="ja-JP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大学や研究施設では，作業主任者の選任義務は法的には定められていません。</a:t>
            </a:r>
            <a:endParaRPr lang="en-US" altLang="ja-JP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化学物質を扱う作業の責任者という意味合いで，今年から「作業責任者」という名称に</a:t>
            </a:r>
            <a:endParaRPr lang="en-US" altLang="ja-JP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変更し，掲示していただくことにしました。</a:t>
            </a:r>
            <a:endParaRPr lang="en-US" altLang="ja-JP" dirty="0">
              <a:latin typeface="Arial" panose="020B0604020202020204" pitchFamily="34" charset="0"/>
            </a:endParaRPr>
          </a:p>
          <a:p>
            <a:endParaRPr lang="ja-JP" altLang="en-US" dirty="0">
              <a:latin typeface="Arial" panose="020B0604020202020204" pitchFamily="34" charset="0"/>
            </a:endParaRPr>
          </a:p>
        </p:txBody>
      </p:sp>
      <p:sp>
        <p:nvSpPr>
          <p:cNvPr id="77827" name="スライド番号プレースホルダー 3">
            <a:extLst>
              <a:ext uri="{FF2B5EF4-FFF2-40B4-BE49-F238E27FC236}">
                <a16:creationId xmlns:a16="http://schemas.microsoft.com/office/drawing/2014/main" id="{B66901E3-67FF-2C47-B8B9-56B2FD954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063BE-7E5C-514D-A27D-F01806F3AF56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64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CAAE9A-A194-4BD3-A105-5F3C29D88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0422BA3-3809-4469-8ED4-5AFBBD42D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622AD4-9EF6-41B9-BCB9-FAE346594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DB00-8CF5-4E24-8D0C-1533A55B75F7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D3D6A9-B19F-4600-9064-BED00B4F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3E6A74-DA97-4573-AF97-31B5C0E9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ED8-3B87-4EDA-9F6A-C22A18E68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59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CEE351-3F2E-435B-A338-DB6B8835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72B23EA-98AB-40EE-9AE8-7F5A43165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62A24B-7F7C-4A45-BB93-2BC64CFD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DB00-8CF5-4E24-8D0C-1533A55B75F7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677139-4703-459C-AAA7-B6A7F650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CB485E-EB1A-4C35-9AED-0E90D9D8B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ED8-3B87-4EDA-9F6A-C22A18E68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51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D2C611D-012C-4D36-8BB7-24BAEA4A4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A1EDCB-6235-41D3-84EE-A42EA5AC0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B5035C-61CD-43D6-B287-B2DB6C7E3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DB00-8CF5-4E24-8D0C-1533A55B75F7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C2EB5C-0947-4293-BCF9-93DC2097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F19AB4-8171-4670-8736-00B017CC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ED8-3B87-4EDA-9F6A-C22A18E68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953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2B36EC9-5B49-5240-A1AD-9D62002651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1166407-F954-CA4F-8A70-71098F3CA5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AE964B7-6382-1242-88FE-09DE27D38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CB579-5029-304F-BEE8-6CBF1AE9E5E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8709835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22F8E1-6E60-4348-A190-7FBCF39C7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F21A00-172A-4656-A804-F4E411050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A74D71-97E9-487D-9B45-ACFC9070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DB00-8CF5-4E24-8D0C-1533A55B75F7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929130-D0E5-40E9-ACE6-7D77BB3A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4EEABE-4DAD-4448-A255-A8B33D09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ED8-3B87-4EDA-9F6A-C22A18E68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01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269183-6AE7-4818-AA8D-01039649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55EF1D-0632-4639-80A2-8C1ABE28B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0E2629-3B96-4AA1-8882-E4F715E5C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DB00-8CF5-4E24-8D0C-1533A55B75F7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D3488A-2C4D-4AA5-BB1A-63C335B4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D88A45-C3C1-4B0F-96C0-4D5DC554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ED8-3B87-4EDA-9F6A-C22A18E68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575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FFA127-CDB5-446F-B54F-5D8E911BF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379506-8834-4DD7-90D7-B985E2D47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6C9D84-6BE4-4386-BF07-07E4A2181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50CCE2-E368-4599-8C0F-F65D7D4D4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DB00-8CF5-4E24-8D0C-1533A55B75F7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15D76A6-643F-488F-9856-5109E822C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C60B5C-700C-4F67-9606-DBC498DC7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ED8-3B87-4EDA-9F6A-C22A18E68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43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D9576E-5BC0-4781-85E1-49D2A7868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862265-4476-4FE1-9D0F-BA99C4F9F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5F8297-F8C1-40F3-9440-9056EE38A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B0FA990-ECB5-4671-A38D-C4EC8914A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61142E7-ACC6-4DC0-BBDB-1EF633CF9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B6D3B9-7317-4F55-A80C-F2F4D01F8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DB00-8CF5-4E24-8D0C-1533A55B75F7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CE97E91-E1E8-4C62-B69F-3AD9CC97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1694085-7E44-4BCB-8354-36061AA6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ED8-3B87-4EDA-9F6A-C22A18E68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46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6E8FB8-6FFC-4DCC-8F46-FDA95BA8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ADE2D9F-2671-41E2-B80F-81504C62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DB00-8CF5-4E24-8D0C-1533A55B75F7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11C1DB-82FF-4E93-BC80-5D4A78C02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29F4421-9F7C-483E-AA65-B5FBD1155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ED8-3B87-4EDA-9F6A-C22A18E68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70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8C5EA77-292B-4346-BEBD-9403EF8C8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DB00-8CF5-4E24-8D0C-1533A55B75F7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146ACFE-89FA-4602-8B0E-DC8FDFB0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029C2E-3E92-4CA5-8C81-191AC3A2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ED8-3B87-4EDA-9F6A-C22A18E68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67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2EA645-F44E-4970-9093-4DD192ED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FF6930-6EF2-4AF8-9CA1-489E5173A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47E5C4-6CC8-4E43-B8D2-76B94E9BF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AA52EE-F4C5-4BF7-9B0D-42BEE3D40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DB00-8CF5-4E24-8D0C-1533A55B75F7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928F38-AB27-42F7-A95F-90F951C8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4223FD-6539-47F6-B6B6-EC6A36782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ED8-3B87-4EDA-9F6A-C22A18E68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56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2B2267-9CCB-4983-98CF-3E39F195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01B732C-4874-41C0-AEC3-6A7CED764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38AF76-4FCC-4D7B-A682-8EB3D2ED6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B4B7E8-6023-4044-9450-E0CAB8D4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DB00-8CF5-4E24-8D0C-1533A55B75F7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7ED3E5-EE60-4498-9451-85E92524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D09822-EEB7-4B35-BD30-ED2F6751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ED8-3B87-4EDA-9F6A-C22A18E68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32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1176813-70A8-4343-9360-897F4CFB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6BB636-8919-4F17-A39C-498D5BA9E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3F8D87-32C4-48DB-B3A4-DD84325B7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DB00-8CF5-4E24-8D0C-1533A55B75F7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AA64A6-B040-4B7B-A9BA-84E3DB408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8C2783-FEFE-459E-AF40-C8101830F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D4ED8-3B87-4EDA-9F6A-C22A18E68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11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6.tiff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oeh-u.ac.jp/intra/anzeneiseikatudou/daigakuanzen/daigakukeijibutu.html" TargetMode="External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tiff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tif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0AA78B-BC5A-4E63-9670-1308C8204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-8834"/>
            <a:ext cx="7886700" cy="879125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棚の上の物品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F040770-A100-44DB-A73C-B407FA4169BA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830" y="908622"/>
            <a:ext cx="3287047" cy="21241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D6D547C-74FF-4540-8604-60FC77702FA2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146" y="879125"/>
            <a:ext cx="2966024" cy="21831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0E3A448-2796-4427-9614-F1F3A7C9F85E}"/>
              </a:ext>
            </a:extLst>
          </p:cNvPr>
          <p:cNvPicPr/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66" y="3138917"/>
            <a:ext cx="3132189" cy="22167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B7068D1-289E-44FD-A835-397E5796391D}"/>
              </a:ext>
            </a:extLst>
          </p:cNvPr>
          <p:cNvPicPr/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1333" y="3138917"/>
            <a:ext cx="3206750" cy="1943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5E6F2FC-68F6-4530-88A6-4AB534F2B56E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860" y="3138917"/>
            <a:ext cx="2485309" cy="1943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3F6287A-74BC-4406-B940-B0DC1A29C027}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6384" y="894240"/>
            <a:ext cx="2492255" cy="2124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C3AA3A-9C91-443E-A67C-5E16FD5A992A}"/>
              </a:ext>
            </a:extLst>
          </p:cNvPr>
          <p:cNvSpPr txBox="1"/>
          <p:nvPr/>
        </p:nvSpPr>
        <p:spPr>
          <a:xfrm>
            <a:off x="76466" y="5461788"/>
            <a:ext cx="9024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棚の上に物を置くと、地震発生時に落下する恐れがありますので、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保管場所として使用しないでください。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特に重いものを頭上に置くことは大変危険です。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重量物は棚の下での管理が適切です。</a:t>
            </a:r>
          </a:p>
        </p:txBody>
      </p:sp>
    </p:spTree>
    <p:extLst>
      <p:ext uri="{BB962C8B-B14F-4D97-AF65-F5344CB8AC3E}">
        <p14:creationId xmlns:p14="http://schemas.microsoft.com/office/powerpoint/2010/main" val="1958819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725B2D-9A72-46DB-8D8A-54AFAFB8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掲示物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E5A02A3-2A85-4359-ADC8-4F9E48FE4A5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0453" y="150033"/>
            <a:ext cx="3219450" cy="32789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5F70ECB-60F2-4E07-9CCC-A5CF4AC26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078" y="182204"/>
            <a:ext cx="2545080" cy="23632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42B1AD-C131-40EB-BEB8-894267C20704}"/>
              </a:ext>
            </a:extLst>
          </p:cNvPr>
          <p:cNvSpPr txBox="1"/>
          <p:nvPr/>
        </p:nvSpPr>
        <p:spPr>
          <a:xfrm>
            <a:off x="4020513" y="3735681"/>
            <a:ext cx="5123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部屋番号の掲示物は緊急時でも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見えやすいようにしてください。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ハリ－コールの掲示物は各室に掲示が必要です。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またハリ－コールの掲示物は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最新のものに更新してください。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大学ホームページ上に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UP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されています↓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7EA48A-2BE3-4510-8A28-B709D9234159}"/>
              </a:ext>
            </a:extLst>
          </p:cNvPr>
          <p:cNvSpPr txBox="1"/>
          <p:nvPr/>
        </p:nvSpPr>
        <p:spPr>
          <a:xfrm>
            <a:off x="1378247" y="2582448"/>
            <a:ext cx="3513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部屋番号の掲示物がロッカーで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隠れてしまっている。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BDD7804-1061-4F07-8E39-17EE6909DC6B}"/>
              </a:ext>
            </a:extLst>
          </p:cNvPr>
          <p:cNvSpPr txBox="1"/>
          <p:nvPr/>
        </p:nvSpPr>
        <p:spPr>
          <a:xfrm>
            <a:off x="5763916" y="2697004"/>
            <a:ext cx="32962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ハリーコールの掲示物が旧版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A1618D3-EDE7-4E12-8526-452B804967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9" r="15618"/>
          <a:stretch/>
        </p:blipFill>
        <p:spPr>
          <a:xfrm rot="5400000">
            <a:off x="414735" y="2972807"/>
            <a:ext cx="3347881" cy="38598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2546859-5464-4005-9888-3EA7FCAA9133}"/>
              </a:ext>
            </a:extLst>
          </p:cNvPr>
          <p:cNvSpPr/>
          <p:nvPr/>
        </p:nvSpPr>
        <p:spPr>
          <a:xfrm>
            <a:off x="4102115" y="57088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  <a:hlinkClick r:id="rId5"/>
              </a:rPr>
              <a:t>https://www.uoeh-u.ac.jp/intra/anzeneiseikatudou/daigakuanzen/daigakukeijibutu.html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160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タイトル 1">
            <a:extLst>
              <a:ext uri="{FF2B5EF4-FFF2-40B4-BE49-F238E27FC236}">
                <a16:creationId xmlns:a16="http://schemas.microsoft.com/office/drawing/2014/main" id="{30A7600C-1C47-EB46-95DA-431ED86D1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5497"/>
            <a:ext cx="7886700" cy="1325563"/>
          </a:xfrm>
        </p:spPr>
        <p:txBody>
          <a:bodyPr/>
          <a:lstStyle/>
          <a:p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掲示物について</a:t>
            </a:r>
            <a:b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ハリーコール・化学物質</a:t>
            </a:r>
          </a:p>
        </p:txBody>
      </p:sp>
      <p:sp>
        <p:nvSpPr>
          <p:cNvPr id="6" name="コンテンツ プレースホルダ 2">
            <a:extLst>
              <a:ext uri="{FF2B5EF4-FFF2-40B4-BE49-F238E27FC236}">
                <a16:creationId xmlns:a16="http://schemas.microsoft.com/office/drawing/2014/main" id="{9A8201F4-C8C4-FF46-9FE3-18D04C693657}"/>
              </a:ext>
            </a:extLst>
          </p:cNvPr>
          <p:cNvSpPr txBox="1">
            <a:spLocks/>
          </p:cNvSpPr>
          <p:nvPr/>
        </p:nvSpPr>
        <p:spPr bwMode="auto">
          <a:xfrm>
            <a:off x="131111" y="4935555"/>
            <a:ext cx="8812864" cy="15997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54F72"/>
              </a:buClr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掲示物は，最新のものをホームページからダウンロードしてください。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54F72"/>
              </a:buClr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有機溶剤，特定化学物質（特別管理物質）を扱う職場は，使用する物質名などを掲示しなければなりません。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A2D3DCB-6647-4247-8FE1-4D461C6CD7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61513"/>
            <a:ext cx="3934262" cy="27801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9E76791-40A4-4D4F-839B-83941A9B65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599" y="1861512"/>
            <a:ext cx="3706865" cy="27801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角丸四角形吹き出し 10">
            <a:extLst>
              <a:ext uri="{FF2B5EF4-FFF2-40B4-BE49-F238E27FC236}">
                <a16:creationId xmlns:a16="http://schemas.microsoft.com/office/drawing/2014/main" id="{E2171AAA-2309-7B46-8E6D-3DCCA90AACC2}"/>
              </a:ext>
            </a:extLst>
          </p:cNvPr>
          <p:cNvSpPr/>
          <p:nvPr/>
        </p:nvSpPr>
        <p:spPr>
          <a:xfrm>
            <a:off x="3275857" y="3420456"/>
            <a:ext cx="3312367" cy="1368152"/>
          </a:xfrm>
          <a:prstGeom prst="wedgeRoundRectCallout">
            <a:avLst>
              <a:gd name="adj1" fmla="val 74172"/>
              <a:gd name="adj2" fmla="val -13192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クロロホルムは有機溶剤から特定化学物質へ変更になりました。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35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タイトル 1">
            <a:extLst>
              <a:ext uri="{FF2B5EF4-FFF2-40B4-BE49-F238E27FC236}">
                <a16:creationId xmlns:a16="http://schemas.microsoft.com/office/drawing/2014/main" id="{30A7600C-1C47-EB46-95DA-431ED86D1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掲示物について</a:t>
            </a:r>
            <a:br>
              <a:rPr lang="en-US" altLang="ja-JP" sz="36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6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安全衛生推進者・</a:t>
            </a:r>
            <a:r>
              <a:rPr lang="ja-JP" altLang="en-US" sz="3600" u="sng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作業責任者</a:t>
            </a:r>
          </a:p>
        </p:txBody>
      </p:sp>
      <p:sp>
        <p:nvSpPr>
          <p:cNvPr id="6" name="コンテンツ プレースホルダ 2">
            <a:extLst>
              <a:ext uri="{FF2B5EF4-FFF2-40B4-BE49-F238E27FC236}">
                <a16:creationId xmlns:a16="http://schemas.microsoft.com/office/drawing/2014/main" id="{9A8201F4-C8C4-FF46-9FE3-18D04C693657}"/>
              </a:ext>
            </a:extLst>
          </p:cNvPr>
          <p:cNvSpPr txBox="1">
            <a:spLocks/>
          </p:cNvSpPr>
          <p:nvPr/>
        </p:nvSpPr>
        <p:spPr bwMode="auto">
          <a:xfrm>
            <a:off x="5047456" y="2060848"/>
            <a:ext cx="3691920" cy="42484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54F72"/>
              </a:buClr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当該者の氏名および職務を，職場</a:t>
            </a: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の見やすい箇所に掲示して</a:t>
            </a:r>
            <a:r>
              <a: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ください。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54F72"/>
              </a:buClr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様式はホームページからダウンロードしてください。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54F72"/>
              </a:buClr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今後，職場巡視等を通じて掲示を確認させていただきます。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47819AD-7D17-AC46-9D79-D651523024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344" y="2093000"/>
            <a:ext cx="1939869" cy="2863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899EE74-4667-7747-909F-239111A5C9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26" y="2060848"/>
            <a:ext cx="2020270" cy="29360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角丸四角形吹き出し 2">
            <a:extLst>
              <a:ext uri="{FF2B5EF4-FFF2-40B4-BE49-F238E27FC236}">
                <a16:creationId xmlns:a16="http://schemas.microsoft.com/office/drawing/2014/main" id="{8C379910-EF50-A34C-AA35-FB125B6B4E5B}"/>
              </a:ext>
            </a:extLst>
          </p:cNvPr>
          <p:cNvSpPr/>
          <p:nvPr/>
        </p:nvSpPr>
        <p:spPr>
          <a:xfrm>
            <a:off x="186240" y="5392117"/>
            <a:ext cx="4608512" cy="936104"/>
          </a:xfrm>
          <a:prstGeom prst="wedgeRoundRectCallout">
            <a:avLst>
              <a:gd name="adj1" fmla="val 31191"/>
              <a:gd name="adj2" fmla="val -990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化学物質（有機溶剤，特定化学物質等）を扱う職場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214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タイトル 4">
            <a:extLst>
              <a:ext uri="{FF2B5EF4-FFF2-40B4-BE49-F238E27FC236}">
                <a16:creationId xmlns:a16="http://schemas.microsoft.com/office/drawing/2014/main" id="{EA63A8E1-78F6-3940-A062-AFD1DB22E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9693" y="208956"/>
            <a:ext cx="8144614" cy="1462087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保管容器の劣化による液漏れ・　　　異臭発生の事例</a:t>
            </a:r>
          </a:p>
        </p:txBody>
      </p:sp>
      <p:sp>
        <p:nvSpPr>
          <p:cNvPr id="62466" name="スライド番号プレースホルダー 3">
            <a:extLst>
              <a:ext uri="{FF2B5EF4-FFF2-40B4-BE49-F238E27FC236}">
                <a16:creationId xmlns:a16="http://schemas.microsoft.com/office/drawing/2014/main" id="{C16EF3F2-AAF1-FA44-B763-380851029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E3CF0-472A-6046-9494-8B01C8909B6E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70E02B5-4F21-AC46-9F45-4F4373583611}"/>
              </a:ext>
            </a:extLst>
          </p:cNvPr>
          <p:cNvSpPr txBox="1"/>
          <p:nvPr/>
        </p:nvSpPr>
        <p:spPr>
          <a:xfrm>
            <a:off x="369788" y="1818992"/>
            <a:ext cx="840442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ja-JP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ジエチルエーテルのアルミ缶底部から液体が漏出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ja-JP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継続的な異臭が認められ、</a:t>
            </a:r>
            <a:r>
              <a:rPr kumimoji="1" lang="en-US" altLang="ja-JP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1999</a:t>
            </a:r>
            <a:r>
              <a:rPr kumimoji="1" lang="ja-JP" altLang="ja-JP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年頃に購入以降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、長期間</a:t>
            </a:r>
            <a:r>
              <a:rPr kumimoji="1" lang="ja-JP" altLang="ja-JP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留置されていたアルミ缶の底部が腐食し漏出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していたことが判明。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</p:txBody>
      </p:sp>
      <p:pic>
        <p:nvPicPr>
          <p:cNvPr id="9" name="図 3">
            <a:extLst>
              <a:ext uri="{FF2B5EF4-FFF2-40B4-BE49-F238E27FC236}">
                <a16:creationId xmlns:a16="http://schemas.microsoft.com/office/drawing/2014/main" id="{5378088E-7882-3C4A-93F8-1E45698F8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143" y="3889861"/>
            <a:ext cx="2336724" cy="175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4">
            <a:extLst>
              <a:ext uri="{FF2B5EF4-FFF2-40B4-BE49-F238E27FC236}">
                <a16:creationId xmlns:a16="http://schemas.microsoft.com/office/drawing/2014/main" id="{4188BAF5-3554-B84B-9EFC-2D5C67FDC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987" y="3883984"/>
            <a:ext cx="23050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5">
            <a:extLst>
              <a:ext uri="{FF2B5EF4-FFF2-40B4-BE49-F238E27FC236}">
                <a16:creationId xmlns:a16="http://schemas.microsoft.com/office/drawing/2014/main" id="{E9F04F46-1A16-4244-B697-26481DC36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775" y="3883984"/>
            <a:ext cx="234315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491E524-B322-5D45-97A5-CCB48732D76A}"/>
              </a:ext>
            </a:extLst>
          </p:cNvPr>
          <p:cNvSpPr txBox="1"/>
          <p:nvPr/>
        </p:nvSpPr>
        <p:spPr>
          <a:xfrm>
            <a:off x="119197" y="5645279"/>
            <a:ext cx="41862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使用期限の過ぎたポリタンク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C8C717-5EF1-994B-9060-D9458FBB96FF}"/>
              </a:ext>
            </a:extLst>
          </p:cNvPr>
          <p:cNvSpPr txBox="1"/>
          <p:nvPr/>
        </p:nvSpPr>
        <p:spPr>
          <a:xfrm>
            <a:off x="5023109" y="5637461"/>
            <a:ext cx="2647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劣化したアルミ缶</a:t>
            </a:r>
          </a:p>
        </p:txBody>
      </p:sp>
    </p:spTree>
    <p:extLst>
      <p:ext uri="{BB962C8B-B14F-4D97-AF65-F5344CB8AC3E}">
        <p14:creationId xmlns:p14="http://schemas.microsoft.com/office/powerpoint/2010/main" val="3402289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タイトル 4">
            <a:extLst>
              <a:ext uri="{FF2B5EF4-FFF2-40B4-BE49-F238E27FC236}">
                <a16:creationId xmlns:a16="http://schemas.microsoft.com/office/drawing/2014/main" id="{EA63A8E1-78F6-3940-A062-AFD1DB22E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287692"/>
            <a:ext cx="8173590" cy="1462087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保管容器の劣化による液漏れ・　　　異臭発生の事例</a:t>
            </a:r>
          </a:p>
        </p:txBody>
      </p:sp>
      <p:sp>
        <p:nvSpPr>
          <p:cNvPr id="62466" name="スライド番号プレースホルダー 3">
            <a:extLst>
              <a:ext uri="{FF2B5EF4-FFF2-40B4-BE49-F238E27FC236}">
                <a16:creationId xmlns:a16="http://schemas.microsoft.com/office/drawing/2014/main" id="{C16EF3F2-AAF1-FA44-B763-380851029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E3CF0-472A-6046-9494-8B01C8909B6E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70E02B5-4F21-AC46-9F45-4F4373583611}"/>
              </a:ext>
            </a:extLst>
          </p:cNvPr>
          <p:cNvSpPr txBox="1"/>
          <p:nvPr/>
        </p:nvSpPr>
        <p:spPr>
          <a:xfrm>
            <a:off x="539552" y="2273224"/>
            <a:ext cx="77957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長期間使用されていない</a:t>
            </a:r>
            <a:r>
              <a:rPr kumimoji="1" lang="ja-JP" altLang="ja-JP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不要な薬品は廃棄するなど適正な管理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をお願いいたします。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1CF274A-3DAC-3148-BBDF-670A7C7A60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704242"/>
            <a:ext cx="3089395" cy="2317046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6DBA458F-135B-C942-8F11-C4DF7F9C6EEF}"/>
              </a:ext>
            </a:extLst>
          </p:cNvPr>
          <p:cNvSpPr/>
          <p:nvPr/>
        </p:nvSpPr>
        <p:spPr>
          <a:xfrm>
            <a:off x="323528" y="3729358"/>
            <a:ext cx="3888432" cy="2356353"/>
          </a:xfrm>
          <a:prstGeom prst="wedgeRoundRectCallout">
            <a:avLst>
              <a:gd name="adj1" fmla="val 89431"/>
              <a:gd name="adj2" fmla="val -1800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液体（廃液含む）の保管容器には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使用開始日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を記入し，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容量の大きな車輪付きコンテナ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の中に入れて保管してください。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76986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ED8BC7-459A-4089-8839-4891A1F06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93" y="-35711"/>
            <a:ext cx="7886700" cy="810385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棚の転倒防止対策①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E80CCF5-8518-4AFD-9270-0441C54BAB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6" y="4185726"/>
            <a:ext cx="2181473" cy="2603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DF2F574-7A55-455E-BF7E-977696DF92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82" y="4022936"/>
            <a:ext cx="4152899" cy="27055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17C87B3-C6E0-40DC-B0F4-2B1CDC787ADD}"/>
              </a:ext>
            </a:extLst>
          </p:cNvPr>
          <p:cNvPicPr/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8120" y="1288114"/>
            <a:ext cx="3727007" cy="19616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9.jpg" descr="rId9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068" y="1288114"/>
            <a:ext cx="2686112" cy="2140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812E2CD-4C57-45F1-8249-91EFE4F6848E}"/>
              </a:ext>
            </a:extLst>
          </p:cNvPr>
          <p:cNvPicPr/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958" y="1266157"/>
            <a:ext cx="2196221" cy="28436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7882F20-5A30-415E-89C6-AAF0139F7807}"/>
              </a:ext>
            </a:extLst>
          </p:cNvPr>
          <p:cNvSpPr txBox="1"/>
          <p:nvPr/>
        </p:nvSpPr>
        <p:spPr>
          <a:xfrm>
            <a:off x="2469179" y="3188594"/>
            <a:ext cx="6849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ストッパーの使用や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ロール紙の芯をジャストサイズに</a:t>
            </a:r>
            <a:r>
              <a:rPr kumimoji="1" lang="ja-JP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切り、ストッパーとする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8B3426-90A9-4E04-B734-C789D9B3C6CA}"/>
              </a:ext>
            </a:extLst>
          </p:cNvPr>
          <p:cNvSpPr txBox="1"/>
          <p:nvPr/>
        </p:nvSpPr>
        <p:spPr>
          <a:xfrm>
            <a:off x="2289307" y="5295818"/>
            <a:ext cx="301421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棚と天井までの高さがある場合は、ストッパーと天井の間に板を挟んで固定することも有効です。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577A387-D5AD-48B7-9602-82C08FD3E372}"/>
              </a:ext>
            </a:extLst>
          </p:cNvPr>
          <p:cNvSpPr txBox="1"/>
          <p:nvPr/>
        </p:nvSpPr>
        <p:spPr>
          <a:xfrm>
            <a:off x="172803" y="771514"/>
            <a:ext cx="592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丈の高い棚は転倒防止対策を施す必要があります。</a:t>
            </a: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8B022F08-1034-4832-BC3A-273598C12DF1}"/>
              </a:ext>
            </a:extLst>
          </p:cNvPr>
          <p:cNvSpPr/>
          <p:nvPr/>
        </p:nvSpPr>
        <p:spPr>
          <a:xfrm rot="18585817">
            <a:off x="6000027" y="4775139"/>
            <a:ext cx="347518" cy="3962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3" name="矢印: 上下 12">
            <a:extLst>
              <a:ext uri="{FF2B5EF4-FFF2-40B4-BE49-F238E27FC236}">
                <a16:creationId xmlns:a16="http://schemas.microsoft.com/office/drawing/2014/main" id="{952CBE3D-2153-4D42-9563-B18A82279529}"/>
              </a:ext>
            </a:extLst>
          </p:cNvPr>
          <p:cNvSpPr/>
          <p:nvPr/>
        </p:nvSpPr>
        <p:spPr>
          <a:xfrm>
            <a:off x="1371068" y="4343400"/>
            <a:ext cx="244372" cy="7391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E91D42-61D0-40A7-82B9-E76B58FA26D5}"/>
              </a:ext>
            </a:extLst>
          </p:cNvPr>
          <p:cNvSpPr txBox="1"/>
          <p:nvPr/>
        </p:nvSpPr>
        <p:spPr>
          <a:xfrm>
            <a:off x="1706880" y="4511040"/>
            <a:ext cx="286512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棚と天井に距離がある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92FDFE3-D37C-49CF-B372-55372F62EBEE}"/>
              </a:ext>
            </a:extLst>
          </p:cNvPr>
          <p:cNvSpPr txBox="1"/>
          <p:nvPr/>
        </p:nvSpPr>
        <p:spPr>
          <a:xfrm>
            <a:off x="5020207" y="4241621"/>
            <a:ext cx="252984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板を使用し、安定化</a:t>
            </a: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D51FC6F0-C6D4-4638-A448-B2D5917825BA}"/>
              </a:ext>
            </a:extLst>
          </p:cNvPr>
          <p:cNvSpPr/>
          <p:nvPr/>
        </p:nvSpPr>
        <p:spPr>
          <a:xfrm rot="1797603">
            <a:off x="7376287" y="1665915"/>
            <a:ext cx="347518" cy="3962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80095D9A-027A-4D5C-AD5E-C56A1A00EAFC}"/>
              </a:ext>
            </a:extLst>
          </p:cNvPr>
          <p:cNvSpPr/>
          <p:nvPr/>
        </p:nvSpPr>
        <p:spPr>
          <a:xfrm rot="1797603">
            <a:off x="8205734" y="1857467"/>
            <a:ext cx="347518" cy="3962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66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5DDF635C-5673-4A76-AD30-CACC653B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93" y="-35711"/>
            <a:ext cx="7886700" cy="810385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棚の転倒防止対策②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5574DC-CDFE-4B84-970F-1A4CF01BAE60}"/>
              </a:ext>
            </a:extLst>
          </p:cNvPr>
          <p:cNvSpPr txBox="1"/>
          <p:nvPr/>
        </p:nvSpPr>
        <p:spPr>
          <a:xfrm>
            <a:off x="172803" y="771514"/>
            <a:ext cx="8757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転倒防止対策</a:t>
            </a:r>
            <a:r>
              <a:rPr kumimoji="1"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としてのストッパー</a:t>
            </a:r>
            <a:r>
              <a:rPr kumimoji="1" lang="en-US" altLang="ja-JP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突っ張り棒</a:t>
            </a:r>
            <a:r>
              <a:rPr kumimoji="1" lang="en-US" altLang="ja-JP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1"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の使用には注意が必要です。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8E2EC28-A407-4DCF-9CEC-F8B6EAC00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" y="1490519"/>
            <a:ext cx="2213732" cy="295754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0525735-B9BF-41F1-8CA0-0425430B2A8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3" r="12038" b="9438"/>
          <a:stretch/>
        </p:blipFill>
        <p:spPr bwMode="auto">
          <a:xfrm>
            <a:off x="2311400" y="1520939"/>
            <a:ext cx="2458720" cy="2803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乗算記号 8">
            <a:extLst>
              <a:ext uri="{FF2B5EF4-FFF2-40B4-BE49-F238E27FC236}">
                <a16:creationId xmlns:a16="http://schemas.microsoft.com/office/drawing/2014/main" id="{A2A62FB0-CFE1-4A5D-A361-94D2A17C5700}"/>
              </a:ext>
            </a:extLst>
          </p:cNvPr>
          <p:cNvSpPr/>
          <p:nvPr/>
        </p:nvSpPr>
        <p:spPr>
          <a:xfrm>
            <a:off x="71120" y="1331290"/>
            <a:ext cx="1032443" cy="997292"/>
          </a:xfrm>
          <a:prstGeom prst="mathMultiply">
            <a:avLst>
              <a:gd name="adj1" fmla="val 1528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乗算記号 9">
            <a:extLst>
              <a:ext uri="{FF2B5EF4-FFF2-40B4-BE49-F238E27FC236}">
                <a16:creationId xmlns:a16="http://schemas.microsoft.com/office/drawing/2014/main" id="{828E291B-CC73-4813-9158-76FF39C81CA2}"/>
              </a:ext>
            </a:extLst>
          </p:cNvPr>
          <p:cNvSpPr/>
          <p:nvPr/>
        </p:nvSpPr>
        <p:spPr>
          <a:xfrm>
            <a:off x="2143760" y="1361273"/>
            <a:ext cx="1032443" cy="997292"/>
          </a:xfrm>
          <a:prstGeom prst="mathMultiply">
            <a:avLst>
              <a:gd name="adj1" fmla="val 1528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5F7D287-892D-4BE7-A7FD-38A71DA52A5D}"/>
              </a:ext>
            </a:extLst>
          </p:cNvPr>
          <p:cNvSpPr txBox="1"/>
          <p:nvPr/>
        </p:nvSpPr>
        <p:spPr>
          <a:xfrm>
            <a:off x="4716780" y="1547164"/>
            <a:ext cx="43427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ストッパー</a:t>
            </a:r>
            <a:r>
              <a:rPr kumimoji="1"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を使用する場合、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①棚に対して転倒する可能性のある　　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向きに平行して設置する。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②棚の手前ではなく奥側に設置する。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棚に対して最低</a:t>
            </a:r>
            <a:r>
              <a:rPr kumimoji="1"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２つのストッパー　</a:t>
            </a:r>
            <a:endParaRPr kumimoji="1" lang="en-US" altLang="ja-JP" sz="20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を設置する。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E9361FD-CDC9-4913-A70B-B6BBC6063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" y="66989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2A8904F-AE3E-4C7F-89AD-85AF19529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513" y="4191626"/>
            <a:ext cx="3402127" cy="255400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3CC33CF-11EC-49E1-8966-67EA65DFE96B}"/>
              </a:ext>
            </a:extLst>
          </p:cNvPr>
          <p:cNvSpPr txBox="1"/>
          <p:nvPr/>
        </p:nvSpPr>
        <p:spPr>
          <a:xfrm>
            <a:off x="71120" y="5040064"/>
            <a:ext cx="57140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棚と棚を重ねる場合は、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追加の転倒防止対策が必要です。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①棚同士を固定する。または、</a:t>
            </a:r>
            <a:endParaRPr kumimoji="1" lang="en-US" altLang="ja-JP" sz="20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②棚の間には地震マットを挟む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＜右写真：「自信満々」という商品を使用＞</a:t>
            </a: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E4F73E02-9910-443C-9AAD-E94F4D49DF1B}"/>
              </a:ext>
            </a:extLst>
          </p:cNvPr>
          <p:cNvSpPr/>
          <p:nvPr/>
        </p:nvSpPr>
        <p:spPr>
          <a:xfrm rot="2201075">
            <a:off x="4101057" y="4061940"/>
            <a:ext cx="1551852" cy="339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F2AF58CD-A046-4D70-A729-EDE7ED8308EC}"/>
              </a:ext>
            </a:extLst>
          </p:cNvPr>
          <p:cNvSpPr/>
          <p:nvPr/>
        </p:nvSpPr>
        <p:spPr>
          <a:xfrm>
            <a:off x="2396417" y="3429000"/>
            <a:ext cx="2030803" cy="3377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C4190FDB-B6C1-4D97-9235-3E0759D2FDA8}"/>
              </a:ext>
            </a:extLst>
          </p:cNvPr>
          <p:cNvSpPr/>
          <p:nvPr/>
        </p:nvSpPr>
        <p:spPr>
          <a:xfrm>
            <a:off x="5976578" y="6179723"/>
            <a:ext cx="774577" cy="3377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C46AA471-23F6-4E4A-9737-018A2F5CD0F8}"/>
              </a:ext>
            </a:extLst>
          </p:cNvPr>
          <p:cNvSpPr/>
          <p:nvPr/>
        </p:nvSpPr>
        <p:spPr>
          <a:xfrm>
            <a:off x="7992204" y="5917625"/>
            <a:ext cx="774577" cy="3377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513774D-9826-4103-A651-2C1B06184463}"/>
              </a:ext>
            </a:extLst>
          </p:cNvPr>
          <p:cNvSpPr txBox="1"/>
          <p:nvPr/>
        </p:nvSpPr>
        <p:spPr>
          <a:xfrm>
            <a:off x="71120" y="4106381"/>
            <a:ext cx="2213731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ストッパーが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手前、横向き、足りない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8A38D0F-C12B-4E31-AA2E-82FD1CE90D2F}"/>
              </a:ext>
            </a:extLst>
          </p:cNvPr>
          <p:cNvSpPr txBox="1"/>
          <p:nvPr/>
        </p:nvSpPr>
        <p:spPr>
          <a:xfrm>
            <a:off x="2393777" y="4116105"/>
            <a:ext cx="2570856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ストッパーが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手前、横向き、足りない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棚同士の固定ができていない</a:t>
            </a:r>
          </a:p>
        </p:txBody>
      </p:sp>
    </p:spTree>
    <p:extLst>
      <p:ext uri="{BB962C8B-B14F-4D97-AF65-F5344CB8AC3E}">
        <p14:creationId xmlns:p14="http://schemas.microsoft.com/office/powerpoint/2010/main" val="109402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300FE3E2-CBC1-4A6E-99CA-C1EA88B05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72" t="52707" r="33706" b="23173"/>
          <a:stretch/>
        </p:blipFill>
        <p:spPr>
          <a:xfrm>
            <a:off x="3333750" y="884736"/>
            <a:ext cx="2193471" cy="31422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EE8509D-3D84-4259-A492-590468E9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880"/>
            <a:ext cx="9046757" cy="81794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床の転倒防止対策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D893A2-A529-4844-8367-0E69F4993E3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3" t="25684" b="31187"/>
          <a:stretch/>
        </p:blipFill>
        <p:spPr bwMode="auto">
          <a:xfrm>
            <a:off x="5592034" y="1915504"/>
            <a:ext cx="3454724" cy="1560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B578845-9C83-4E1B-BC9A-BFF23B944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53665" r="73747" b="22978"/>
          <a:stretch/>
        </p:blipFill>
        <p:spPr>
          <a:xfrm>
            <a:off x="97242" y="872032"/>
            <a:ext cx="3171695" cy="23893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4567AD5-C2FE-40D3-BF61-94B483FCD073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40" y="3262726"/>
            <a:ext cx="3156397" cy="2444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575B32B-2D4C-40D5-AF57-4992FB16D380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27" t="10242" r="9982" b="7815"/>
          <a:stretch/>
        </p:blipFill>
        <p:spPr bwMode="auto">
          <a:xfrm>
            <a:off x="4837962" y="3749040"/>
            <a:ext cx="4208795" cy="29278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138C409-8114-40BA-9BB8-F86FDBC2FA3F}"/>
              </a:ext>
            </a:extLst>
          </p:cNvPr>
          <p:cNvSpPr txBox="1"/>
          <p:nvPr/>
        </p:nvSpPr>
        <p:spPr>
          <a:xfrm>
            <a:off x="0" y="5707380"/>
            <a:ext cx="5089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通路の乱雑な配線コードは、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転倒リスクです。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また、電源タップにホコリが溜まると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火災のリスクにも繋がります。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ECA91D-02A4-4B4D-8D29-4DCB16ACFF9B}"/>
              </a:ext>
            </a:extLst>
          </p:cNvPr>
          <p:cNvSpPr txBox="1"/>
          <p:nvPr/>
        </p:nvSpPr>
        <p:spPr>
          <a:xfrm>
            <a:off x="5527221" y="872032"/>
            <a:ext cx="3761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通路の乱雑な配線コードは束ねて、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ホコリ対策として、電源タップを横向きにすることも有効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452D19F-DC9C-4755-A4FB-D9471F126B8D}"/>
              </a:ext>
            </a:extLst>
          </p:cNvPr>
          <p:cNvSpPr txBox="1"/>
          <p:nvPr/>
        </p:nvSpPr>
        <p:spPr>
          <a:xfrm>
            <a:off x="4837962" y="5707380"/>
            <a:ext cx="420879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配線コートのつまずき防止対策として、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床に配線を固定し、トラテープで注意換気も有効</a:t>
            </a: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9D5DAC2D-E0E9-4699-B61B-62E5618CC31F}"/>
              </a:ext>
            </a:extLst>
          </p:cNvPr>
          <p:cNvSpPr/>
          <p:nvPr/>
        </p:nvSpPr>
        <p:spPr>
          <a:xfrm rot="3143393">
            <a:off x="4043893" y="2872043"/>
            <a:ext cx="347518" cy="3962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658E2904-36EB-4CD0-B261-779A6343276A}"/>
              </a:ext>
            </a:extLst>
          </p:cNvPr>
          <p:cNvSpPr/>
          <p:nvPr/>
        </p:nvSpPr>
        <p:spPr>
          <a:xfrm rot="18585817">
            <a:off x="4134809" y="831159"/>
            <a:ext cx="347518" cy="3962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3" name="乗算記号 2"/>
          <p:cNvSpPr/>
          <p:nvPr/>
        </p:nvSpPr>
        <p:spPr>
          <a:xfrm>
            <a:off x="3805518" y="5255590"/>
            <a:ext cx="1032443" cy="997292"/>
          </a:xfrm>
          <a:prstGeom prst="mathMultiply">
            <a:avLst>
              <a:gd name="adj1" fmla="val 1528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63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3EE59F-6C28-4026-B38D-832BE8DA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4" y="-4381"/>
            <a:ext cx="7886700" cy="929162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薬品管理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560F3F6-7592-4A50-BDAC-965A0721EAE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432" y="1339540"/>
            <a:ext cx="1286332" cy="21167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2A6EBBB-6DD3-4A8F-8D2D-D56DE314BFD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26" b="19643"/>
          <a:stretch/>
        </p:blipFill>
        <p:spPr bwMode="auto">
          <a:xfrm rot="5400000">
            <a:off x="3450160" y="561687"/>
            <a:ext cx="2111002" cy="11158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8113B4D-1093-438F-B9F3-4936845808B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898793" y="299334"/>
            <a:ext cx="2111001" cy="16408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9E486F5-670E-474E-9B27-D59F2AB4CB46}"/>
              </a:ext>
            </a:extLst>
          </p:cNvPr>
          <p:cNvSpPr txBox="1"/>
          <p:nvPr/>
        </p:nvSpPr>
        <p:spPr>
          <a:xfrm>
            <a:off x="3945402" y="2466648"/>
            <a:ext cx="49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有機溶剤は鍵のかかる保管庫で保管すること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8F5D1E3-F222-4723-B362-DA847CD86D5D}"/>
              </a:ext>
            </a:extLst>
          </p:cNvPr>
          <p:cNvPicPr/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469" y="3544047"/>
            <a:ext cx="3778198" cy="26455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723C4A7-7DCA-4F98-971A-9500BABD5C9B}"/>
              </a:ext>
            </a:extLst>
          </p:cNvPr>
          <p:cNvPicPr/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1263" y="3090930"/>
            <a:ext cx="3778198" cy="31760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E0DAA32F-3724-4D67-A0FB-3BDD19C83D41}"/>
              </a:ext>
            </a:extLst>
          </p:cNvPr>
          <p:cNvSpPr/>
          <p:nvPr/>
        </p:nvSpPr>
        <p:spPr>
          <a:xfrm>
            <a:off x="4054274" y="4834753"/>
            <a:ext cx="376084" cy="727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D192C4E-DDF2-4BB2-B1FB-E97292FB287B}"/>
              </a:ext>
            </a:extLst>
          </p:cNvPr>
          <p:cNvSpPr txBox="1"/>
          <p:nvPr/>
        </p:nvSpPr>
        <p:spPr>
          <a:xfrm>
            <a:off x="106469" y="970208"/>
            <a:ext cx="383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ラベルのない容器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97A44E2-55FB-44A7-9236-151D5F875025}"/>
              </a:ext>
            </a:extLst>
          </p:cNvPr>
          <p:cNvSpPr txBox="1"/>
          <p:nvPr/>
        </p:nvSpPr>
        <p:spPr>
          <a:xfrm>
            <a:off x="2745900" y="3129287"/>
            <a:ext cx="22775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薬品の転倒防止対策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A537400-B3E8-4D51-8DF4-24FC2785CE05}"/>
              </a:ext>
            </a:extLst>
          </p:cNvPr>
          <p:cNvSpPr txBox="1"/>
          <p:nvPr/>
        </p:nvSpPr>
        <p:spPr>
          <a:xfrm>
            <a:off x="1340725" y="1295469"/>
            <a:ext cx="2714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担当者が変更になると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何の液体か分からなくなり、危険です。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薬品名を記載が必要です。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714D738-D38F-4A0A-A89B-8F787EF6A341}"/>
              </a:ext>
            </a:extLst>
          </p:cNvPr>
          <p:cNvSpPr txBox="1"/>
          <p:nvPr/>
        </p:nvSpPr>
        <p:spPr>
          <a:xfrm>
            <a:off x="4190326" y="2238357"/>
            <a:ext cx="4434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有機溶剤管理は法律で規定されています。</a:t>
            </a: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20E33E21-4A5F-427D-941D-231D85729091}"/>
              </a:ext>
            </a:extLst>
          </p:cNvPr>
          <p:cNvSpPr/>
          <p:nvPr/>
        </p:nvSpPr>
        <p:spPr>
          <a:xfrm rot="7655424">
            <a:off x="7736664" y="3752517"/>
            <a:ext cx="427264" cy="220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53E49F3A-8F3F-45D6-ADAF-470E01E3ABEC}"/>
              </a:ext>
            </a:extLst>
          </p:cNvPr>
          <p:cNvSpPr/>
          <p:nvPr/>
        </p:nvSpPr>
        <p:spPr>
          <a:xfrm rot="7655424">
            <a:off x="7790849" y="5452518"/>
            <a:ext cx="427264" cy="220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7B04948-B3C3-4623-8A33-DE77A0B81105}"/>
              </a:ext>
            </a:extLst>
          </p:cNvPr>
          <p:cNvSpPr txBox="1"/>
          <p:nvPr/>
        </p:nvSpPr>
        <p:spPr>
          <a:xfrm>
            <a:off x="907026" y="6263987"/>
            <a:ext cx="7619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薬品の転倒防止のために、</a:t>
            </a:r>
            <a:r>
              <a:rPr kumimoji="1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薬品棚は落下防止柵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が有効です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（東北大学では地震後、落下した薬品瓶が割れて火災が発生しました）。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863E8D3-D84B-4433-83D1-E18699DE1C94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44" b="28106"/>
          <a:stretch/>
        </p:blipFill>
        <p:spPr bwMode="auto">
          <a:xfrm>
            <a:off x="6384261" y="608132"/>
            <a:ext cx="2714019" cy="15634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101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888A17-78CB-456D-9D70-29A89B0B9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011300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廃液管理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C03C3C0-AE0B-460C-A6F6-FA74B1680613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711" y="616812"/>
            <a:ext cx="2633010" cy="23778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9ED7422-FCAF-4AAA-8C81-BFC54AA980F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053" y="616811"/>
            <a:ext cx="2791360" cy="23778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0750D5-EF77-4EF4-A568-1B114B09BC6D}"/>
              </a:ext>
            </a:extLst>
          </p:cNvPr>
          <p:cNvSpPr txBox="1"/>
          <p:nvPr/>
        </p:nvSpPr>
        <p:spPr>
          <a:xfrm>
            <a:off x="6742923" y="277166"/>
            <a:ext cx="213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廃液容器の劣化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B679190-995D-45EB-8CB5-8BF1CFFDE5F1}"/>
              </a:ext>
            </a:extLst>
          </p:cNvPr>
          <p:cNvSpPr txBox="1"/>
          <p:nvPr/>
        </p:nvSpPr>
        <p:spPr>
          <a:xfrm>
            <a:off x="3943350" y="283720"/>
            <a:ext cx="213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廃液トレイが浅い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077EBAB-EC33-4780-B689-16B06475030D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30" y="1746046"/>
            <a:ext cx="3388206" cy="23778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ECD2383-98CD-4B1E-B6F4-EF6AC08292E1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8479" y="3758085"/>
            <a:ext cx="3264202" cy="2493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E1DF87-A486-4A5B-AE87-1BAD1D09EF2D}"/>
              </a:ext>
            </a:extLst>
          </p:cNvPr>
          <p:cNvSpPr txBox="1"/>
          <p:nvPr/>
        </p:nvSpPr>
        <p:spPr>
          <a:xfrm>
            <a:off x="0" y="4638516"/>
            <a:ext cx="3943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廃液容器から廃液が溢れたり、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破損による漏れの危険性があります。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底の深いトレイを置き、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廃液容器は製造日の刻印を確認して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10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年以内に交換して下さい。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D217194-A846-4D1C-990D-DFBACEB1E58E}"/>
              </a:ext>
            </a:extLst>
          </p:cNvPr>
          <p:cNvSpPr txBox="1"/>
          <p:nvPr/>
        </p:nvSpPr>
        <p:spPr>
          <a:xfrm>
            <a:off x="684804" y="1114270"/>
            <a:ext cx="260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廃液トレイがなく、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床に溢れる恐れ</a:t>
            </a:r>
          </a:p>
        </p:txBody>
      </p:sp>
      <p:pic>
        <p:nvPicPr>
          <p:cNvPr id="15" name="CE23FBE2-FDD0-4218-A328-75BB51CF8D37">
            <a:extLst>
              <a:ext uri="{FF2B5EF4-FFF2-40B4-BE49-F238E27FC236}">
                <a16:creationId xmlns:a16="http://schemas.microsoft.com/office/drawing/2014/main" id="{81DAC0EE-D005-4230-9876-428285ACA650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5" r="22146"/>
          <a:stretch/>
        </p:blipFill>
        <p:spPr bwMode="auto">
          <a:xfrm>
            <a:off x="3851610" y="3253740"/>
            <a:ext cx="2633009" cy="3436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ACD99AA-05C9-4DCE-8CDA-AED0439C5465}"/>
              </a:ext>
            </a:extLst>
          </p:cNvPr>
          <p:cNvSpPr txBox="1"/>
          <p:nvPr/>
        </p:nvSpPr>
        <p:spPr>
          <a:xfrm>
            <a:off x="3655827" y="6126480"/>
            <a:ext cx="27111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車輪付きで移動しやすい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64F1559-DDB8-403C-8F94-41D3DFAE3523}"/>
              </a:ext>
            </a:extLst>
          </p:cNvPr>
          <p:cNvSpPr txBox="1"/>
          <p:nvPr/>
        </p:nvSpPr>
        <p:spPr>
          <a:xfrm>
            <a:off x="7044784" y="5941814"/>
            <a:ext cx="18342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底の深いトレイ</a:t>
            </a:r>
          </a:p>
        </p:txBody>
      </p:sp>
      <p:sp>
        <p:nvSpPr>
          <p:cNvPr id="18" name="乗算記号 17"/>
          <p:cNvSpPr/>
          <p:nvPr/>
        </p:nvSpPr>
        <p:spPr>
          <a:xfrm>
            <a:off x="3126528" y="100648"/>
            <a:ext cx="1032443" cy="997292"/>
          </a:xfrm>
          <a:prstGeom prst="mathMultiply">
            <a:avLst>
              <a:gd name="adj1" fmla="val 1528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乗算記号 18"/>
          <p:cNvSpPr/>
          <p:nvPr/>
        </p:nvSpPr>
        <p:spPr>
          <a:xfrm>
            <a:off x="5968397" y="100647"/>
            <a:ext cx="1032443" cy="997292"/>
          </a:xfrm>
          <a:prstGeom prst="mathMultiply">
            <a:avLst>
              <a:gd name="adj1" fmla="val 1528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乗算記号 19"/>
          <p:cNvSpPr/>
          <p:nvPr/>
        </p:nvSpPr>
        <p:spPr>
          <a:xfrm>
            <a:off x="-82520" y="966679"/>
            <a:ext cx="1032443" cy="997292"/>
          </a:xfrm>
          <a:prstGeom prst="mathMultiply">
            <a:avLst>
              <a:gd name="adj1" fmla="val 1528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ドーナツ 2"/>
          <p:cNvSpPr/>
          <p:nvPr/>
        </p:nvSpPr>
        <p:spPr>
          <a:xfrm>
            <a:off x="3792482" y="3193082"/>
            <a:ext cx="684000" cy="684000"/>
          </a:xfrm>
          <a:prstGeom prst="donut">
            <a:avLst>
              <a:gd name="adj" fmla="val 1761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ドーナツ 20"/>
          <p:cNvSpPr/>
          <p:nvPr/>
        </p:nvSpPr>
        <p:spPr>
          <a:xfrm>
            <a:off x="6543747" y="3193082"/>
            <a:ext cx="684000" cy="684000"/>
          </a:xfrm>
          <a:prstGeom prst="donut">
            <a:avLst>
              <a:gd name="adj" fmla="val 1761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3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2846CB-0B60-4358-8A14-FD2039B9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衛生管理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1154185-377A-442C-9981-324E286BFCE4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971" y="195540"/>
            <a:ext cx="2868689" cy="25170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B1DE84F-BE32-460F-BA24-670A7B7B43A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98" y="3339783"/>
            <a:ext cx="2720300" cy="2079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6CC0753-E428-4B15-84CE-05EE203E3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632" y="190223"/>
            <a:ext cx="3372755" cy="25223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456616-6174-46A2-A0B7-958FA9889756}"/>
              </a:ext>
            </a:extLst>
          </p:cNvPr>
          <p:cNvSpPr txBox="1"/>
          <p:nvPr/>
        </p:nvSpPr>
        <p:spPr>
          <a:xfrm>
            <a:off x="198120" y="5762524"/>
            <a:ext cx="6774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シンクの清掃を行い、清潔を保ちましょう。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また、洗剤等についた水滴等で化粧板、シンクが汚損します。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洗剤等はトレーに入れて、管理が必要です。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ACBA88E-D642-4D1F-90C3-92BC5F990C24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489" y="3339783"/>
            <a:ext cx="2421171" cy="21689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3B450B7-CD67-491B-90DA-FC4B9D8C2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3042" y="3428066"/>
            <a:ext cx="3462838" cy="26037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D89684C-A3AA-44ED-A786-E521387F373A}"/>
              </a:ext>
            </a:extLst>
          </p:cNvPr>
          <p:cNvSpPr txBox="1"/>
          <p:nvPr/>
        </p:nvSpPr>
        <p:spPr>
          <a:xfrm>
            <a:off x="4572000" y="63450"/>
            <a:ext cx="16230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シンクの汚損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02413F1-8551-4AE6-B19F-A7FD0FB543E9}"/>
              </a:ext>
            </a:extLst>
          </p:cNvPr>
          <p:cNvSpPr txBox="1"/>
          <p:nvPr/>
        </p:nvSpPr>
        <p:spPr>
          <a:xfrm>
            <a:off x="5564739" y="3155117"/>
            <a:ext cx="33079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洗剤等は底のある容器に収納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777E4B-0D9F-465A-A438-1D22B054F37C}"/>
              </a:ext>
            </a:extLst>
          </p:cNvPr>
          <p:cNvSpPr txBox="1"/>
          <p:nvPr/>
        </p:nvSpPr>
        <p:spPr>
          <a:xfrm>
            <a:off x="271326" y="3074630"/>
            <a:ext cx="49739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洗剤等がシンク、化粧板に直接置かれている</a:t>
            </a:r>
          </a:p>
        </p:txBody>
      </p:sp>
    </p:spTree>
    <p:extLst>
      <p:ext uri="{BB962C8B-B14F-4D97-AF65-F5344CB8AC3E}">
        <p14:creationId xmlns:p14="http://schemas.microsoft.com/office/powerpoint/2010/main" val="10539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26585E-0B69-422B-8B3E-D32D4D95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整理整頓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7CB549C-4593-4F17-A5CF-7840BC1A880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352" y="125934"/>
            <a:ext cx="3025221" cy="22282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DAA02BC-11AF-46A3-A3C3-9C56F28D342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920404" y="2220941"/>
            <a:ext cx="2025648" cy="25447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28D8CDC-CF28-44EE-A495-4D04C5E2670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6642" y="153149"/>
            <a:ext cx="3113098" cy="22010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FD1DBFC-8536-497B-987D-D6391E36AD3B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46" y="4757302"/>
            <a:ext cx="3147273" cy="2012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20EE716-CDBF-4C5F-AC22-20D8FF3DA20A}"/>
              </a:ext>
            </a:extLst>
          </p:cNvPr>
          <p:cNvSpPr txBox="1"/>
          <p:nvPr/>
        </p:nvSpPr>
        <p:spPr>
          <a:xfrm>
            <a:off x="1359871" y="4787170"/>
            <a:ext cx="19624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通路の確保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D3FB4FA-4AAA-4B47-921C-0D55A4CD7EDA}"/>
              </a:ext>
            </a:extLst>
          </p:cNvPr>
          <p:cNvSpPr txBox="1"/>
          <p:nvPr/>
        </p:nvSpPr>
        <p:spPr>
          <a:xfrm>
            <a:off x="146117" y="2551837"/>
            <a:ext cx="3319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危険物を放置すると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怪我の恐れがあります。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整理整頓を行うことで、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災害の防止だけでなく、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作業の効率化にも繋がります。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31B1BB-F29B-4A14-958A-CA1D9348A0F2}"/>
              </a:ext>
            </a:extLst>
          </p:cNvPr>
          <p:cNvSpPr txBox="1"/>
          <p:nvPr/>
        </p:nvSpPr>
        <p:spPr>
          <a:xfrm>
            <a:off x="6652260" y="5467700"/>
            <a:ext cx="2411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緊急時に対応できる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十分な通路の確保をお願いします。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5B53E80-0E67-4B61-B3C7-48CD1B281460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4050" y="4787171"/>
            <a:ext cx="2925810" cy="20129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2CFBFAC-5D08-4298-83E6-11AD38391667}"/>
              </a:ext>
            </a:extLst>
          </p:cNvPr>
          <p:cNvSpPr txBox="1"/>
          <p:nvPr/>
        </p:nvSpPr>
        <p:spPr>
          <a:xfrm>
            <a:off x="3602558" y="6391030"/>
            <a:ext cx="13306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扉の確保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909B497-FFCE-4CD7-8DFA-6BADE7E4F590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816" y="2486613"/>
            <a:ext cx="2741541" cy="20256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C18169B-A134-4D53-929C-E1775AED16CB}"/>
              </a:ext>
            </a:extLst>
          </p:cNvPr>
          <p:cNvSpPr/>
          <p:nvPr/>
        </p:nvSpPr>
        <p:spPr>
          <a:xfrm>
            <a:off x="4136708" y="4076953"/>
            <a:ext cx="180049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割れた物は廃棄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87B7B92-14B5-4E2D-92B6-C695882D4128}"/>
              </a:ext>
            </a:extLst>
          </p:cNvPr>
          <p:cNvSpPr txBox="1"/>
          <p:nvPr/>
        </p:nvSpPr>
        <p:spPr>
          <a:xfrm>
            <a:off x="6321816" y="4096426"/>
            <a:ext cx="280063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刃物は安全な場所に保管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230E6ADC-CBD7-4F86-B9E8-3A5D1DE2811E}"/>
              </a:ext>
            </a:extLst>
          </p:cNvPr>
          <p:cNvSpPr/>
          <p:nvPr/>
        </p:nvSpPr>
        <p:spPr>
          <a:xfrm rot="2529051">
            <a:off x="4487386" y="4915583"/>
            <a:ext cx="427264" cy="220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67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7F1BA2-ACC6-4481-8091-02B00DE9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86700" cy="951374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備品の転倒防止対策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E0CA743-E480-4A4D-B363-F936CE82135A}"/>
              </a:ext>
            </a:extLst>
          </p:cNvPr>
          <p:cNvSpPr/>
          <p:nvPr/>
        </p:nvSpPr>
        <p:spPr>
          <a:xfrm>
            <a:off x="50673" y="3166159"/>
            <a:ext cx="8450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椅子やロールや棚板の立て掛けは不安定です。</a:t>
            </a:r>
            <a:endParaRPr kumimoji="1" lang="en-US" altLang="ja-JP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転倒しないよう、右写真のように、隙間に立てかけることも有効です。</a:t>
            </a:r>
            <a:endParaRPr kumimoji="1" lang="ja-JP" altLang="ja-JP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5A69F3A-BED2-4E9E-B596-EC529913206A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5" y="966027"/>
            <a:ext cx="2694253" cy="1986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1726BFF-3CD6-4136-8C22-CB19B10D66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2529161" y="1169375"/>
            <a:ext cx="2185478" cy="17787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A711BB9-3028-4DD9-8EE2-DFEC594A707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4317523" y="1235161"/>
            <a:ext cx="2185475" cy="16765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8B35E49-771C-4693-892A-659590F4D804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73" y="3852029"/>
            <a:ext cx="2877094" cy="2731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82D5173-ACE4-4AEC-BAA1-FACB811749A8}"/>
              </a:ext>
            </a:extLst>
          </p:cNvPr>
          <p:cNvSpPr/>
          <p:nvPr/>
        </p:nvSpPr>
        <p:spPr>
          <a:xfrm>
            <a:off x="2273751" y="5431886"/>
            <a:ext cx="434601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固定のない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高圧</a:t>
            </a:r>
            <a:r>
              <a:rPr kumimoji="1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ボンベスタンドのみでは、ボンベごと転倒する恐れがあり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ます</a:t>
            </a:r>
            <a:r>
              <a:rPr kumimoji="1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床面や壁、備付けの実験台など動かないものに追加で固定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する必要があります。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24F1D951-C4D5-4A4F-9D5F-B62D29ECFDB7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190" y="276326"/>
            <a:ext cx="2614705" cy="25321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矢印: 右 11">
            <a:extLst>
              <a:ext uri="{FF2B5EF4-FFF2-40B4-BE49-F238E27FC236}">
                <a16:creationId xmlns:a16="http://schemas.microsoft.com/office/drawing/2014/main" id="{4F09FB5E-66AB-4903-9716-5EAFA4D91188}"/>
              </a:ext>
            </a:extLst>
          </p:cNvPr>
          <p:cNvSpPr/>
          <p:nvPr/>
        </p:nvSpPr>
        <p:spPr>
          <a:xfrm rot="18852397">
            <a:off x="601007" y="5767640"/>
            <a:ext cx="427264" cy="220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6C038A-8D70-4847-A6F1-A4D3312FBB22}"/>
              </a:ext>
            </a:extLst>
          </p:cNvPr>
          <p:cNvSpPr txBox="1"/>
          <p:nvPr/>
        </p:nvSpPr>
        <p:spPr>
          <a:xfrm>
            <a:off x="50673" y="6032050"/>
            <a:ext cx="2050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床との固定がない</a:t>
            </a: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2233BF9B-7440-44B6-9174-2901980393EC}"/>
              </a:ext>
            </a:extLst>
          </p:cNvPr>
          <p:cNvSpPr/>
          <p:nvPr/>
        </p:nvSpPr>
        <p:spPr>
          <a:xfrm rot="18852397">
            <a:off x="7032286" y="2813135"/>
            <a:ext cx="427264" cy="220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CBF79D2-1673-4C2A-AE72-544F0CC0D414}"/>
              </a:ext>
            </a:extLst>
          </p:cNvPr>
          <p:cNvSpPr txBox="1"/>
          <p:nvPr/>
        </p:nvSpPr>
        <p:spPr>
          <a:xfrm>
            <a:off x="6861382" y="2966840"/>
            <a:ext cx="2050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隙間を有効活用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A5484F6-5AAF-4E03-B4D9-0ED19A5C03FC}"/>
              </a:ext>
            </a:extLst>
          </p:cNvPr>
          <p:cNvGrpSpPr/>
          <p:nvPr/>
        </p:nvGrpSpPr>
        <p:grpSpPr>
          <a:xfrm>
            <a:off x="6810067" y="3852029"/>
            <a:ext cx="2101951" cy="2731983"/>
            <a:chOff x="3027742" y="3871636"/>
            <a:chExt cx="2101951" cy="2731983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7AC09069-62E8-4446-9DF2-87CA0724439F}"/>
                </a:ext>
              </a:extLst>
            </p:cNvPr>
            <p:cNvPicPr/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26" t="9855" r="3185" b="17617"/>
            <a:stretch/>
          </p:blipFill>
          <p:spPr bwMode="auto">
            <a:xfrm rot="16200000">
              <a:off x="2712726" y="4186652"/>
              <a:ext cx="2731983" cy="21019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矢印: 右 21">
              <a:extLst>
                <a:ext uri="{FF2B5EF4-FFF2-40B4-BE49-F238E27FC236}">
                  <a16:creationId xmlns:a16="http://schemas.microsoft.com/office/drawing/2014/main" id="{B04D8329-C42A-47FC-8E9D-8EF7E1C6C09A}"/>
                </a:ext>
              </a:extLst>
            </p:cNvPr>
            <p:cNvSpPr/>
            <p:nvPr/>
          </p:nvSpPr>
          <p:spPr>
            <a:xfrm rot="18852397" flipH="1">
              <a:off x="4521729" y="4867544"/>
              <a:ext cx="404522" cy="24214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endParaRPr>
            </a:p>
          </p:txBody>
        </p:sp>
        <p:sp>
          <p:nvSpPr>
            <p:cNvPr id="23" name="矢印: 右 22">
              <a:extLst>
                <a:ext uri="{FF2B5EF4-FFF2-40B4-BE49-F238E27FC236}">
                  <a16:creationId xmlns:a16="http://schemas.microsoft.com/office/drawing/2014/main" id="{1F1F7852-84FF-43A6-88FD-B8100FA97D76}"/>
                </a:ext>
              </a:extLst>
            </p:cNvPr>
            <p:cNvSpPr/>
            <p:nvPr/>
          </p:nvSpPr>
          <p:spPr>
            <a:xfrm rot="18852397" flipH="1">
              <a:off x="4461130" y="5405541"/>
              <a:ext cx="404522" cy="24214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endParaRPr>
            </a:p>
          </p:txBody>
        </p: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F78138-E0F5-4259-8CD7-F701B003E8B1}"/>
              </a:ext>
            </a:extLst>
          </p:cNvPr>
          <p:cNvSpPr/>
          <p:nvPr/>
        </p:nvSpPr>
        <p:spPr>
          <a:xfrm>
            <a:off x="4183326" y="3887569"/>
            <a:ext cx="329040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ガスボンベの固定は２点固定で行う必要があります。</a:t>
            </a:r>
            <a:endParaRPr kumimoji="1" lang="ja-JP" altLang="ja-JP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105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1187</Words>
  <Application>Microsoft Macintosh PowerPoint</Application>
  <PresentationFormat>画面に合わせる (4:3)</PresentationFormat>
  <Paragraphs>130</Paragraphs>
  <Slides>14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ＭＳ ゴシック</vt:lpstr>
      <vt:lpstr>游ゴシック</vt:lpstr>
      <vt:lpstr>游ゴシック Light</vt:lpstr>
      <vt:lpstr>Arial</vt:lpstr>
      <vt:lpstr>Wingdings</vt:lpstr>
      <vt:lpstr>1_Office テーマ</vt:lpstr>
      <vt:lpstr>棚の上の物品</vt:lpstr>
      <vt:lpstr>棚の転倒防止対策①</vt:lpstr>
      <vt:lpstr>棚の転倒防止対策②</vt:lpstr>
      <vt:lpstr>床の転倒防止対策</vt:lpstr>
      <vt:lpstr>薬品管理</vt:lpstr>
      <vt:lpstr>廃液管理</vt:lpstr>
      <vt:lpstr>衛生管理</vt:lpstr>
      <vt:lpstr>整理整頓</vt:lpstr>
      <vt:lpstr>備品の転倒防止対策</vt:lpstr>
      <vt:lpstr>掲示物</vt:lpstr>
      <vt:lpstr>掲示物について ハリーコール・化学物質</vt:lpstr>
      <vt:lpstr>掲示物について 安全衛生推進者・作業責任者</vt:lpstr>
      <vt:lpstr>保管容器の劣化による液漏れ・　　　異臭発生の事例</vt:lpstr>
      <vt:lpstr>保管容器の劣化による液漏れ・　　　異臭発生の事例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棚の上の物品</dc:title>
  <dc:creator>幸代 山本</dc:creator>
  <cp:lastModifiedBy>yamatouoeh@outlook.jp</cp:lastModifiedBy>
  <cp:revision>6</cp:revision>
  <dcterms:created xsi:type="dcterms:W3CDTF">2020-10-14T04:50:06Z</dcterms:created>
  <dcterms:modified xsi:type="dcterms:W3CDTF">2022-06-09T00:46:54Z</dcterms:modified>
</cp:coreProperties>
</file>