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Default Extension="gif" ContentType="image/gif"/>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55.xml" ContentType="application/vnd.openxmlformats-officedocument.presentationml.notes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Lst>
  <p:notesMasterIdLst>
    <p:notesMasterId r:id="rId58"/>
  </p:notesMasterIdLst>
  <p:sldIdLst>
    <p:sldId id="256" r:id="rId3"/>
    <p:sldId id="424" r:id="rId4"/>
    <p:sldId id="363" r:id="rId5"/>
    <p:sldId id="379" r:id="rId6"/>
    <p:sldId id="380" r:id="rId7"/>
    <p:sldId id="336" r:id="rId8"/>
    <p:sldId id="260" r:id="rId9"/>
    <p:sldId id="341" r:id="rId10"/>
    <p:sldId id="386" r:id="rId11"/>
    <p:sldId id="387" r:id="rId12"/>
    <p:sldId id="388" r:id="rId13"/>
    <p:sldId id="357" r:id="rId14"/>
    <p:sldId id="359" r:id="rId15"/>
    <p:sldId id="414" r:id="rId16"/>
    <p:sldId id="396" r:id="rId17"/>
    <p:sldId id="441" r:id="rId18"/>
    <p:sldId id="442" r:id="rId19"/>
    <p:sldId id="443" r:id="rId20"/>
    <p:sldId id="445" r:id="rId21"/>
    <p:sldId id="444" r:id="rId22"/>
    <p:sldId id="265" r:id="rId23"/>
    <p:sldId id="277" r:id="rId24"/>
    <p:sldId id="282" r:id="rId25"/>
    <p:sldId id="278" r:id="rId26"/>
    <p:sldId id="299" r:id="rId27"/>
    <p:sldId id="300" r:id="rId28"/>
    <p:sldId id="438" r:id="rId29"/>
    <p:sldId id="413" r:id="rId30"/>
    <p:sldId id="423" r:id="rId31"/>
    <p:sldId id="428" r:id="rId32"/>
    <p:sldId id="427" r:id="rId33"/>
    <p:sldId id="373" r:id="rId34"/>
    <p:sldId id="429" r:id="rId35"/>
    <p:sldId id="430" r:id="rId36"/>
    <p:sldId id="294" r:id="rId37"/>
    <p:sldId id="301" r:id="rId38"/>
    <p:sldId id="416" r:id="rId39"/>
    <p:sldId id="303" r:id="rId40"/>
    <p:sldId id="431" r:id="rId41"/>
    <p:sldId id="415" r:id="rId42"/>
    <p:sldId id="302" r:id="rId43"/>
    <p:sldId id="417" r:id="rId44"/>
    <p:sldId id="403" r:id="rId45"/>
    <p:sldId id="307" r:id="rId46"/>
    <p:sldId id="308" r:id="rId47"/>
    <p:sldId id="310" r:id="rId48"/>
    <p:sldId id="312" r:id="rId49"/>
    <p:sldId id="436" r:id="rId50"/>
    <p:sldId id="437" r:id="rId51"/>
    <p:sldId id="320" r:id="rId52"/>
    <p:sldId id="432" r:id="rId53"/>
    <p:sldId id="433" r:id="rId54"/>
    <p:sldId id="420" r:id="rId55"/>
    <p:sldId id="439" r:id="rId56"/>
    <p:sldId id="440" r:id="rId5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66FF"/>
    <a:srgbClr val="CCFFFF"/>
    <a:srgbClr val="FF9FBF"/>
    <a:srgbClr val="E7FFE8"/>
    <a:srgbClr val="ECFFD5"/>
    <a:srgbClr val="CCFF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234" autoAdjust="0"/>
    <p:restoredTop sz="94659" autoAdjust="0"/>
  </p:normalViewPr>
  <p:slideViewPr>
    <p:cSldViewPr>
      <p:cViewPr>
        <p:scale>
          <a:sx n="100" d="100"/>
          <a:sy n="100" d="100"/>
        </p:scale>
        <p:origin x="-1144" y="-600"/>
      </p:cViewPr>
      <p:guideLst>
        <p:guide orient="horz" pos="2160"/>
        <p:guide pos="2880"/>
      </p:guideLst>
    </p:cSldViewPr>
  </p:slideViewPr>
  <p:outlineViewPr>
    <p:cViewPr>
      <p:scale>
        <a:sx n="33" d="100"/>
        <a:sy n="33" d="100"/>
      </p:scale>
      <p:origin x="0" y="19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ADCC96A-F3F4-4399-A0E3-BCAD40F86FB6}" type="datetimeFigureOut">
              <a:rPr kumimoji="1" lang="ja-JP" altLang="en-US" smtClean="0"/>
              <a:pPr/>
              <a:t>14.5.19</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D189C9B-BAA6-427A-A2CC-BA7E225855BE}"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7719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xfrm>
            <a:off x="898102" y="4700615"/>
            <a:ext cx="4939560" cy="4466463"/>
          </a:xfrm>
          <a:solidFill>
            <a:srgbClr val="FFFFFF"/>
          </a:solidFill>
          <a:ln>
            <a:solidFill>
              <a:srgbClr val="000000"/>
            </a:solidFill>
          </a:ln>
        </p:spPr>
        <p:txBody>
          <a:bodyPr lIns="87691" tIns="43845" rIns="87691" bIns="43845"/>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xfrm>
            <a:off x="898102" y="4700615"/>
            <a:ext cx="4939560" cy="4466463"/>
          </a:xfrm>
          <a:solidFill>
            <a:srgbClr val="FFFFFF"/>
          </a:solidFill>
          <a:ln>
            <a:solidFill>
              <a:srgbClr val="000000"/>
            </a:solidFill>
          </a:ln>
        </p:spPr>
        <p:txBody>
          <a:bodyPr lIns="87691" tIns="43845" rIns="87691" bIns="43845"/>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xfrm>
            <a:off x="898102" y="4700615"/>
            <a:ext cx="4939560" cy="4466463"/>
          </a:xfrm>
          <a:solidFill>
            <a:srgbClr val="FFFFFF"/>
          </a:solidFill>
          <a:ln>
            <a:solidFill>
              <a:srgbClr val="000000"/>
            </a:solidFill>
          </a:ln>
        </p:spPr>
        <p:txBody>
          <a:bodyPr lIns="87691" tIns="43845" rIns="87691" bIns="43845"/>
          <a:lstStyle/>
          <a:p>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xfrm>
            <a:off x="898102" y="4700615"/>
            <a:ext cx="4939560" cy="4466463"/>
          </a:xfrm>
          <a:solidFill>
            <a:srgbClr val="FFFFFF"/>
          </a:solidFill>
          <a:ln>
            <a:solidFill>
              <a:srgbClr val="000000"/>
            </a:solidFill>
          </a:ln>
        </p:spPr>
        <p:txBody>
          <a:bodyPr lIns="87691" tIns="43845" rIns="87691" bIns="43845"/>
          <a:lstStyle/>
          <a:p>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xfrm>
            <a:off x="898102" y="4700615"/>
            <a:ext cx="4939560" cy="4466463"/>
          </a:xfrm>
          <a:solidFill>
            <a:srgbClr val="FFFFFF"/>
          </a:solidFill>
          <a:ln>
            <a:solidFill>
              <a:srgbClr val="000000"/>
            </a:solidFill>
          </a:ln>
        </p:spPr>
        <p:txBody>
          <a:bodyPr lIns="87691" tIns="43845" rIns="87691" bIns="43845"/>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lang="ja-JP" altLang="en-US" smtClean="0">
                <a:solidFill>
                  <a:prstClr val="black"/>
                </a:solidFill>
              </a:rPr>
              <a:pPr/>
              <a:t>4</a:t>
            </a:fld>
            <a:endParaRPr lang="ja-JP"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55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189C9B-BAA6-427A-A2CC-BA7E225855BE}"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C4518FA-F83A-4126-BCEB-4F629FA4BFE2}" type="datetime1">
              <a:rPr kumimoji="1" lang="ja-JP" altLang="en-US" smtClean="0"/>
              <a:pPr/>
              <a:t>14.5.19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CF2E862-2B0F-4200-BC7A-875C8496FB78}" type="datetime1">
              <a:rPr kumimoji="1" lang="ja-JP" altLang="en-US" smtClean="0"/>
              <a:pPr/>
              <a:t>14.5.19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34F0AE-F117-46BD-B14F-46DC2062DFFC}" type="datetime1">
              <a:rPr kumimoji="1" lang="ja-JP" altLang="en-US" smtClean="0"/>
              <a:pPr/>
              <a:t>14.5.19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C4518FA-F83A-4126-BCEB-4F629FA4BFE2}"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13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A4C0AB-5F29-4351-926C-EDC02042D835}"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513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A006437-9A0E-4990-BCA9-F7AC0F656B12}"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228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A9BAE4-E804-417D-B510-D45DCFAA6340}"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8985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BDC4B51-B15B-405F-84AE-49EAB93421FA}"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129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1ED7166-634F-4720-A76A-60FF69691A7D}"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556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8A6397B-2123-4A54-8176-E9FEEA9AF835}"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0995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234F6F-C2DA-4832-A7CE-9CD5A48CD15E}"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029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A4C0AB-5F29-4351-926C-EDC02042D835}" type="datetime1">
              <a:rPr kumimoji="1" lang="ja-JP" altLang="en-US" smtClean="0"/>
              <a:pPr/>
              <a:t>14.5.19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A8473D3-0158-419E-80A3-5AEE2CFD0ED8}"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6490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CF2E862-2B0F-4200-BC7A-875C8496FB78}"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176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34F0AE-F117-46BD-B14F-46DC2062DFFC}"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712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A006437-9A0E-4990-BCA9-F7AC0F656B12}" type="datetime1">
              <a:rPr kumimoji="1" lang="ja-JP" altLang="en-US" smtClean="0"/>
              <a:pPr/>
              <a:t>14.5.19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A9BAE4-E804-417D-B510-D45DCFAA6340}" type="datetime1">
              <a:rPr kumimoji="1" lang="ja-JP" altLang="en-US" smtClean="0"/>
              <a:pPr/>
              <a:t>14.5.19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BDC4B51-B15B-405F-84AE-49EAB93421FA}" type="datetime1">
              <a:rPr kumimoji="1" lang="ja-JP" altLang="en-US" smtClean="0"/>
              <a:pPr/>
              <a:t>14.5.19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1ED7166-634F-4720-A76A-60FF69691A7D}" type="datetime1">
              <a:rPr kumimoji="1" lang="ja-JP" altLang="en-US" smtClean="0"/>
              <a:pPr/>
              <a:t>14.5.19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8A6397B-2123-4A54-8176-E9FEEA9AF835}" type="datetime1">
              <a:rPr kumimoji="1" lang="ja-JP" altLang="en-US" smtClean="0"/>
              <a:pPr/>
              <a:t>14.5.19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234F6F-C2DA-4832-A7CE-9CD5A48CD15E}" type="datetime1">
              <a:rPr kumimoji="1" lang="ja-JP" altLang="en-US" smtClean="0"/>
              <a:pPr/>
              <a:t>14.5.19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A8473D3-0158-419E-80A3-5AEE2CFD0ED8}" type="datetime1">
              <a:rPr kumimoji="1" lang="ja-JP" altLang="en-US" smtClean="0"/>
              <a:pPr/>
              <a:t>14.5.19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3294AE6-8CEA-4621-89A7-2B04751E61D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FF"/>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DF92F-158D-457E-9D26-8DBFABD811D6}" type="datetime1">
              <a:rPr kumimoji="1" lang="ja-JP" altLang="en-US" smtClean="0"/>
              <a:pPr/>
              <a:t>14.5.19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94AE6-8CEA-4621-89A7-2B04751E61D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FF"/>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DF92F-158D-457E-9D26-8DBFABD811D6}" type="datetime1">
              <a:rPr lang="ja-JP" altLang="en-US" smtClean="0">
                <a:solidFill>
                  <a:prstClr val="black">
                    <a:tint val="75000"/>
                  </a:prstClr>
                </a:solidFill>
              </a:rPr>
              <a:pPr/>
              <a:t>14.5.19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94AE6-8CEA-4621-89A7-2B04751E61D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4789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kantei.go.jp/jp/sinseichousenryaku/sinseichou01.pdf" TargetMode="External"/><Relationship Id="rId4" Type="http://schemas.openxmlformats.org/officeDocument/2006/relationships/hyperlink" Target="http://www.mhlw.go.jp/stf/houdou/2r9852000002bp3v.html"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hyperlink" Target="http://www.surgeongeneral.gov/library/secondhandsmoke/" TargetMode="External"/><Relationship Id="rId4" Type="http://schemas.openxmlformats.org/officeDocument/2006/relationships/hyperlink" Target="http://www.nosmoke55.jp/data/0606hhs.html"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who.int/tobacco/resources/publications/wntd/2007/pol_recommendations/en/index.html" TargetMode="External"/><Relationship Id="rId4" Type="http://schemas.openxmlformats.org/officeDocument/2006/relationships/hyperlink" Target="http://www.nosmoke55.jp/data/0706who_shs_matuzaki.html"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who.int/tobacco/communications/events/wntd/2007/en/index.html" TargetMode="External"/><Relationship Id="rId4" Type="http://schemas.openxmlformats.org/officeDocument/2006/relationships/hyperlink" Target="http://www.nosmoke55.jp/wntd2007.html" TargetMode="Externa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who.int/fctc/guidelines/en/" TargetMode="External"/><Relationship Id="rId4" Type="http://schemas.openxmlformats.org/officeDocument/2006/relationships/hyperlink" Target="http://www.nosmoke55.jp/data/0707cop2.html" TargetMode="External"/><Relationship Id="rId5" Type="http://schemas.openxmlformats.org/officeDocument/2006/relationships/hyperlink" Target="http://www.mhlw.go.jp/topics/tobacco/jouyaku/071107-1.html" TargetMode="External"/><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hyperlink" Target="http://www.nosmoke55.jp/action/olympic.html"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gif"/><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2523"/>
            <a:ext cx="8928992" cy="2736304"/>
          </a:xfrm>
        </p:spPr>
        <p:txBody>
          <a:bodyPr anchor="t">
            <a:noAutofit/>
          </a:bodyPr>
          <a:lstStyle/>
          <a:p>
            <a:r>
              <a:rPr lang="ja-JP" altLang="en-US" sz="2800" b="1" dirty="0" smtClean="0">
                <a:latin typeface="ＭＳ 明朝" pitchFamily="17" charset="-128"/>
                <a:ea typeface="ＭＳ 明朝" pitchFamily="17" charset="-128"/>
                <a:cs typeface="ＭＳ ゴシック"/>
              </a:rPr>
              <a:t>第</a:t>
            </a:r>
            <a:r>
              <a:rPr lang="en-US" altLang="ja-JP" sz="2800" b="1" dirty="0" smtClean="0">
                <a:latin typeface="ＭＳ 明朝" pitchFamily="17" charset="-128"/>
                <a:ea typeface="ＭＳ 明朝" pitchFamily="17" charset="-128"/>
                <a:cs typeface="ＭＳ ゴシック"/>
              </a:rPr>
              <a:t>87</a:t>
            </a:r>
            <a:r>
              <a:rPr lang="ja-JP" altLang="en-US" sz="2800" b="1" dirty="0">
                <a:latin typeface="ＭＳ 明朝" pitchFamily="17" charset="-128"/>
                <a:ea typeface="ＭＳ 明朝" pitchFamily="17" charset="-128"/>
                <a:cs typeface="ＭＳ ゴシック"/>
              </a:rPr>
              <a:t>回</a:t>
            </a:r>
            <a:r>
              <a:rPr lang="ja-JP" altLang="en-US" sz="4000" b="1" dirty="0">
                <a:latin typeface="ＭＳ 明朝" pitchFamily="17" charset="-128"/>
                <a:ea typeface="ＭＳ 明朝" pitchFamily="17" charset="-128"/>
                <a:cs typeface="ＭＳ ゴシック"/>
              </a:rPr>
              <a:t>日本産業衛生学会</a:t>
            </a:r>
            <a:r>
              <a:rPr lang="ja-JP" altLang="en-US" sz="2800" b="1" dirty="0">
                <a:latin typeface="ＭＳ 明朝" pitchFamily="17" charset="-128"/>
                <a:ea typeface="ＭＳ 明朝" pitchFamily="17" charset="-128"/>
                <a:cs typeface="ＭＳ ゴシック"/>
              </a:rPr>
              <a:t>ランチョンセミナー</a:t>
            </a:r>
            <a:r>
              <a:rPr lang="ja-JP" altLang="en-US" sz="4000" b="1" dirty="0">
                <a:latin typeface="ＭＳ 明朝" pitchFamily="17" charset="-128"/>
                <a:ea typeface="ＭＳ 明朝" pitchFamily="17" charset="-128"/>
                <a:cs typeface="ＭＳ ゴシック"/>
              </a:rPr>
              <a:t/>
            </a:r>
            <a:br>
              <a:rPr lang="ja-JP" altLang="en-US" sz="4000" b="1" dirty="0">
                <a:latin typeface="ＭＳ 明朝" pitchFamily="17" charset="-128"/>
                <a:ea typeface="ＭＳ 明朝" pitchFamily="17" charset="-128"/>
                <a:cs typeface="ＭＳ ゴシック"/>
              </a:rPr>
            </a:br>
            <a:r>
              <a:rPr lang="en-US" altLang="ja-JP" sz="2800" b="1" dirty="0" smtClean="0">
                <a:latin typeface="ＭＳ 明朝" pitchFamily="17" charset="-128"/>
                <a:ea typeface="ＭＳ 明朝" pitchFamily="17" charset="-128"/>
                <a:cs typeface="ＭＳ ゴシック"/>
              </a:rPr>
              <a:t>2014</a:t>
            </a:r>
            <a:r>
              <a:rPr lang="ja-JP" altLang="en-US" sz="2800" b="1" dirty="0">
                <a:latin typeface="ＭＳ 明朝" pitchFamily="17" charset="-128"/>
                <a:ea typeface="ＭＳ 明朝" pitchFamily="17" charset="-128"/>
                <a:cs typeface="ＭＳ ゴシック"/>
              </a:rPr>
              <a:t>年</a:t>
            </a:r>
            <a:r>
              <a:rPr lang="en-US" altLang="ja-JP" sz="2800" b="1" dirty="0">
                <a:latin typeface="ＭＳ 明朝" pitchFamily="17" charset="-128"/>
                <a:ea typeface="ＭＳ 明朝" pitchFamily="17" charset="-128"/>
                <a:cs typeface="ＭＳ ゴシック"/>
              </a:rPr>
              <a:t>5</a:t>
            </a:r>
            <a:r>
              <a:rPr lang="ja-JP" altLang="en-US" sz="2800" b="1" dirty="0">
                <a:latin typeface="ＭＳ 明朝" pitchFamily="17" charset="-128"/>
                <a:ea typeface="ＭＳ 明朝" pitchFamily="17" charset="-128"/>
                <a:cs typeface="ＭＳ ゴシック"/>
              </a:rPr>
              <a:t>月</a:t>
            </a:r>
            <a:r>
              <a:rPr lang="en-US" altLang="ja-JP" sz="2800" b="1" dirty="0">
                <a:latin typeface="ＭＳ 明朝" pitchFamily="17" charset="-128"/>
                <a:ea typeface="ＭＳ 明朝" pitchFamily="17" charset="-128"/>
                <a:cs typeface="ＭＳ ゴシック"/>
              </a:rPr>
              <a:t>22</a:t>
            </a:r>
            <a:r>
              <a:rPr lang="ja-JP" altLang="en-US" sz="2800" b="1" dirty="0">
                <a:latin typeface="ＭＳ 明朝" pitchFamily="17" charset="-128"/>
                <a:ea typeface="ＭＳ 明朝" pitchFamily="17" charset="-128"/>
                <a:cs typeface="ＭＳ ゴシック"/>
              </a:rPr>
              <a:t>日</a:t>
            </a:r>
            <a:r>
              <a:rPr lang="en-US" altLang="ja-JP" sz="2800" b="1" dirty="0" smtClean="0">
                <a:latin typeface="ＭＳ 明朝" pitchFamily="17" charset="-128"/>
                <a:ea typeface="ＭＳ 明朝" pitchFamily="17" charset="-128"/>
                <a:cs typeface="ＭＳ ゴシック"/>
              </a:rPr>
              <a:t/>
            </a:r>
            <a:br>
              <a:rPr lang="en-US" altLang="ja-JP" sz="2800" b="1" dirty="0" smtClean="0">
                <a:latin typeface="ＭＳ 明朝" pitchFamily="17" charset="-128"/>
                <a:ea typeface="ＭＳ 明朝" pitchFamily="17" charset="-128"/>
                <a:cs typeface="ＭＳ ゴシック"/>
              </a:rPr>
            </a:br>
            <a:r>
              <a:rPr lang="ja-JP" altLang="en-US" sz="2800" b="1" dirty="0">
                <a:latin typeface="ＭＳ 明朝" pitchFamily="17" charset="-128"/>
                <a:ea typeface="ＭＳ 明朝" pitchFamily="17" charset="-128"/>
                <a:cs typeface="ＭＳ ゴシック"/>
              </a:rPr>
              <a:t/>
            </a:r>
            <a:br>
              <a:rPr lang="ja-JP" altLang="en-US" sz="2800" b="1" dirty="0">
                <a:latin typeface="ＭＳ 明朝" pitchFamily="17" charset="-128"/>
                <a:ea typeface="ＭＳ 明朝" pitchFamily="17" charset="-128"/>
                <a:cs typeface="ＭＳ ゴシック"/>
              </a:rPr>
            </a:br>
            <a:r>
              <a:rPr lang="ja-JP" altLang="en-US" sz="3600" b="1" u="sng" dirty="0" smtClean="0">
                <a:latin typeface="ＭＳ 明朝" pitchFamily="17" charset="-128"/>
                <a:ea typeface="ＭＳ 明朝" pitchFamily="17" charset="-128"/>
                <a:cs typeface="ＭＳ ゴシック"/>
              </a:rPr>
              <a:t>職場</a:t>
            </a:r>
            <a:r>
              <a:rPr lang="ja-JP" altLang="en-US" sz="3600" b="1" u="sng" dirty="0">
                <a:latin typeface="ＭＳ 明朝" pitchFamily="17" charset="-128"/>
                <a:ea typeface="ＭＳ 明朝" pitchFamily="17" charset="-128"/>
                <a:cs typeface="ＭＳ ゴシック"/>
              </a:rPr>
              <a:t>の受動喫煙対策</a:t>
            </a:r>
            <a:br>
              <a:rPr lang="ja-JP" altLang="en-US" sz="3600" b="1" u="sng" dirty="0">
                <a:latin typeface="ＭＳ 明朝" pitchFamily="17" charset="-128"/>
                <a:ea typeface="ＭＳ 明朝" pitchFamily="17" charset="-128"/>
                <a:cs typeface="ＭＳ ゴシック"/>
              </a:rPr>
            </a:br>
            <a:r>
              <a:rPr lang="ja-JP" altLang="en-US" sz="3200" b="1" u="sng" dirty="0">
                <a:latin typeface="ＭＳ 明朝" pitchFamily="17" charset="-128"/>
                <a:ea typeface="ＭＳ 明朝" pitchFamily="17" charset="-128"/>
                <a:cs typeface="ＭＳ ゴシック"/>
              </a:rPr>
              <a:t>～訴訟及びトラブルをいかに予防すべきか</a:t>
            </a:r>
            <a:r>
              <a:rPr lang="ja-JP" altLang="en-US" sz="3200" b="1" u="sng" dirty="0" smtClean="0">
                <a:latin typeface="ＭＳ 明朝" pitchFamily="17" charset="-128"/>
                <a:ea typeface="ＭＳ 明朝" pitchFamily="17" charset="-128"/>
                <a:cs typeface="ＭＳ ゴシック"/>
              </a:rPr>
              <a:t>～</a:t>
            </a:r>
            <a:r>
              <a:rPr lang="en-US" altLang="ja-JP" sz="3600" b="1" u="sng" dirty="0" smtClean="0">
                <a:latin typeface="ＭＳ 明朝" pitchFamily="17" charset="-128"/>
                <a:ea typeface="ＭＳ 明朝" pitchFamily="17" charset="-128"/>
                <a:cs typeface="ＭＳ ゴシック"/>
              </a:rPr>
              <a:t/>
            </a:r>
            <a:br>
              <a:rPr lang="en-US" altLang="ja-JP" sz="3600" b="1" u="sng" dirty="0" smtClean="0">
                <a:latin typeface="ＭＳ 明朝" pitchFamily="17" charset="-128"/>
                <a:ea typeface="ＭＳ 明朝" pitchFamily="17" charset="-128"/>
                <a:cs typeface="ＭＳ ゴシック"/>
              </a:rPr>
            </a:br>
            <a:r>
              <a:rPr lang="ja-JP" altLang="en-US" sz="3600" b="1" dirty="0">
                <a:solidFill>
                  <a:srgbClr val="002060"/>
                </a:solidFill>
                <a:latin typeface="ＭＳ 明朝" pitchFamily="17" charset="-128"/>
                <a:ea typeface="ＭＳ 明朝" pitchFamily="17" charset="-128"/>
                <a:cs typeface="ＭＳ ゴシック"/>
              </a:rPr>
              <a:t/>
            </a:r>
            <a:br>
              <a:rPr lang="ja-JP" altLang="en-US" sz="3600" b="1" dirty="0">
                <a:solidFill>
                  <a:srgbClr val="002060"/>
                </a:solidFill>
                <a:latin typeface="ＭＳ 明朝" pitchFamily="17" charset="-128"/>
                <a:ea typeface="ＭＳ 明朝" pitchFamily="17" charset="-128"/>
                <a:cs typeface="ＭＳ ゴシック"/>
              </a:rPr>
            </a:br>
            <a:r>
              <a:rPr lang="ja-JP" altLang="en-US" sz="3100" b="1" dirty="0" smtClean="0">
                <a:latin typeface="ＭＳ ゴシック" pitchFamily="49" charset="-128"/>
                <a:ea typeface="ＭＳ ゴシック" pitchFamily="49" charset="-128"/>
                <a:cs typeface="ＭＳ ゴシック"/>
              </a:rPr>
              <a:t>弁護士　岡本　光樹</a:t>
            </a:r>
            <a:endParaRPr lang="ja-JP" altLang="en-US" sz="3100" b="1" dirty="0">
              <a:latin typeface="ＭＳ ゴシック" pitchFamily="49" charset="-128"/>
              <a:ea typeface="ＭＳ ゴシック" pitchFamily="49" charset="-128"/>
              <a:cs typeface="ＭＳ ゴシック"/>
            </a:endParaRPr>
          </a:p>
        </p:txBody>
      </p:sp>
      <p:sp>
        <p:nvSpPr>
          <p:cNvPr id="3" name="サブタイトル 2"/>
          <p:cNvSpPr>
            <a:spLocks noGrp="1"/>
          </p:cNvSpPr>
          <p:nvPr>
            <p:ph type="subTitle" idx="1"/>
          </p:nvPr>
        </p:nvSpPr>
        <p:spPr>
          <a:xfrm>
            <a:off x="2339752" y="3717032"/>
            <a:ext cx="6336704" cy="3024336"/>
          </a:xfrm>
        </p:spPr>
        <p:txBody>
          <a:bodyPr>
            <a:noAutofit/>
          </a:bodyPr>
          <a:lstStyle/>
          <a:p>
            <a:pPr algn="l"/>
            <a:r>
              <a:rPr lang="ja-JP" altLang="ja-JP" sz="2000" b="1" dirty="0" smtClean="0">
                <a:solidFill>
                  <a:schemeClr val="tx1"/>
                </a:solidFill>
                <a:latin typeface="ＭＳ ゴシック" pitchFamily="49" charset="-128"/>
                <a:ea typeface="ＭＳ ゴシック" pitchFamily="49" charset="-128"/>
                <a:cs typeface="+mj-cs"/>
              </a:rPr>
              <a:t>・第二東京弁護士会　人権擁護委員会</a:t>
            </a:r>
            <a:endParaRPr lang="en-US" altLang="ja-JP" sz="2000" b="1" dirty="0" smtClean="0">
              <a:solidFill>
                <a:schemeClr val="tx1"/>
              </a:solidFill>
              <a:latin typeface="ＭＳ ゴシック" pitchFamily="49" charset="-128"/>
              <a:ea typeface="ＭＳ ゴシック" pitchFamily="49" charset="-128"/>
              <a:cs typeface="+mj-cs"/>
            </a:endParaRPr>
          </a:p>
          <a:p>
            <a:pPr algn="l"/>
            <a:r>
              <a:rPr lang="ja-JP" altLang="ja-JP" sz="2000" b="1" dirty="0" smtClean="0">
                <a:solidFill>
                  <a:schemeClr val="tx1"/>
                </a:solidFill>
                <a:latin typeface="ＭＳ ゴシック" pitchFamily="49" charset="-128"/>
                <a:ea typeface="ＭＳ ゴシック" pitchFamily="49" charset="-128"/>
                <a:cs typeface="+mj-cs"/>
              </a:rPr>
              <a:t>　受動喫煙防止部会　部会長</a:t>
            </a:r>
            <a:r>
              <a:rPr lang="en-US" altLang="ja-JP" sz="2000" b="1" dirty="0" smtClean="0">
                <a:solidFill>
                  <a:schemeClr val="tx1"/>
                </a:solidFill>
                <a:latin typeface="ＭＳ ゴシック" pitchFamily="49" charset="-128"/>
                <a:ea typeface="ＭＳ ゴシック" pitchFamily="49" charset="-128"/>
                <a:cs typeface="+mj-cs"/>
              </a:rPr>
              <a:t> </a:t>
            </a:r>
            <a:endParaRPr lang="ja-JP" altLang="ja-JP" sz="2000" b="1" dirty="0" smtClean="0">
              <a:solidFill>
                <a:schemeClr val="tx1"/>
              </a:solidFill>
              <a:latin typeface="ＭＳ ゴシック" pitchFamily="49" charset="-128"/>
              <a:ea typeface="ＭＳ ゴシック" pitchFamily="49" charset="-128"/>
              <a:cs typeface="+mj-cs"/>
            </a:endParaRPr>
          </a:p>
          <a:p>
            <a:pPr algn="l"/>
            <a:r>
              <a:rPr lang="ja-JP" altLang="en-US" sz="2000" b="1" dirty="0" smtClean="0">
                <a:solidFill>
                  <a:schemeClr val="tx1"/>
                </a:solidFill>
                <a:latin typeface="ＭＳ ゴシック" pitchFamily="49" charset="-128"/>
                <a:ea typeface="ＭＳ ゴシック" pitchFamily="49" charset="-128"/>
                <a:cs typeface="+mj-cs"/>
              </a:rPr>
              <a:t>・</a:t>
            </a:r>
            <a:r>
              <a:rPr lang="ja-JP" altLang="en-US" sz="2000" b="1" dirty="0" smtClean="0">
                <a:solidFill>
                  <a:schemeClr val="tx1"/>
                </a:solidFill>
                <a:latin typeface="ＭＳ ゴシック" pitchFamily="49" charset="-128"/>
                <a:ea typeface="ＭＳ ゴシック" pitchFamily="49" charset="-128"/>
              </a:rPr>
              <a:t>東京都</a:t>
            </a:r>
            <a:r>
              <a:rPr lang="ja-JP" altLang="en-US" sz="2000" b="1" dirty="0">
                <a:solidFill>
                  <a:schemeClr val="tx1"/>
                </a:solidFill>
                <a:latin typeface="ＭＳ ゴシック" pitchFamily="49" charset="-128"/>
                <a:ea typeface="ＭＳ ゴシック" pitchFamily="49" charset="-128"/>
              </a:rPr>
              <a:t>医師会　タバコ対策委員会</a:t>
            </a:r>
            <a:endParaRPr lang="ja-JP" altLang="ja-JP" sz="2000" b="1" dirty="0">
              <a:solidFill>
                <a:schemeClr val="tx1"/>
              </a:solidFill>
              <a:latin typeface="ＭＳ ゴシック" pitchFamily="49" charset="-128"/>
              <a:ea typeface="ＭＳ ゴシック" pitchFamily="49" charset="-128"/>
            </a:endParaRPr>
          </a:p>
          <a:p>
            <a:pPr algn="l"/>
            <a:r>
              <a:rPr lang="ja-JP" altLang="ja-JP" sz="2000" b="1" dirty="0" smtClean="0">
                <a:solidFill>
                  <a:schemeClr val="tx1"/>
                </a:solidFill>
                <a:latin typeface="ＭＳ ゴシック" pitchFamily="49" charset="-128"/>
                <a:ea typeface="ＭＳ ゴシック" pitchFamily="49" charset="-128"/>
                <a:cs typeface="+mj-cs"/>
              </a:rPr>
              <a:t>・</a:t>
            </a:r>
            <a:r>
              <a:rPr lang="en-US" altLang="ja-JP" sz="2000" b="1" dirty="0" smtClean="0">
                <a:solidFill>
                  <a:schemeClr val="tx1"/>
                </a:solidFill>
                <a:latin typeface="ＭＳ ゴシック" pitchFamily="49" charset="-128"/>
                <a:ea typeface="ＭＳ ゴシック" pitchFamily="49" charset="-128"/>
                <a:cs typeface="+mj-cs"/>
              </a:rPr>
              <a:t>NPO</a:t>
            </a:r>
            <a:r>
              <a:rPr lang="ja-JP" altLang="ja-JP" sz="2000" b="1" dirty="0" smtClean="0">
                <a:solidFill>
                  <a:schemeClr val="tx1"/>
                </a:solidFill>
                <a:latin typeface="ＭＳ ゴシック" pitchFamily="49" charset="-128"/>
                <a:ea typeface="ＭＳ ゴシック" pitchFamily="49" charset="-128"/>
                <a:cs typeface="+mj-cs"/>
              </a:rPr>
              <a:t>法人　日本禁煙学会　</a:t>
            </a:r>
            <a:r>
              <a:rPr lang="ja-JP" altLang="en-US" sz="2000" b="1" dirty="0" smtClean="0">
                <a:solidFill>
                  <a:schemeClr val="tx1"/>
                </a:solidFill>
                <a:latin typeface="ＭＳ ゴシック" pitchFamily="49" charset="-128"/>
                <a:ea typeface="ＭＳ ゴシック" pitchFamily="49" charset="-128"/>
                <a:cs typeface="+mj-cs"/>
              </a:rPr>
              <a:t>理事</a:t>
            </a:r>
            <a:endParaRPr lang="en-US" altLang="ja-JP" sz="2000" b="1" dirty="0" smtClean="0">
              <a:solidFill>
                <a:schemeClr val="tx1"/>
              </a:solidFill>
              <a:latin typeface="ＭＳ ゴシック" pitchFamily="49" charset="-128"/>
              <a:ea typeface="ＭＳ ゴシック" pitchFamily="49" charset="-128"/>
              <a:cs typeface="+mj-cs"/>
            </a:endParaRPr>
          </a:p>
          <a:p>
            <a:pPr algn="l"/>
            <a:r>
              <a:rPr lang="ja-JP" altLang="en-US" sz="2000" b="1" dirty="0" smtClean="0">
                <a:solidFill>
                  <a:schemeClr val="tx1"/>
                </a:solidFill>
                <a:latin typeface="ＭＳ ゴシック" pitchFamily="49" charset="-128"/>
                <a:ea typeface="ＭＳ ゴシック" pitchFamily="49" charset="-128"/>
                <a:cs typeface="+mj-cs"/>
              </a:rPr>
              <a:t>＜略歴＞</a:t>
            </a:r>
            <a:endParaRPr lang="en-US" altLang="ja-JP" sz="2000" b="1" dirty="0" smtClean="0">
              <a:solidFill>
                <a:schemeClr val="tx1"/>
              </a:solidFill>
              <a:latin typeface="ＭＳ ゴシック" pitchFamily="49" charset="-128"/>
              <a:ea typeface="ＭＳ ゴシック" pitchFamily="49" charset="-128"/>
              <a:cs typeface="+mj-cs"/>
            </a:endParaRPr>
          </a:p>
          <a:p>
            <a:pPr algn="l"/>
            <a:r>
              <a:rPr lang="ja-JP" altLang="en-US" sz="2000" b="1" dirty="0" smtClean="0">
                <a:solidFill>
                  <a:schemeClr val="tx1"/>
                </a:solidFill>
                <a:latin typeface="ＭＳ ゴシック" pitchFamily="49" charset="-128"/>
                <a:ea typeface="ＭＳ ゴシック" pitchFamily="49" charset="-128"/>
                <a:cs typeface="+mj-cs"/>
              </a:rPr>
              <a:t>　司法試験合格（</a:t>
            </a:r>
            <a:r>
              <a:rPr lang="en-US" altLang="ja-JP" sz="2000" b="1" dirty="0" smtClean="0">
                <a:solidFill>
                  <a:schemeClr val="tx1"/>
                </a:solidFill>
                <a:latin typeface="ＭＳ ゴシック" pitchFamily="49" charset="-128"/>
                <a:ea typeface="ＭＳ ゴシック" pitchFamily="49" charset="-128"/>
                <a:cs typeface="+mj-cs"/>
              </a:rPr>
              <a:t>2004</a:t>
            </a:r>
            <a:r>
              <a:rPr lang="ja-JP" altLang="en-US" sz="2000" b="1" dirty="0" smtClean="0">
                <a:solidFill>
                  <a:schemeClr val="tx1"/>
                </a:solidFill>
                <a:latin typeface="ＭＳ ゴシック" pitchFamily="49" charset="-128"/>
                <a:ea typeface="ＭＳ ゴシック" pitchFamily="49" charset="-128"/>
                <a:cs typeface="+mj-cs"/>
              </a:rPr>
              <a:t>）</a:t>
            </a:r>
            <a:endParaRPr lang="en-US" altLang="ja-JP" sz="2000" b="1" dirty="0" smtClean="0">
              <a:solidFill>
                <a:schemeClr val="tx1"/>
              </a:solidFill>
              <a:latin typeface="ＭＳ ゴシック" pitchFamily="49" charset="-128"/>
              <a:ea typeface="ＭＳ ゴシック" pitchFamily="49" charset="-128"/>
              <a:cs typeface="+mj-cs"/>
            </a:endParaRPr>
          </a:p>
          <a:p>
            <a:pPr algn="l"/>
            <a:r>
              <a:rPr lang="ja-JP" altLang="en-US" sz="2000" b="1" dirty="0" smtClean="0">
                <a:solidFill>
                  <a:schemeClr val="tx1"/>
                </a:solidFill>
                <a:latin typeface="ＭＳ ゴシック" pitchFamily="49" charset="-128"/>
                <a:ea typeface="ＭＳ ゴシック" pitchFamily="49" charset="-128"/>
                <a:cs typeface="+mj-cs"/>
              </a:rPr>
              <a:t>　東京大学法学部（</a:t>
            </a:r>
            <a:r>
              <a:rPr lang="en-US" altLang="ja-JP" sz="2000" b="1" dirty="0" smtClean="0">
                <a:solidFill>
                  <a:schemeClr val="tx1"/>
                </a:solidFill>
                <a:latin typeface="ＭＳ ゴシック" pitchFamily="49" charset="-128"/>
                <a:ea typeface="ＭＳ ゴシック" pitchFamily="49" charset="-128"/>
                <a:cs typeface="+mj-cs"/>
              </a:rPr>
              <a:t>2005</a:t>
            </a:r>
            <a:r>
              <a:rPr lang="ja-JP" altLang="en-US" sz="2000" b="1" dirty="0" smtClean="0">
                <a:solidFill>
                  <a:schemeClr val="tx1"/>
                </a:solidFill>
                <a:latin typeface="ＭＳ ゴシック" pitchFamily="49" charset="-128"/>
                <a:ea typeface="ＭＳ ゴシック" pitchFamily="49" charset="-128"/>
                <a:cs typeface="+mj-cs"/>
              </a:rPr>
              <a:t>卒）</a:t>
            </a:r>
            <a:endParaRPr lang="en-US" altLang="ja-JP" sz="2000" b="1" dirty="0" smtClean="0">
              <a:solidFill>
                <a:schemeClr val="tx1"/>
              </a:solidFill>
              <a:latin typeface="ＭＳ ゴシック" pitchFamily="49" charset="-128"/>
              <a:ea typeface="ＭＳ ゴシック" pitchFamily="49" charset="-128"/>
              <a:cs typeface="+mj-cs"/>
            </a:endParaRPr>
          </a:p>
          <a:p>
            <a:pPr algn="l"/>
            <a:r>
              <a:rPr lang="ja-JP" altLang="en-US" sz="2000" b="1" dirty="0" smtClean="0">
                <a:solidFill>
                  <a:schemeClr val="tx1"/>
                </a:solidFill>
                <a:latin typeface="ＭＳ ゴシック" pitchFamily="49" charset="-128"/>
                <a:ea typeface="ＭＳ ゴシック" pitchFamily="49" charset="-128"/>
                <a:cs typeface="+mj-cs"/>
              </a:rPr>
              <a:t>　弁護士登録（</a:t>
            </a:r>
            <a:r>
              <a:rPr lang="en-US" altLang="ja-JP" sz="2000" b="1" dirty="0" smtClean="0">
                <a:solidFill>
                  <a:schemeClr val="tx1"/>
                </a:solidFill>
                <a:latin typeface="ＭＳ ゴシック" pitchFamily="49" charset="-128"/>
                <a:ea typeface="ＭＳ ゴシック" pitchFamily="49" charset="-128"/>
                <a:cs typeface="+mj-cs"/>
              </a:rPr>
              <a:t>2006</a:t>
            </a:r>
            <a:r>
              <a:rPr lang="ja-JP" altLang="en-US" sz="2000" b="1" dirty="0" smtClean="0">
                <a:solidFill>
                  <a:schemeClr val="tx1"/>
                </a:solidFill>
                <a:latin typeface="ＭＳ ゴシック" pitchFamily="49" charset="-128"/>
                <a:ea typeface="ＭＳ ゴシック" pitchFamily="49" charset="-128"/>
                <a:cs typeface="+mj-cs"/>
              </a:rPr>
              <a:t>）</a:t>
            </a:r>
            <a:endParaRPr lang="ja-JP" altLang="en-US" sz="20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a:t>
            </a:fld>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0"/>
            <a:ext cx="8568952" cy="6858000"/>
          </a:xfrm>
        </p:spPr>
        <p:txBody>
          <a:bodyPr>
            <a:noAutofit/>
          </a:bodyPr>
          <a:lstStyle/>
          <a:p>
            <a:pPr algn="l"/>
            <a:r>
              <a:rPr lang="ja-JP" altLang="en-US" sz="3600" b="1" dirty="0" smtClean="0">
                <a:solidFill>
                  <a:schemeClr val="tx1"/>
                </a:solidFill>
                <a:latin typeface="ＭＳ ゴシック" pitchFamily="49" charset="-128"/>
                <a:ea typeface="ＭＳ ゴシック" pitchFamily="49" charset="-128"/>
                <a:cs typeface="+mj-cs"/>
              </a:rPr>
              <a:t>訴訟にまで発展した事例</a:t>
            </a:r>
            <a:endParaRPr lang="en-US" altLang="ja-JP" sz="3600" b="1" dirty="0" smtClean="0">
              <a:solidFill>
                <a:schemeClr val="tx1"/>
              </a:solidFill>
              <a:latin typeface="ＭＳ ゴシック" pitchFamily="49" charset="-128"/>
              <a:ea typeface="ＭＳ ゴシック" pitchFamily="49" charset="-128"/>
              <a:cs typeface="+mj-cs"/>
            </a:endParaRPr>
          </a:p>
          <a:p>
            <a:pPr algn="l"/>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平成</a:t>
            </a:r>
            <a:r>
              <a:rPr lang="en-US" altLang="ja-JP" sz="2800" b="1" dirty="0" smtClean="0">
                <a:solidFill>
                  <a:schemeClr val="tx1"/>
                </a:solidFill>
                <a:latin typeface="ＭＳ ゴシック" pitchFamily="49" charset="-128"/>
                <a:ea typeface="ＭＳ ゴシック" pitchFamily="49" charset="-128"/>
              </a:rPr>
              <a:t>22</a:t>
            </a:r>
            <a:r>
              <a:rPr lang="ja-JP" altLang="en-US" sz="2800" b="1" dirty="0" smtClean="0">
                <a:solidFill>
                  <a:schemeClr val="tx1"/>
                </a:solidFill>
                <a:latin typeface="ＭＳ ゴシック" pitchFamily="49" charset="-128"/>
                <a:ea typeface="ＭＳ ゴシック" pitchFamily="49" charset="-128"/>
              </a:rPr>
              <a:t>年</a:t>
            </a:r>
            <a:r>
              <a:rPr lang="ja-JP" altLang="en-US" sz="2800" b="1" dirty="0">
                <a:solidFill>
                  <a:schemeClr val="tx1"/>
                </a:solidFill>
                <a:latin typeface="ＭＳ ゴシック" pitchFamily="49" charset="-128"/>
                <a:ea typeface="ＭＳ ゴシック" pitchFamily="49" charset="-128"/>
              </a:rPr>
              <a:t>の</a:t>
            </a:r>
            <a:r>
              <a:rPr lang="ja-JP" altLang="en-US" sz="2800" b="1" dirty="0" smtClean="0">
                <a:solidFill>
                  <a:schemeClr val="tx1"/>
                </a:solidFill>
                <a:latin typeface="ＭＳ ゴシック" pitchFamily="49" charset="-128"/>
                <a:ea typeface="ＭＳ ゴシック" pitchFamily="49" charset="-128"/>
              </a:rPr>
              <a:t>事案</a:t>
            </a:r>
            <a:r>
              <a:rPr lang="ja-JP" altLang="en-US" sz="2800" b="1" dirty="0">
                <a:solidFill>
                  <a:schemeClr val="tx1"/>
                </a:solidFill>
                <a:latin typeface="ＭＳ ゴシック" pitchFamily="49" charset="-128"/>
                <a:ea typeface="ＭＳ ゴシック" pitchFamily="49" charset="-128"/>
              </a:rPr>
              <a:t>　</a:t>
            </a:r>
            <a:r>
              <a:rPr lang="ja-JP" altLang="en-US" sz="2800" b="1" dirty="0" smtClean="0">
                <a:solidFill>
                  <a:schemeClr val="tx1"/>
                </a:solidFill>
                <a:latin typeface="ＭＳ ゴシック" pitchFamily="49" charset="-128"/>
                <a:ea typeface="ＭＳ ゴシック" pitchFamily="49" charset="-128"/>
              </a:rPr>
              <a:t>　＜試用期</a:t>
            </a:r>
            <a:r>
              <a:rPr lang="ja-JP" altLang="en-US" sz="2800" b="1" dirty="0">
                <a:solidFill>
                  <a:schemeClr val="tx1"/>
                </a:solidFill>
                <a:latin typeface="ＭＳ ゴシック" pitchFamily="49" charset="-128"/>
                <a:ea typeface="ＭＳ ゴシック" pitchFamily="49" charset="-128"/>
              </a:rPr>
              <a:t>間中に受動喫煙改善を</a:t>
            </a:r>
            <a:r>
              <a:rPr lang="ja-JP" altLang="en-US" sz="2800" b="1" dirty="0" smtClean="0">
                <a:solidFill>
                  <a:schemeClr val="tx1"/>
                </a:solidFill>
                <a:latin typeface="ＭＳ ゴシック" pitchFamily="49" charset="-128"/>
                <a:ea typeface="ＭＳ ゴシック" pitchFamily="49" charset="-128"/>
              </a:rPr>
              <a:t>求めた労働者を、本採用拒否した事案＞</a:t>
            </a:r>
            <a:endParaRPr lang="en-US" altLang="ja-JP" sz="2800" b="1" dirty="0" smtClean="0">
              <a:solidFill>
                <a:schemeClr val="tx1"/>
              </a:solidFill>
              <a:latin typeface="ＭＳ ゴシック" pitchFamily="49" charset="-128"/>
              <a:ea typeface="ＭＳ ゴシック" pitchFamily="49" charset="-128"/>
            </a:endParaRPr>
          </a:p>
          <a:p>
            <a:r>
              <a:rPr lang="ja-JP" altLang="en-US" sz="2800" b="1" u="sng" dirty="0" smtClean="0">
                <a:solidFill>
                  <a:schemeClr val="tx1"/>
                </a:solidFill>
                <a:latin typeface="ＭＳ ゴシック" pitchFamily="49" charset="-128"/>
                <a:ea typeface="ＭＳ ゴシック" pitchFamily="49" charset="-128"/>
              </a:rPr>
              <a:t>平成</a:t>
            </a:r>
            <a:r>
              <a:rPr lang="en-US" altLang="ja-JP" sz="2800" b="1" u="sng" dirty="0" smtClean="0">
                <a:solidFill>
                  <a:schemeClr val="tx1"/>
                </a:solidFill>
                <a:latin typeface="ＭＳ ゴシック" pitchFamily="49" charset="-128"/>
                <a:ea typeface="ＭＳ ゴシック" pitchFamily="49" charset="-128"/>
              </a:rPr>
              <a:t>24</a:t>
            </a:r>
            <a:r>
              <a:rPr lang="ja-JP" altLang="en-US" sz="2800" b="1" u="sng" dirty="0" smtClean="0">
                <a:solidFill>
                  <a:schemeClr val="tx1"/>
                </a:solidFill>
                <a:latin typeface="ＭＳ ゴシック" pitchFamily="49" charset="-128"/>
                <a:ea typeface="ＭＳ ゴシック" pitchFamily="49" charset="-128"/>
              </a:rPr>
              <a:t>年</a:t>
            </a:r>
            <a:r>
              <a:rPr lang="en-US" altLang="ja-JP" sz="2800" b="1" u="sng" dirty="0" smtClean="0">
                <a:solidFill>
                  <a:schemeClr val="tx1"/>
                </a:solidFill>
                <a:latin typeface="ＭＳ ゴシック" pitchFamily="49" charset="-128"/>
                <a:ea typeface="ＭＳ ゴシック" pitchFamily="49" charset="-128"/>
              </a:rPr>
              <a:t>8</a:t>
            </a:r>
            <a:r>
              <a:rPr lang="ja-JP" altLang="en-US" sz="2800" b="1" u="sng" dirty="0" smtClean="0">
                <a:solidFill>
                  <a:schemeClr val="tx1"/>
                </a:solidFill>
                <a:latin typeface="ＭＳ ゴシック" pitchFamily="49" charset="-128"/>
                <a:ea typeface="ＭＳ ゴシック" pitchFamily="49" charset="-128"/>
              </a:rPr>
              <a:t>月</a:t>
            </a:r>
            <a:r>
              <a:rPr lang="en-US" altLang="ja-JP" sz="2800" b="1" u="sng" dirty="0" smtClean="0">
                <a:solidFill>
                  <a:schemeClr val="tx1"/>
                </a:solidFill>
                <a:latin typeface="ＭＳ ゴシック" pitchFamily="49" charset="-128"/>
                <a:ea typeface="ＭＳ ゴシック" pitchFamily="49" charset="-128"/>
              </a:rPr>
              <a:t>23</a:t>
            </a:r>
            <a:r>
              <a:rPr lang="ja-JP" altLang="en-US" sz="2800" b="1" u="sng" dirty="0" smtClean="0">
                <a:solidFill>
                  <a:schemeClr val="tx1"/>
                </a:solidFill>
                <a:latin typeface="ＭＳ ゴシック" pitchFamily="49" charset="-128"/>
                <a:ea typeface="ＭＳ ゴシック" pitchFamily="49" charset="-128"/>
              </a:rPr>
              <a:t>日判決</a:t>
            </a:r>
            <a:endParaRPr lang="en-US" altLang="ja-JP" sz="2800" b="1" u="sng" dirty="0" smtClean="0">
              <a:solidFill>
                <a:schemeClr val="tx1"/>
              </a:solidFill>
              <a:latin typeface="ＭＳ ゴシック" pitchFamily="49" charset="-128"/>
              <a:ea typeface="ＭＳ ゴシック" pitchFamily="49" charset="-128"/>
            </a:endParaRPr>
          </a:p>
          <a:p>
            <a:r>
              <a:rPr lang="ja-JP" altLang="en-US" sz="2800" b="1" dirty="0" smtClean="0">
                <a:solidFill>
                  <a:schemeClr val="tx1"/>
                </a:solidFill>
                <a:latin typeface="ＭＳ ゴシック" pitchFamily="49" charset="-128"/>
                <a:ea typeface="ＭＳ ゴシック" pitchFamily="49" charset="-128"/>
              </a:rPr>
              <a:t>被告</a:t>
            </a:r>
            <a:r>
              <a:rPr lang="ja-JP" altLang="en-US" sz="2800" b="1" dirty="0">
                <a:solidFill>
                  <a:schemeClr val="tx1"/>
                </a:solidFill>
                <a:latin typeface="ＭＳ ゴシック" pitchFamily="49" charset="-128"/>
                <a:ea typeface="ＭＳ ゴシック" pitchFamily="49" charset="-128"/>
              </a:rPr>
              <a:t>代表者は</a:t>
            </a:r>
            <a:r>
              <a:rPr lang="en-US" altLang="ja-JP" sz="2800" b="1" dirty="0">
                <a:solidFill>
                  <a:schemeClr val="tx1"/>
                </a:solidFill>
                <a:latin typeface="ＭＳ ゴシック" pitchFamily="49" charset="-128"/>
                <a:ea typeface="ＭＳ ゴシック" pitchFamily="49" charset="-128"/>
              </a:rPr>
              <a:t>,</a:t>
            </a:r>
            <a:r>
              <a:rPr lang="ja-JP" altLang="en-US" sz="2800" b="1" u="sng" dirty="0">
                <a:solidFill>
                  <a:schemeClr val="tx1"/>
                </a:solidFill>
                <a:latin typeface="ＭＳ ゴシック" pitchFamily="49" charset="-128"/>
                <a:ea typeface="ＭＳ ゴシック" pitchFamily="49" charset="-128"/>
              </a:rPr>
              <a:t>使用者の責務として</a:t>
            </a:r>
            <a:r>
              <a:rPr lang="en-US" altLang="ja-JP" sz="2800" b="1" u="sng" dirty="0">
                <a:solidFill>
                  <a:schemeClr val="tx1"/>
                </a:solidFill>
                <a:latin typeface="ＭＳ ゴシック" pitchFamily="49" charset="-128"/>
                <a:ea typeface="ＭＳ ゴシック" pitchFamily="49" charset="-128"/>
              </a:rPr>
              <a:t>(</a:t>
            </a:r>
            <a:r>
              <a:rPr lang="ja-JP" altLang="en-US" sz="2800" b="1" u="sng" dirty="0">
                <a:solidFill>
                  <a:schemeClr val="tx1"/>
                </a:solidFill>
                <a:latin typeface="ＭＳ ゴシック" pitchFamily="49" charset="-128"/>
                <a:ea typeface="ＭＳ ゴシック" pitchFamily="49" charset="-128"/>
              </a:rPr>
              <a:t>労契法</a:t>
            </a:r>
            <a:r>
              <a:rPr lang="en-US" altLang="ja-JP" sz="2800" b="1" u="sng" dirty="0">
                <a:solidFill>
                  <a:schemeClr val="tx1"/>
                </a:solidFill>
                <a:latin typeface="ＭＳ ゴシック" pitchFamily="49" charset="-128"/>
                <a:ea typeface="ＭＳ ゴシック" pitchFamily="49" charset="-128"/>
              </a:rPr>
              <a:t>5</a:t>
            </a:r>
            <a:r>
              <a:rPr lang="ja-JP" altLang="en-US" sz="2800" b="1" u="sng" dirty="0">
                <a:solidFill>
                  <a:schemeClr val="tx1"/>
                </a:solidFill>
                <a:latin typeface="ＭＳ ゴシック" pitchFamily="49" charset="-128"/>
                <a:ea typeface="ＭＳ ゴシック" pitchFamily="49" charset="-128"/>
              </a:rPr>
              <a:t>条</a:t>
            </a:r>
            <a:r>
              <a:rPr lang="en-US" altLang="ja-JP" sz="2800" b="1" u="sng" dirty="0" smtClean="0">
                <a:solidFill>
                  <a:schemeClr val="tx1"/>
                </a:solidFill>
                <a:latin typeface="ＭＳ ゴシック" pitchFamily="49" charset="-128"/>
                <a:ea typeface="ＭＳ ゴシック" pitchFamily="49" charset="-128"/>
              </a:rPr>
              <a:t>)</a:t>
            </a:r>
            <a:r>
              <a:rPr lang="ja-JP" altLang="en-US" sz="2800" b="1" u="sng" dirty="0">
                <a:solidFill>
                  <a:schemeClr val="tx1"/>
                </a:solidFill>
                <a:latin typeface="ＭＳ ゴシック" pitchFamily="49" charset="-128"/>
                <a:ea typeface="ＭＳ ゴシック" pitchFamily="49" charset="-128"/>
              </a:rPr>
              <a:t> </a:t>
            </a:r>
            <a:r>
              <a:rPr lang="en-US" altLang="ja-JP" sz="2800" b="1" u="sng" dirty="0">
                <a:solidFill>
                  <a:schemeClr val="tx1"/>
                </a:solidFill>
                <a:latin typeface="ＭＳ ゴシック" pitchFamily="49" charset="-128"/>
                <a:ea typeface="ＭＳ ゴシック" pitchFamily="49" charset="-128"/>
              </a:rPr>
              <a:t>,</a:t>
            </a:r>
          </a:p>
          <a:p>
            <a:pPr algn="l"/>
            <a:r>
              <a:rPr lang="ja-JP" altLang="en-US" sz="2800" b="1" dirty="0">
                <a:solidFill>
                  <a:schemeClr val="tx1"/>
                </a:solidFill>
                <a:latin typeface="ＭＳ ゴシック" pitchFamily="49" charset="-128"/>
                <a:ea typeface="ＭＳ ゴシック" pitchFamily="49" charset="-128"/>
              </a:rPr>
              <a:t>原告に対し</a:t>
            </a:r>
            <a:r>
              <a:rPr lang="en-US" altLang="ja-JP" sz="2800" b="1" dirty="0">
                <a:solidFill>
                  <a:schemeClr val="tx1"/>
                </a:solidFill>
                <a:latin typeface="ＭＳ ゴシック" pitchFamily="49" charset="-128"/>
                <a:ea typeface="ＭＳ ゴシック" pitchFamily="49" charset="-128"/>
              </a:rPr>
              <a:t>,</a:t>
            </a:r>
            <a:r>
              <a:rPr lang="ja-JP" altLang="en-US" sz="2800" b="1" dirty="0">
                <a:solidFill>
                  <a:schemeClr val="tx1"/>
                </a:solidFill>
                <a:latin typeface="ＭＳ ゴシック" pitchFamily="49" charset="-128"/>
                <a:ea typeface="ＭＳ ゴシック" pitchFamily="49" charset="-128"/>
              </a:rPr>
              <a:t>より積極的に分煙措置の徹底を図る姿勢を示した上、就労を促し</a:t>
            </a:r>
            <a:r>
              <a:rPr lang="en-US" altLang="ja-JP" sz="2800" b="1" dirty="0">
                <a:solidFill>
                  <a:schemeClr val="tx1"/>
                </a:solidFill>
                <a:latin typeface="ＭＳ ゴシック" pitchFamily="49" charset="-128"/>
                <a:ea typeface="ＭＳ ゴシック" pitchFamily="49" charset="-128"/>
              </a:rPr>
              <a:t>,</a:t>
            </a:r>
            <a:r>
              <a:rPr lang="ja-JP" altLang="en-US" sz="2800" b="1" dirty="0">
                <a:solidFill>
                  <a:schemeClr val="tx1"/>
                </a:solidFill>
                <a:latin typeface="ＭＳ ゴシック" pitchFamily="49" charset="-128"/>
                <a:ea typeface="ＭＳ ゴシック" pitchFamily="49" charset="-128"/>
              </a:rPr>
              <a:t>その勤務を続けさせる必要があった</a:t>
            </a:r>
            <a:r>
              <a:rPr lang="ja-JP" altLang="en-US" sz="2800" b="1" dirty="0" smtClean="0">
                <a:solidFill>
                  <a:schemeClr val="tx1"/>
                </a:solidFill>
                <a:latin typeface="ＭＳ ゴシック" pitchFamily="49" charset="-128"/>
                <a:ea typeface="ＭＳ ゴシック" pitchFamily="49" charset="-128"/>
              </a:rPr>
              <a:t>。</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本採用拒否は、社会通念上相当として是認され得る場合には当たらず、その権利を濫用したものとして、</a:t>
            </a:r>
            <a:r>
              <a:rPr lang="ja-JP" altLang="en-US" sz="2800" b="1" u="sng" dirty="0" smtClean="0">
                <a:solidFill>
                  <a:schemeClr val="tx1"/>
                </a:solidFill>
                <a:latin typeface="ＭＳ ゴシック" pitchFamily="49" charset="-128"/>
                <a:ea typeface="ＭＳ ゴシック" pitchFamily="49" charset="-128"/>
              </a:rPr>
              <a:t>無効である。</a:t>
            </a:r>
            <a:endParaRPr lang="en-US" altLang="ja-JP" sz="2800" b="1" u="sng"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→結果、</a:t>
            </a:r>
            <a:r>
              <a:rPr lang="en-US" altLang="ja-JP" sz="2800" b="1" u="sng" dirty="0" smtClean="0">
                <a:solidFill>
                  <a:schemeClr val="tx1"/>
                </a:solidFill>
                <a:latin typeface="ＭＳ ゴシック" pitchFamily="49" charset="-128"/>
                <a:ea typeface="ＭＳ ゴシック" pitchFamily="49" charset="-128"/>
              </a:rPr>
              <a:t>475</a:t>
            </a:r>
            <a:r>
              <a:rPr lang="ja-JP" altLang="en-US" sz="2800" b="1" u="sng" dirty="0" smtClean="0">
                <a:solidFill>
                  <a:schemeClr val="tx1"/>
                </a:solidFill>
                <a:latin typeface="ＭＳ ゴシック" pitchFamily="49" charset="-128"/>
                <a:ea typeface="ＭＳ ゴシック" pitchFamily="49" charset="-128"/>
              </a:rPr>
              <a:t>万円の支払いを命じた。</a:t>
            </a:r>
            <a:endParaRPr lang="en-US" altLang="ja-JP" sz="2800" b="1" u="sng" dirty="0" smtClean="0">
              <a:solidFill>
                <a:schemeClr val="tx1"/>
              </a:solidFill>
              <a:latin typeface="ＭＳ ゴシック" pitchFamily="49" charset="-128"/>
              <a:ea typeface="ＭＳ ゴシック" pitchFamily="49" charset="-128"/>
            </a:endParaRPr>
          </a:p>
          <a:p>
            <a:pPr algn="l"/>
            <a:endParaRPr lang="en-US" altLang="ja-JP" sz="2800" b="1" dirty="0">
              <a:solidFill>
                <a:schemeClr val="tx1"/>
              </a:solidFill>
              <a:latin typeface="ＭＳ ゴシック" pitchFamily="49" charset="-128"/>
              <a:ea typeface="ＭＳ ゴシック" pitchFamily="49" charset="-128"/>
            </a:endParaRPr>
          </a:p>
          <a:p>
            <a:pPr algn="l"/>
            <a:endParaRPr lang="en-US" altLang="ja-JP" sz="2800" b="1" dirty="0">
              <a:solidFill>
                <a:schemeClr val="tx1"/>
              </a:solidFill>
              <a:latin typeface="ＭＳ ゴシック" pitchFamily="49" charset="-128"/>
              <a:ea typeface="ＭＳ ゴシック" pitchFamily="49" charset="-128"/>
            </a:endParaRPr>
          </a:p>
          <a:p>
            <a:pPr algn="l"/>
            <a:endParaRPr lang="en-US" altLang="ja-JP" sz="2800" b="1" dirty="0" smtClean="0">
              <a:solidFill>
                <a:schemeClr val="tx1"/>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10</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942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0"/>
            <a:ext cx="8568952" cy="6525344"/>
          </a:xfrm>
        </p:spPr>
        <p:txBody>
          <a:bodyPr>
            <a:noAutofit/>
          </a:bodyPr>
          <a:lstStyle/>
          <a:p>
            <a:pPr algn="l"/>
            <a:r>
              <a:rPr lang="ja-JP" altLang="en-US" sz="3600" b="1" dirty="0" smtClean="0">
                <a:solidFill>
                  <a:schemeClr val="tx1"/>
                </a:solidFill>
                <a:latin typeface="ＭＳ ゴシック" pitchFamily="49" charset="-128"/>
                <a:ea typeface="ＭＳ ゴシック" pitchFamily="49" charset="-128"/>
                <a:cs typeface="+mj-cs"/>
              </a:rPr>
              <a:t>訴訟にまで発展した事例</a:t>
            </a:r>
            <a:endParaRPr lang="en-US" altLang="ja-JP" sz="3600" b="1" dirty="0" smtClean="0">
              <a:solidFill>
                <a:schemeClr val="tx1"/>
              </a:solidFill>
              <a:latin typeface="ＭＳ ゴシック" pitchFamily="49" charset="-128"/>
              <a:ea typeface="ＭＳ ゴシック" pitchFamily="49" charset="-128"/>
              <a:cs typeface="+mj-cs"/>
            </a:endParaRPr>
          </a:p>
          <a:p>
            <a:pPr algn="l"/>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平成</a:t>
            </a:r>
            <a:r>
              <a:rPr lang="en-US" altLang="ja-JP" sz="2800" b="1" dirty="0" smtClean="0">
                <a:solidFill>
                  <a:schemeClr val="tx1"/>
                </a:solidFill>
                <a:latin typeface="ＭＳ ゴシック" pitchFamily="49" charset="-128"/>
                <a:ea typeface="ＭＳ ゴシック" pitchFamily="49" charset="-128"/>
              </a:rPr>
              <a:t>22</a:t>
            </a:r>
            <a:r>
              <a:rPr lang="ja-JP" altLang="en-US" sz="2800" b="1" dirty="0" smtClean="0">
                <a:solidFill>
                  <a:schemeClr val="tx1"/>
                </a:solidFill>
                <a:latin typeface="ＭＳ ゴシック" pitchFamily="49" charset="-128"/>
                <a:ea typeface="ＭＳ ゴシック" pitchFamily="49" charset="-128"/>
              </a:rPr>
              <a:t>年</a:t>
            </a:r>
            <a:r>
              <a:rPr lang="ja-JP" altLang="en-US" sz="2800" b="1" dirty="0">
                <a:solidFill>
                  <a:schemeClr val="tx1"/>
                </a:solidFill>
                <a:latin typeface="ＭＳ ゴシック" pitchFamily="49" charset="-128"/>
                <a:ea typeface="ＭＳ ゴシック" pitchFamily="49" charset="-128"/>
              </a:rPr>
              <a:t>の</a:t>
            </a:r>
            <a:r>
              <a:rPr lang="ja-JP" altLang="en-US" sz="2800" b="1" dirty="0" smtClean="0">
                <a:solidFill>
                  <a:schemeClr val="tx1"/>
                </a:solidFill>
                <a:latin typeface="ＭＳ ゴシック" pitchFamily="49" charset="-128"/>
                <a:ea typeface="ＭＳ ゴシック" pitchFamily="49" charset="-128"/>
              </a:rPr>
              <a:t>事案</a:t>
            </a:r>
            <a:r>
              <a:rPr lang="ja-JP" altLang="en-US" sz="2800" b="1" dirty="0">
                <a:solidFill>
                  <a:schemeClr val="tx1"/>
                </a:solidFill>
                <a:latin typeface="ＭＳ ゴシック" pitchFamily="49" charset="-128"/>
                <a:ea typeface="ＭＳ ゴシック" pitchFamily="49" charset="-128"/>
              </a:rPr>
              <a:t>　</a:t>
            </a:r>
            <a:r>
              <a:rPr lang="ja-JP" altLang="en-US" sz="2800" b="1" dirty="0" smtClean="0">
                <a:solidFill>
                  <a:schemeClr val="tx1"/>
                </a:solidFill>
                <a:latin typeface="ＭＳ ゴシック" pitchFamily="49" charset="-128"/>
                <a:ea typeface="ＭＳ ゴシック" pitchFamily="49" charset="-128"/>
              </a:rPr>
              <a:t>　＜試用期</a:t>
            </a:r>
            <a:r>
              <a:rPr lang="ja-JP" altLang="en-US" sz="2800" b="1" dirty="0">
                <a:solidFill>
                  <a:schemeClr val="tx1"/>
                </a:solidFill>
                <a:latin typeface="ＭＳ ゴシック" pitchFamily="49" charset="-128"/>
                <a:ea typeface="ＭＳ ゴシック" pitchFamily="49" charset="-128"/>
              </a:rPr>
              <a:t>間中に受動喫煙改善を</a:t>
            </a:r>
            <a:r>
              <a:rPr lang="ja-JP" altLang="en-US" sz="2800" b="1" dirty="0" smtClean="0">
                <a:solidFill>
                  <a:schemeClr val="tx1"/>
                </a:solidFill>
                <a:latin typeface="ＭＳ ゴシック" pitchFamily="49" charset="-128"/>
                <a:ea typeface="ＭＳ ゴシック" pitchFamily="49" charset="-128"/>
              </a:rPr>
              <a:t>求めた労働者を、本採用拒否した事案＞</a:t>
            </a:r>
            <a:endParaRPr lang="en-US" altLang="ja-JP" sz="2800" b="1" dirty="0" smtClean="0">
              <a:solidFill>
                <a:schemeClr val="tx1"/>
              </a:solidFill>
              <a:latin typeface="ＭＳ ゴシック" pitchFamily="49" charset="-128"/>
              <a:ea typeface="ＭＳ ゴシック" pitchFamily="49" charset="-128"/>
            </a:endParaRPr>
          </a:p>
          <a:p>
            <a:r>
              <a:rPr lang="ja-JP" altLang="en-US" sz="2800" b="1" u="sng" dirty="0" smtClean="0">
                <a:solidFill>
                  <a:schemeClr val="tx1"/>
                </a:solidFill>
                <a:latin typeface="ＭＳ ゴシック" pitchFamily="49" charset="-128"/>
                <a:ea typeface="ＭＳ ゴシック" pitchFamily="49" charset="-128"/>
              </a:rPr>
              <a:t>平成</a:t>
            </a:r>
            <a:r>
              <a:rPr lang="en-US" altLang="ja-JP" sz="2800" b="1" u="sng" dirty="0" smtClean="0">
                <a:solidFill>
                  <a:schemeClr val="tx1"/>
                </a:solidFill>
                <a:latin typeface="ＭＳ ゴシック" pitchFamily="49" charset="-128"/>
                <a:ea typeface="ＭＳ ゴシック" pitchFamily="49" charset="-128"/>
              </a:rPr>
              <a:t>24</a:t>
            </a:r>
            <a:r>
              <a:rPr lang="ja-JP" altLang="en-US" sz="2800" b="1" u="sng" dirty="0" smtClean="0">
                <a:solidFill>
                  <a:schemeClr val="tx1"/>
                </a:solidFill>
                <a:latin typeface="ＭＳ ゴシック" pitchFamily="49" charset="-128"/>
                <a:ea typeface="ＭＳ ゴシック" pitchFamily="49" charset="-128"/>
              </a:rPr>
              <a:t>年</a:t>
            </a:r>
            <a:r>
              <a:rPr lang="en-US" altLang="ja-JP" sz="2800" b="1" u="sng" dirty="0" smtClean="0">
                <a:solidFill>
                  <a:schemeClr val="tx1"/>
                </a:solidFill>
                <a:latin typeface="ＭＳ ゴシック" pitchFamily="49" charset="-128"/>
                <a:ea typeface="ＭＳ ゴシック" pitchFamily="49" charset="-128"/>
              </a:rPr>
              <a:t>8</a:t>
            </a:r>
            <a:r>
              <a:rPr lang="ja-JP" altLang="en-US" sz="2800" b="1" u="sng" dirty="0" smtClean="0">
                <a:solidFill>
                  <a:schemeClr val="tx1"/>
                </a:solidFill>
                <a:latin typeface="ＭＳ ゴシック" pitchFamily="49" charset="-128"/>
                <a:ea typeface="ＭＳ ゴシック" pitchFamily="49" charset="-128"/>
              </a:rPr>
              <a:t>月</a:t>
            </a:r>
            <a:r>
              <a:rPr lang="en-US" altLang="ja-JP" sz="2800" b="1" u="sng" dirty="0" smtClean="0">
                <a:solidFill>
                  <a:schemeClr val="tx1"/>
                </a:solidFill>
                <a:latin typeface="ＭＳ ゴシック" pitchFamily="49" charset="-128"/>
                <a:ea typeface="ＭＳ ゴシック" pitchFamily="49" charset="-128"/>
              </a:rPr>
              <a:t>23</a:t>
            </a:r>
            <a:r>
              <a:rPr lang="ja-JP" altLang="en-US" sz="2800" b="1" u="sng" dirty="0" smtClean="0">
                <a:solidFill>
                  <a:schemeClr val="tx1"/>
                </a:solidFill>
                <a:latin typeface="ＭＳ ゴシック" pitchFamily="49" charset="-128"/>
                <a:ea typeface="ＭＳ ゴシック" pitchFamily="49" charset="-128"/>
              </a:rPr>
              <a:t>日判決</a:t>
            </a:r>
            <a:endParaRPr lang="en-US" altLang="ja-JP" sz="2800" b="1" u="sng" dirty="0" smtClean="0">
              <a:solidFill>
                <a:schemeClr val="tx1"/>
              </a:solidFill>
              <a:latin typeface="ＭＳ ゴシック" pitchFamily="49" charset="-128"/>
              <a:ea typeface="ＭＳ ゴシック" pitchFamily="49" charset="-128"/>
            </a:endParaRPr>
          </a:p>
          <a:p>
            <a:pPr algn="l"/>
            <a:r>
              <a:rPr lang="ja-JP" altLang="en-US" sz="2400" b="1" u="sng" dirty="0" smtClean="0">
                <a:solidFill>
                  <a:schemeClr val="tx1"/>
                </a:solidFill>
                <a:latin typeface="ＭＳ ゴシック" pitchFamily="49" charset="-128"/>
                <a:ea typeface="ＭＳ ゴシック" pitchFamily="49" charset="-128"/>
              </a:rPr>
              <a:t>労契法</a:t>
            </a:r>
            <a:r>
              <a:rPr lang="en-US" altLang="ja-JP" sz="2400" b="1" u="sng" dirty="0">
                <a:solidFill>
                  <a:schemeClr val="tx1"/>
                </a:solidFill>
                <a:latin typeface="ＭＳ ゴシック" pitchFamily="49" charset="-128"/>
                <a:ea typeface="ＭＳ ゴシック" pitchFamily="49" charset="-128"/>
              </a:rPr>
              <a:t>5</a:t>
            </a:r>
            <a:r>
              <a:rPr lang="ja-JP" altLang="en-US" sz="2400" b="1" u="sng" dirty="0">
                <a:solidFill>
                  <a:schemeClr val="tx1"/>
                </a:solidFill>
                <a:latin typeface="ＭＳ ゴシック" pitchFamily="49" charset="-128"/>
                <a:ea typeface="ＭＳ ゴシック" pitchFamily="49" charset="-128"/>
              </a:rPr>
              <a:t>条</a:t>
            </a:r>
            <a:r>
              <a:rPr lang="ja-JP" altLang="en-US" sz="2400" b="1" dirty="0">
                <a:solidFill>
                  <a:schemeClr val="tx1"/>
                </a:solidFill>
                <a:latin typeface="ＭＳ ゴシック" pitchFamily="49" charset="-128"/>
                <a:ea typeface="ＭＳ ゴシック" pitchFamily="49" charset="-128"/>
              </a:rPr>
              <a:t>は</a:t>
            </a:r>
            <a:r>
              <a:rPr lang="en-US" altLang="ja-JP" sz="2400" b="1" dirty="0">
                <a:solidFill>
                  <a:schemeClr val="tx1"/>
                </a:solidFill>
                <a:latin typeface="ＭＳ ゴシック" pitchFamily="49" charset="-128"/>
                <a:ea typeface="ＭＳ ゴシック" pitchFamily="49" charset="-128"/>
              </a:rPr>
              <a:t>, ｢</a:t>
            </a:r>
            <a:r>
              <a:rPr lang="ja-JP" altLang="en-US" sz="2400" b="1" dirty="0">
                <a:solidFill>
                  <a:schemeClr val="tx1"/>
                </a:solidFill>
                <a:latin typeface="ＭＳ ゴシック" pitchFamily="49" charset="-128"/>
                <a:ea typeface="ＭＳ ゴシック" pitchFamily="49" charset="-128"/>
              </a:rPr>
              <a:t>使用者は</a:t>
            </a:r>
            <a:r>
              <a:rPr lang="en-US" altLang="ja-JP" sz="2400" b="1"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労働契約において</a:t>
            </a:r>
            <a:r>
              <a:rPr lang="en-US" altLang="ja-JP" sz="2400" b="1"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労働者がその生命</a:t>
            </a:r>
            <a:r>
              <a:rPr lang="en-US" altLang="ja-JP" sz="2400" b="1"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身体等の安全を確保しつつ労働することができるよう</a:t>
            </a:r>
            <a:r>
              <a:rPr lang="en-US" altLang="ja-JP" sz="2400" b="1"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必要な配慮を</a:t>
            </a:r>
            <a:r>
              <a:rPr lang="ja-JP" altLang="en-US" sz="2400" b="1" dirty="0" smtClean="0">
                <a:solidFill>
                  <a:schemeClr val="tx1"/>
                </a:solidFill>
                <a:latin typeface="ＭＳ ゴシック" pitchFamily="49" charset="-128"/>
                <a:ea typeface="ＭＳ ゴシック" pitchFamily="49" charset="-128"/>
              </a:rPr>
              <a:t>する</a:t>
            </a:r>
            <a:r>
              <a:rPr lang="ja-JP" altLang="en-US" sz="2400" b="1" dirty="0">
                <a:solidFill>
                  <a:schemeClr val="tx1"/>
                </a:solidFill>
                <a:latin typeface="ＭＳ ゴシック" pitchFamily="49" charset="-128"/>
                <a:ea typeface="ＭＳ ゴシック" pitchFamily="49" charset="-128"/>
              </a:rPr>
              <a:t>ものとする</a:t>
            </a:r>
            <a:r>
              <a:rPr lang="en-US" altLang="ja-JP" sz="2400" b="1" dirty="0">
                <a:solidFill>
                  <a:schemeClr val="tx1"/>
                </a:solidFill>
                <a:latin typeface="ＭＳ ゴシック" pitchFamily="49" charset="-128"/>
                <a:ea typeface="ＭＳ ゴシック" pitchFamily="49" charset="-128"/>
              </a:rPr>
              <a:t>｡ ｣</a:t>
            </a:r>
            <a:r>
              <a:rPr lang="ja-JP" altLang="en-US" sz="2400" b="1" dirty="0">
                <a:solidFill>
                  <a:schemeClr val="tx1"/>
                </a:solidFill>
                <a:latin typeface="ＭＳ ゴシック" pitchFamily="49" charset="-128"/>
                <a:ea typeface="ＭＳ ゴシック" pitchFamily="49" charset="-128"/>
              </a:rPr>
              <a:t>と規定している</a:t>
            </a:r>
            <a:r>
              <a:rPr lang="ja-JP" altLang="en-US" sz="2400" b="1" dirty="0" smtClean="0">
                <a:solidFill>
                  <a:schemeClr val="tx1"/>
                </a:solidFill>
                <a:latin typeface="ＭＳ ゴシック" pitchFamily="49" charset="-128"/>
                <a:ea typeface="ＭＳ ゴシック" pitchFamily="49" charset="-128"/>
              </a:rPr>
              <a:t>ところ</a:t>
            </a:r>
            <a:r>
              <a:rPr lang="en-US" altLang="ja-JP" sz="2400" b="1" dirty="0" smtClean="0">
                <a:solidFill>
                  <a:schemeClr val="tx1"/>
                </a:solidFill>
                <a:latin typeface="ＭＳ ゴシック" pitchFamily="49" charset="-128"/>
                <a:ea typeface="ＭＳ ゴシック" pitchFamily="49" charset="-128"/>
              </a:rPr>
              <a:t>, </a:t>
            </a:r>
            <a:r>
              <a:rPr lang="ja-JP" altLang="en-US" sz="2400" b="1" dirty="0" smtClean="0">
                <a:solidFill>
                  <a:schemeClr val="tx1"/>
                </a:solidFill>
                <a:latin typeface="ＭＳ ゴシック" pitchFamily="49" charset="-128"/>
                <a:ea typeface="ＭＳ ゴシック" pitchFamily="49" charset="-128"/>
              </a:rPr>
              <a:t>これに</a:t>
            </a:r>
            <a:r>
              <a:rPr lang="ja-JP" altLang="en-US" sz="2400" b="1" u="sng" dirty="0">
                <a:solidFill>
                  <a:schemeClr val="tx1"/>
                </a:solidFill>
                <a:latin typeface="ＭＳ ゴシック" pitchFamily="49" charset="-128"/>
                <a:ea typeface="ＭＳ ゴシック" pitchFamily="49" charset="-128"/>
              </a:rPr>
              <a:t>健康増進法</a:t>
            </a:r>
            <a:r>
              <a:rPr lang="en-US" altLang="ja-JP" sz="2400" b="1" u="sng" dirty="0">
                <a:solidFill>
                  <a:schemeClr val="tx1"/>
                </a:solidFill>
                <a:latin typeface="ＭＳ ゴシック" pitchFamily="49" charset="-128"/>
                <a:ea typeface="ＭＳ ゴシック" pitchFamily="49" charset="-128"/>
              </a:rPr>
              <a:t>25</a:t>
            </a:r>
            <a:r>
              <a:rPr lang="ja-JP" altLang="en-US" sz="2400" b="1" u="sng" dirty="0">
                <a:solidFill>
                  <a:schemeClr val="tx1"/>
                </a:solidFill>
                <a:latin typeface="ＭＳ ゴシック" pitchFamily="49" charset="-128"/>
                <a:ea typeface="ＭＳ ゴシック" pitchFamily="49" charset="-128"/>
              </a:rPr>
              <a:t>条</a:t>
            </a:r>
            <a:r>
              <a:rPr lang="en-US" altLang="ja-JP" sz="2400" b="1" u="sng" dirty="0">
                <a:solidFill>
                  <a:schemeClr val="tx1"/>
                </a:solidFill>
                <a:latin typeface="ＭＳ ゴシック" pitchFamily="49" charset="-128"/>
                <a:ea typeface="ＭＳ ゴシック" pitchFamily="49" charset="-128"/>
              </a:rPr>
              <a:t>,</a:t>
            </a:r>
            <a:r>
              <a:rPr lang="ja-JP" altLang="en-US" sz="2400" b="1" u="sng" dirty="0" smtClean="0">
                <a:solidFill>
                  <a:schemeClr val="tx1"/>
                </a:solidFill>
                <a:latin typeface="ＭＳ ゴシック" pitchFamily="49" charset="-128"/>
                <a:ea typeface="ＭＳ ゴシック" pitchFamily="49" charset="-128"/>
              </a:rPr>
              <a:t>労働</a:t>
            </a:r>
            <a:r>
              <a:rPr lang="ja-JP" altLang="en-US" sz="2400" b="1" u="sng" dirty="0">
                <a:solidFill>
                  <a:schemeClr val="tx1"/>
                </a:solidFill>
                <a:latin typeface="ＭＳ ゴシック" pitchFamily="49" charset="-128"/>
                <a:ea typeface="ＭＳ ゴシック" pitchFamily="49" charset="-128"/>
              </a:rPr>
              <a:t>安全衛生法</a:t>
            </a:r>
            <a:r>
              <a:rPr lang="en-US" altLang="ja-JP" sz="2400" b="1" u="sng" dirty="0" smtClean="0">
                <a:solidFill>
                  <a:schemeClr val="tx1"/>
                </a:solidFill>
                <a:latin typeface="ＭＳ ゴシック" pitchFamily="49" charset="-128"/>
                <a:ea typeface="ＭＳ ゴシック" pitchFamily="49" charset="-128"/>
              </a:rPr>
              <a:t>71</a:t>
            </a:r>
            <a:r>
              <a:rPr lang="ja-JP" altLang="en-US" sz="2400" b="1" u="sng" dirty="0">
                <a:solidFill>
                  <a:schemeClr val="tx1"/>
                </a:solidFill>
                <a:latin typeface="ＭＳ ゴシック" pitchFamily="49" charset="-128"/>
                <a:ea typeface="ＭＳ ゴシック" pitchFamily="49" charset="-128"/>
              </a:rPr>
              <a:t>条の</a:t>
            </a:r>
            <a:r>
              <a:rPr lang="en-US" altLang="ja-JP" sz="2400" b="1" u="sng" dirty="0">
                <a:solidFill>
                  <a:schemeClr val="tx1"/>
                </a:solidFill>
                <a:latin typeface="ＭＳ ゴシック" pitchFamily="49" charset="-128"/>
                <a:ea typeface="ＭＳ ゴシック" pitchFamily="49" charset="-128"/>
              </a:rPr>
              <a:t>2</a:t>
            </a:r>
            <a:r>
              <a:rPr lang="ja-JP" altLang="en-US" sz="2400" b="1" dirty="0">
                <a:solidFill>
                  <a:schemeClr val="tx1"/>
                </a:solidFill>
                <a:latin typeface="ＭＳ ゴシック" pitchFamily="49" charset="-128"/>
                <a:ea typeface="ＭＳ ゴシック" pitchFamily="49" charset="-128"/>
              </a:rPr>
              <a:t>の趣旨･目的等を併せ考慮すると</a:t>
            </a:r>
            <a:r>
              <a:rPr lang="en-US" altLang="ja-JP" sz="2400" b="1" dirty="0">
                <a:solidFill>
                  <a:schemeClr val="tx1"/>
                </a:solidFill>
                <a:latin typeface="ＭＳ ゴシック" pitchFamily="49" charset="-128"/>
                <a:ea typeface="ＭＳ ゴシック" pitchFamily="49" charset="-128"/>
              </a:rPr>
              <a:t>,</a:t>
            </a:r>
            <a:r>
              <a:rPr lang="ja-JP" altLang="en-US" sz="2400" b="1" u="sng" dirty="0">
                <a:solidFill>
                  <a:schemeClr val="tx1"/>
                </a:solidFill>
                <a:latin typeface="ＭＳ ゴシック" pitchFamily="49" charset="-128"/>
                <a:ea typeface="ＭＳ ゴシック" pitchFamily="49" charset="-128"/>
              </a:rPr>
              <a:t>使用者で</a:t>
            </a:r>
            <a:r>
              <a:rPr lang="ja-JP" altLang="en-US" sz="2400" b="1" u="sng" dirty="0" smtClean="0">
                <a:solidFill>
                  <a:schemeClr val="tx1"/>
                </a:solidFill>
                <a:latin typeface="ＭＳ ゴシック" pitchFamily="49" charset="-128"/>
                <a:ea typeface="ＭＳ ゴシック" pitchFamily="49" charset="-128"/>
              </a:rPr>
              <a:t>ある</a:t>
            </a:r>
            <a:r>
              <a:rPr lang="ja-JP" altLang="en-US" sz="2400" b="1" u="sng" dirty="0">
                <a:solidFill>
                  <a:schemeClr val="tx1"/>
                </a:solidFill>
                <a:latin typeface="ＭＳ ゴシック" pitchFamily="49" charset="-128"/>
                <a:ea typeface="ＭＳ ゴシック" pitchFamily="49" charset="-128"/>
              </a:rPr>
              <a:t>被告は</a:t>
            </a:r>
            <a:r>
              <a:rPr lang="en-US" altLang="ja-JP" sz="2400" b="1" u="sng"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原告が本件雇用契約を締結し</a:t>
            </a:r>
            <a:r>
              <a:rPr lang="en-US" altLang="ja-JP" sz="2400" b="1"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被告に入社した当時において</a:t>
            </a:r>
            <a:r>
              <a:rPr lang="en-US" altLang="ja-JP" sz="2400" b="1" dirty="0" smtClean="0">
                <a:solidFill>
                  <a:schemeClr val="tx1"/>
                </a:solidFill>
                <a:latin typeface="ＭＳ ゴシック" pitchFamily="49" charset="-128"/>
                <a:ea typeface="ＭＳ ゴシック" pitchFamily="49" charset="-128"/>
              </a:rPr>
              <a:t>,</a:t>
            </a:r>
            <a:r>
              <a:rPr lang="ja-JP" altLang="en-US" sz="2400" b="1" dirty="0" smtClean="0">
                <a:solidFill>
                  <a:schemeClr val="tx1"/>
                </a:solidFill>
                <a:latin typeface="ＭＳ ゴシック" pitchFamily="49" charset="-128"/>
                <a:ea typeface="ＭＳ ゴシック" pitchFamily="49" charset="-128"/>
              </a:rPr>
              <a:t>原告</a:t>
            </a:r>
            <a:r>
              <a:rPr lang="ja-JP" altLang="en-US" sz="2400" b="1" dirty="0">
                <a:solidFill>
                  <a:schemeClr val="tx1"/>
                </a:solidFill>
                <a:latin typeface="ＭＳ ゴシック" pitchFamily="49" charset="-128"/>
                <a:ea typeface="ＭＳ ゴシック" pitchFamily="49" charset="-128"/>
              </a:rPr>
              <a:t>に対し</a:t>
            </a:r>
            <a:r>
              <a:rPr lang="en-US" altLang="ja-JP" sz="2400" b="1"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その業務の遂行場所である被告事務室の管理に当たり</a:t>
            </a:r>
            <a:r>
              <a:rPr lang="en-US" altLang="ja-JP" sz="2400" b="1" dirty="0">
                <a:solidFill>
                  <a:schemeClr val="tx1"/>
                </a:solidFill>
                <a:latin typeface="ＭＳ ゴシック" pitchFamily="49" charset="-128"/>
                <a:ea typeface="ＭＳ ゴシック" pitchFamily="49" charset="-128"/>
              </a:rPr>
              <a:t>,</a:t>
            </a:r>
            <a:r>
              <a:rPr lang="ja-JP" altLang="en-US" sz="2400" b="1" dirty="0" smtClean="0">
                <a:solidFill>
                  <a:schemeClr val="tx1"/>
                </a:solidFill>
                <a:latin typeface="ＭＳ ゴシック" pitchFamily="49" charset="-128"/>
                <a:ea typeface="ＭＳ ゴシック" pitchFamily="49" charset="-128"/>
              </a:rPr>
              <a:t>当該</a:t>
            </a:r>
            <a:r>
              <a:rPr lang="ja-JP" altLang="en-US" sz="2400" b="1" dirty="0">
                <a:solidFill>
                  <a:schemeClr val="tx1"/>
                </a:solidFill>
                <a:latin typeface="ＭＳ ゴシック" pitchFamily="49" charset="-128"/>
                <a:ea typeface="ＭＳ ゴシック" pitchFamily="49" charset="-128"/>
              </a:rPr>
              <a:t>事務室の状況等に応じて</a:t>
            </a:r>
            <a:r>
              <a:rPr lang="en-US" altLang="ja-JP" sz="2400" b="1" dirty="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一定の範囲内で</a:t>
            </a:r>
            <a:r>
              <a:rPr lang="en-US" altLang="ja-JP" sz="2400" b="1" dirty="0">
                <a:solidFill>
                  <a:schemeClr val="tx1"/>
                </a:solidFill>
                <a:latin typeface="ＭＳ ゴシック" pitchFamily="49" charset="-128"/>
                <a:ea typeface="ＭＳ ゴシック" pitchFamily="49" charset="-128"/>
              </a:rPr>
              <a:t>,</a:t>
            </a:r>
            <a:r>
              <a:rPr lang="ja-JP" altLang="en-US" sz="2400" b="1" u="sng" dirty="0">
                <a:solidFill>
                  <a:schemeClr val="tx1"/>
                </a:solidFill>
                <a:latin typeface="ＭＳ ゴシック" pitchFamily="49" charset="-128"/>
                <a:ea typeface="ＭＳ ゴシック" pitchFamily="49" charset="-128"/>
              </a:rPr>
              <a:t>受働喫煙の危険性から</a:t>
            </a:r>
            <a:r>
              <a:rPr lang="ja-JP" altLang="en-US" sz="2400" b="1" u="sng" dirty="0" smtClean="0">
                <a:solidFill>
                  <a:schemeClr val="tx1"/>
                </a:solidFill>
                <a:latin typeface="ＭＳ ゴシック" pitchFamily="49" charset="-128"/>
                <a:ea typeface="ＭＳ ゴシック" pitchFamily="49" charset="-128"/>
              </a:rPr>
              <a:t>原告</a:t>
            </a:r>
            <a:r>
              <a:rPr lang="ja-JP" altLang="en-US" sz="2400" b="1" u="sng" dirty="0">
                <a:solidFill>
                  <a:schemeClr val="tx1"/>
                </a:solidFill>
                <a:latin typeface="ＭＳ ゴシック" pitchFamily="49" charset="-128"/>
                <a:ea typeface="ＭＳ ゴシック" pitchFamily="49" charset="-128"/>
              </a:rPr>
              <a:t>の生命及び健康を保護するよう配慮すべき義務を負っている</a:t>
            </a:r>
            <a:r>
              <a:rPr lang="ja-JP" altLang="en-US" sz="2400" b="1" dirty="0">
                <a:solidFill>
                  <a:schemeClr val="tx1"/>
                </a:solidFill>
                <a:latin typeface="ＭＳ ゴシック" pitchFamily="49" charset="-128"/>
                <a:ea typeface="ＭＳ ゴシック" pitchFamily="49" charset="-128"/>
              </a:rPr>
              <a:t>ものと</a:t>
            </a:r>
            <a:r>
              <a:rPr lang="ja-JP" altLang="en-US" sz="2400" b="1" dirty="0" smtClean="0">
                <a:solidFill>
                  <a:schemeClr val="tx1"/>
                </a:solidFill>
                <a:latin typeface="ＭＳ ゴシック" pitchFamily="49" charset="-128"/>
                <a:ea typeface="ＭＳ ゴシック" pitchFamily="49" charset="-128"/>
              </a:rPr>
              <a:t>解される</a:t>
            </a:r>
            <a:r>
              <a:rPr lang="en-US" altLang="ja-JP" sz="2400" b="1" dirty="0" smtClean="0">
                <a:solidFill>
                  <a:schemeClr val="tx1"/>
                </a:solidFill>
                <a:latin typeface="ＭＳ ゴシック" pitchFamily="49" charset="-128"/>
                <a:ea typeface="ＭＳ ゴシック" pitchFamily="49" charset="-128"/>
              </a:rPr>
              <a:t>｡</a:t>
            </a:r>
            <a:endParaRPr lang="en-US" altLang="ja-JP" sz="2400" b="1" dirty="0">
              <a:solidFill>
                <a:schemeClr val="tx1"/>
              </a:solidFill>
              <a:latin typeface="ＭＳ ゴシック" pitchFamily="49" charset="-128"/>
              <a:ea typeface="ＭＳ ゴシック" pitchFamily="49" charset="-128"/>
            </a:endParaRPr>
          </a:p>
          <a:p>
            <a:pPr algn="l"/>
            <a:endParaRPr lang="en-US" altLang="ja-JP" sz="2800" b="1" dirty="0">
              <a:solidFill>
                <a:schemeClr val="tx1"/>
              </a:solidFill>
              <a:latin typeface="ＭＳ ゴシック" pitchFamily="49" charset="-128"/>
              <a:ea typeface="ＭＳ ゴシック" pitchFamily="49" charset="-128"/>
            </a:endParaRPr>
          </a:p>
          <a:p>
            <a:pPr algn="l"/>
            <a:endParaRPr lang="en-US" altLang="ja-JP" sz="2800" b="1" dirty="0">
              <a:solidFill>
                <a:schemeClr val="tx1"/>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11</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6545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0"/>
            <a:ext cx="8748464" cy="6525344"/>
          </a:xfrm>
        </p:spPr>
        <p:txBody>
          <a:bodyPr>
            <a:noAutofit/>
          </a:bodyPr>
          <a:lstStyle/>
          <a:p>
            <a:pPr algn="l"/>
            <a:r>
              <a:rPr lang="ja-JP" altLang="en-US" sz="3600" b="1" dirty="0" smtClean="0">
                <a:solidFill>
                  <a:schemeClr val="tx1"/>
                </a:solidFill>
                <a:latin typeface="ＭＳ ゴシック" pitchFamily="49" charset="-128"/>
                <a:ea typeface="ＭＳ ゴシック" pitchFamily="49" charset="-128"/>
                <a:cs typeface="+mj-cs"/>
              </a:rPr>
              <a:t>訴訟にまで発展した事例</a:t>
            </a:r>
            <a:endParaRPr lang="en-US" altLang="ja-JP" sz="3600" b="1" dirty="0" smtClean="0">
              <a:solidFill>
                <a:schemeClr val="tx1"/>
              </a:solidFill>
              <a:latin typeface="ＭＳ ゴシック" pitchFamily="49" charset="-128"/>
              <a:ea typeface="ＭＳ ゴシック" pitchFamily="49" charset="-128"/>
              <a:cs typeface="+mj-cs"/>
            </a:endParaRPr>
          </a:p>
          <a:p>
            <a:pPr algn="l"/>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平成</a:t>
            </a:r>
            <a:r>
              <a:rPr lang="en-US" altLang="ja-JP" sz="2800" b="1" dirty="0">
                <a:solidFill>
                  <a:schemeClr val="tx1"/>
                </a:solidFill>
                <a:latin typeface="ＭＳ ゴシック" pitchFamily="49" charset="-128"/>
                <a:ea typeface="ＭＳ ゴシック" pitchFamily="49" charset="-128"/>
              </a:rPr>
              <a:t>21</a:t>
            </a:r>
            <a:r>
              <a:rPr lang="ja-JP" altLang="en-US" sz="2800" b="1" dirty="0">
                <a:solidFill>
                  <a:schemeClr val="tx1"/>
                </a:solidFill>
                <a:latin typeface="ＭＳ ゴシック" pitchFamily="49" charset="-128"/>
                <a:ea typeface="ＭＳ ゴシック" pitchFamily="49" charset="-128"/>
              </a:rPr>
              <a:t>年の</a:t>
            </a:r>
            <a:r>
              <a:rPr lang="ja-JP" altLang="en-US" sz="2800" b="1" dirty="0" smtClean="0">
                <a:solidFill>
                  <a:schemeClr val="tx1"/>
                </a:solidFill>
                <a:latin typeface="ＭＳ ゴシック" pitchFamily="49" charset="-128"/>
                <a:ea typeface="ＭＳ ゴシック" pitchFamily="49" charset="-128"/>
              </a:rPr>
              <a:t>事案</a:t>
            </a:r>
            <a:r>
              <a:rPr lang="ja-JP" altLang="en-US" sz="2800" b="1" dirty="0">
                <a:solidFill>
                  <a:schemeClr val="tx1"/>
                </a:solidFill>
                <a:latin typeface="ＭＳ ゴシック" pitchFamily="49" charset="-128"/>
                <a:ea typeface="ＭＳ ゴシック" pitchFamily="49" charset="-128"/>
              </a:rPr>
              <a:t>　</a:t>
            </a:r>
            <a:r>
              <a:rPr lang="ja-JP" altLang="en-US" sz="2800" b="1" dirty="0" smtClean="0">
                <a:solidFill>
                  <a:schemeClr val="tx1"/>
                </a:solidFill>
                <a:latin typeface="ＭＳ ゴシック" pitchFamily="49" charset="-128"/>
                <a:ea typeface="ＭＳ ゴシック" pitchFamily="49" charset="-128"/>
              </a:rPr>
              <a:t>＜違反喫煙者個人を訴えた訴訟＞</a:t>
            </a:r>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rPr>
              <a:t>　</a:t>
            </a:r>
            <a:r>
              <a:rPr lang="ja-JP" altLang="en-US" sz="2800" b="1" u="sng" dirty="0" smtClean="0">
                <a:solidFill>
                  <a:schemeClr val="tx1"/>
                </a:solidFill>
                <a:latin typeface="ＭＳ ゴシック" pitchFamily="49" charset="-128"/>
                <a:ea typeface="ＭＳ ゴシック" pitchFamily="49" charset="-128"/>
              </a:rPr>
              <a:t>建物内禁煙</a:t>
            </a:r>
            <a:r>
              <a:rPr lang="ja-JP" altLang="en-US" sz="2800" b="1" dirty="0" smtClean="0">
                <a:solidFill>
                  <a:schemeClr val="tx1"/>
                </a:solidFill>
                <a:latin typeface="ＭＳ ゴシック" pitchFamily="49" charset="-128"/>
                <a:ea typeface="ＭＳ ゴシック" pitchFamily="49" charset="-128"/>
              </a:rPr>
              <a:t>とされた神奈川県の職場において、</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上司公務員が、隠れて喫煙</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県を被告とせず、上司を被告として、訴訟</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a:t>
            </a:r>
            <a:r>
              <a:rPr lang="en-US" altLang="ja-JP" sz="2800" b="1" dirty="0" smtClean="0">
                <a:solidFill>
                  <a:schemeClr val="tx1"/>
                </a:solidFill>
                <a:latin typeface="ＭＳ ゴシック" pitchFamily="49" charset="-128"/>
                <a:ea typeface="ＭＳ ゴシック" pitchFamily="49" charset="-128"/>
              </a:rPr>
              <a:t>2</a:t>
            </a:r>
            <a:r>
              <a:rPr lang="ja-JP" altLang="en-US" sz="2800" b="1" dirty="0" smtClean="0">
                <a:solidFill>
                  <a:schemeClr val="tx1"/>
                </a:solidFill>
                <a:latin typeface="ＭＳ ゴシック" pitchFamily="49" charset="-128"/>
                <a:ea typeface="ＭＳ ゴシック" pitchFamily="49" charset="-128"/>
              </a:rPr>
              <a:t>か月弱毎日＋残</a:t>
            </a:r>
            <a:r>
              <a:rPr lang="en-US" altLang="ja-JP" sz="2800" b="1" dirty="0" smtClean="0">
                <a:solidFill>
                  <a:schemeClr val="tx1"/>
                </a:solidFill>
                <a:latin typeface="ＭＳ ゴシック" pitchFamily="49" charset="-128"/>
                <a:ea typeface="ＭＳ ゴシック" pitchFamily="49" charset="-128"/>
              </a:rPr>
              <a:t>5</a:t>
            </a:r>
            <a:r>
              <a:rPr lang="ja-JP" altLang="en-US" sz="2800" b="1" dirty="0" smtClean="0">
                <a:solidFill>
                  <a:schemeClr val="tx1"/>
                </a:solidFill>
                <a:latin typeface="ＭＳ ゴシック" pitchFamily="49" charset="-128"/>
                <a:ea typeface="ＭＳ ゴシック" pitchFamily="49" charset="-128"/>
              </a:rPr>
              <a:t>か月は週一程度の受動喫煙について、</a:t>
            </a:r>
            <a:r>
              <a:rPr lang="en-US" altLang="ja-JP" sz="2800" b="1" u="sng" dirty="0" smtClean="0">
                <a:solidFill>
                  <a:schemeClr val="tx1"/>
                </a:solidFill>
                <a:latin typeface="ＭＳ ゴシック" pitchFamily="49" charset="-128"/>
                <a:ea typeface="ＭＳ ゴシック" pitchFamily="49" charset="-128"/>
              </a:rPr>
              <a:t>50</a:t>
            </a:r>
            <a:r>
              <a:rPr lang="ja-JP" altLang="en-US" sz="2800" b="1" u="sng" dirty="0" smtClean="0">
                <a:solidFill>
                  <a:schemeClr val="tx1"/>
                </a:solidFill>
                <a:latin typeface="ＭＳ ゴシック" pitchFamily="49" charset="-128"/>
                <a:ea typeface="ＭＳ ゴシック" pitchFamily="49" charset="-128"/>
              </a:rPr>
              <a:t>万円</a:t>
            </a:r>
            <a:r>
              <a:rPr lang="ja-JP" altLang="en-US" sz="2800" b="1" dirty="0" smtClean="0">
                <a:solidFill>
                  <a:schemeClr val="tx1"/>
                </a:solidFill>
                <a:latin typeface="ＭＳ ゴシック" pitchFamily="49" charset="-128"/>
                <a:ea typeface="ＭＳ ゴシック" pitchFamily="49" charset="-128"/>
              </a:rPr>
              <a:t>の和解（終了）</a:t>
            </a:r>
            <a:endParaRPr lang="en-US" altLang="ja-JP" sz="2800" b="1" dirty="0" smtClean="0">
              <a:solidFill>
                <a:schemeClr val="tx1"/>
              </a:solidFill>
              <a:latin typeface="ＭＳ ゴシック" pitchFamily="49" charset="-128"/>
              <a:ea typeface="ＭＳ ゴシック" pitchFamily="49" charset="-128"/>
            </a:endParaRPr>
          </a:p>
          <a:p>
            <a:pPr algn="l"/>
            <a:endParaRPr lang="en-US" altLang="ja-JP" sz="2800" b="1" dirty="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この事例は、職場（県）を被告としていないが、</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u="sng" dirty="0" smtClean="0">
                <a:solidFill>
                  <a:schemeClr val="tx1"/>
                </a:solidFill>
                <a:latin typeface="ＭＳ ゴシック" pitchFamily="49" charset="-128"/>
                <a:ea typeface="ＭＳ ゴシック" pitchFamily="49" charset="-128"/>
              </a:rPr>
              <a:t>民間</a:t>
            </a:r>
            <a:r>
              <a:rPr lang="ja-JP" altLang="en-US" sz="2800" b="1" u="sng" dirty="0">
                <a:solidFill>
                  <a:schemeClr val="tx1"/>
                </a:solidFill>
                <a:latin typeface="ＭＳ ゴシック" pitchFamily="49" charset="-128"/>
                <a:ea typeface="ＭＳ ゴシック" pitchFamily="49" charset="-128"/>
              </a:rPr>
              <a:t>企業</a:t>
            </a:r>
            <a:r>
              <a:rPr lang="ja-JP" altLang="en-US" sz="2800" b="1" u="sng" dirty="0" smtClean="0">
                <a:solidFill>
                  <a:schemeClr val="tx1"/>
                </a:solidFill>
                <a:latin typeface="ＭＳ ゴシック" pitchFamily="49" charset="-128"/>
                <a:ea typeface="ＭＳ ゴシック" pitchFamily="49" charset="-128"/>
              </a:rPr>
              <a:t>の場合は、</a:t>
            </a:r>
            <a:r>
              <a:rPr lang="ja-JP" altLang="en-US" sz="2800" b="1" u="sng" dirty="0">
                <a:solidFill>
                  <a:schemeClr val="tx1"/>
                </a:solidFill>
                <a:latin typeface="ＭＳ ゴシック" pitchFamily="49" charset="-128"/>
                <a:ea typeface="ＭＳ ゴシック" pitchFamily="49" charset="-128"/>
              </a:rPr>
              <a:t>会社</a:t>
            </a:r>
            <a:r>
              <a:rPr lang="ja-JP" altLang="en-US" sz="2800" b="1" u="sng" dirty="0" smtClean="0">
                <a:solidFill>
                  <a:schemeClr val="tx1"/>
                </a:solidFill>
                <a:latin typeface="ＭＳ ゴシック" pitchFamily="49" charset="-128"/>
                <a:ea typeface="ＭＳ ゴシック" pitchFamily="49" charset="-128"/>
              </a:rPr>
              <a:t>に使用者責任</a:t>
            </a:r>
            <a:r>
              <a:rPr lang="ja-JP" altLang="en-US" sz="2800" b="1" u="sng" dirty="0">
                <a:solidFill>
                  <a:schemeClr val="tx1"/>
                </a:solidFill>
                <a:latin typeface="ＭＳ ゴシック" pitchFamily="49" charset="-128"/>
                <a:ea typeface="ＭＳ ゴシック" pitchFamily="49" charset="-128"/>
              </a:rPr>
              <a:t>（民法</a:t>
            </a:r>
            <a:r>
              <a:rPr lang="en-US" altLang="ja-JP" sz="2800" b="1" u="sng" dirty="0">
                <a:solidFill>
                  <a:schemeClr val="tx1"/>
                </a:solidFill>
                <a:latin typeface="ＭＳ ゴシック" pitchFamily="49" charset="-128"/>
                <a:ea typeface="ＭＳ ゴシック" pitchFamily="49" charset="-128"/>
              </a:rPr>
              <a:t>715</a:t>
            </a:r>
            <a:r>
              <a:rPr lang="ja-JP" altLang="en-US" sz="2800" b="1" u="sng" dirty="0">
                <a:solidFill>
                  <a:schemeClr val="tx1"/>
                </a:solidFill>
                <a:latin typeface="ＭＳ ゴシック" pitchFamily="49" charset="-128"/>
                <a:ea typeface="ＭＳ ゴシック" pitchFamily="49" charset="-128"/>
              </a:rPr>
              <a:t>条</a:t>
            </a:r>
            <a:r>
              <a:rPr lang="ja-JP" altLang="en-US" sz="2800" b="1" u="sng" dirty="0" smtClean="0">
                <a:solidFill>
                  <a:schemeClr val="tx1"/>
                </a:solidFill>
                <a:latin typeface="ＭＳ ゴシック" pitchFamily="49" charset="-128"/>
                <a:ea typeface="ＭＳ ゴシック" pitchFamily="49" charset="-128"/>
              </a:rPr>
              <a:t>）がある</a:t>
            </a:r>
            <a:r>
              <a:rPr lang="ja-JP" altLang="en-US" sz="2800" b="1" dirty="0" smtClean="0">
                <a:solidFill>
                  <a:schemeClr val="tx1"/>
                </a:solidFill>
                <a:latin typeface="ＭＳ ゴシック" pitchFamily="49" charset="-128"/>
                <a:ea typeface="ＭＳ ゴシック" pitchFamily="49" charset="-128"/>
              </a:rPr>
              <a:t>ため、会社と喫煙者の両方を</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共同不法行為として、訴えられる。</a:t>
            </a:r>
            <a:endParaRPr lang="en-US" altLang="ja-JP" sz="2800" b="1" dirty="0" smtClean="0">
              <a:solidFill>
                <a:schemeClr val="tx1"/>
              </a:solidFill>
              <a:latin typeface="ＭＳ ゴシック" pitchFamily="49" charset="-128"/>
              <a:ea typeface="ＭＳ ゴシック" pitchFamily="49" charset="-128"/>
            </a:endParaRPr>
          </a:p>
          <a:p>
            <a:pPr algn="l"/>
            <a:endParaRPr lang="en-US" altLang="ja-JP" sz="2800" b="1" dirty="0" smtClean="0">
              <a:solidFill>
                <a:schemeClr val="tx1"/>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672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0"/>
            <a:ext cx="8748464" cy="6858000"/>
          </a:xfrm>
        </p:spPr>
        <p:txBody>
          <a:bodyPr>
            <a:noAutofit/>
          </a:bodyPr>
          <a:lstStyle/>
          <a:p>
            <a:pPr algn="l"/>
            <a:r>
              <a:rPr lang="ja-JP" altLang="en-US" sz="3600" b="1" dirty="0">
                <a:solidFill>
                  <a:schemeClr val="tx1"/>
                </a:solidFill>
                <a:latin typeface="ＭＳ ゴシック" pitchFamily="49" charset="-128"/>
                <a:ea typeface="ＭＳ ゴシック" pitchFamily="49" charset="-128"/>
              </a:rPr>
              <a:t>訴訟にまで発展した</a:t>
            </a:r>
            <a:r>
              <a:rPr lang="ja-JP" altLang="en-US" sz="3600" b="1" dirty="0" smtClean="0">
                <a:solidFill>
                  <a:schemeClr val="tx1"/>
                </a:solidFill>
                <a:latin typeface="ＭＳ ゴシック" pitchFamily="49" charset="-128"/>
                <a:ea typeface="ＭＳ ゴシック" pitchFamily="49" charset="-128"/>
              </a:rPr>
              <a:t>事例</a:t>
            </a:r>
            <a:endParaRPr lang="en-US" altLang="ja-JP" sz="36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平成</a:t>
            </a:r>
            <a:r>
              <a:rPr lang="en-US" altLang="ja-JP" sz="2800" b="1" dirty="0" smtClean="0">
                <a:solidFill>
                  <a:schemeClr val="tx1"/>
                </a:solidFill>
                <a:latin typeface="ＭＳ ゴシック" pitchFamily="49" charset="-128"/>
                <a:ea typeface="ＭＳ ゴシック" pitchFamily="49" charset="-128"/>
              </a:rPr>
              <a:t>15</a:t>
            </a:r>
            <a:r>
              <a:rPr lang="ja-JP" altLang="en-US" sz="2800" b="1" dirty="0" smtClean="0">
                <a:solidFill>
                  <a:schemeClr val="tx1"/>
                </a:solidFill>
                <a:latin typeface="ＭＳ ゴシック" pitchFamily="49" charset="-128"/>
                <a:ea typeface="ＭＳ ゴシック" pitchFamily="49" charset="-128"/>
              </a:rPr>
              <a:t>年　</a:t>
            </a:r>
            <a:r>
              <a:rPr lang="ja-JP" altLang="en-US" sz="2800" b="1" u="sng" dirty="0" smtClean="0">
                <a:solidFill>
                  <a:schemeClr val="tx1"/>
                </a:solidFill>
                <a:latin typeface="ＭＳ ゴシック" pitchFamily="49" charset="-128"/>
                <a:ea typeface="ＭＳ ゴシック" pitchFamily="49" charset="-128"/>
              </a:rPr>
              <a:t>＜喫煙室からの煙の漏れ　うつ病休職＞</a:t>
            </a:r>
            <a:endParaRPr lang="en-US" altLang="ja-JP" sz="2800" b="1" u="sng" dirty="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転勤後の職場で、職場喫煙室から漏れてくるタバコ煙の環境下で、約</a:t>
            </a:r>
            <a:r>
              <a:rPr lang="en-US" altLang="ja-JP" sz="2800" b="1" dirty="0" smtClean="0">
                <a:solidFill>
                  <a:schemeClr val="tx1"/>
                </a:solidFill>
                <a:latin typeface="ＭＳ ゴシック" pitchFamily="49" charset="-128"/>
                <a:ea typeface="ＭＳ ゴシック" pitchFamily="49" charset="-128"/>
              </a:rPr>
              <a:t>10</a:t>
            </a:r>
            <a:r>
              <a:rPr lang="ja-JP" altLang="en-US" sz="2800" b="1" dirty="0" smtClean="0">
                <a:solidFill>
                  <a:schemeClr val="tx1"/>
                </a:solidFill>
                <a:latin typeface="ＭＳ ゴシック" pitchFamily="49" charset="-128"/>
                <a:ea typeface="ＭＳ ゴシック" pitchFamily="49" charset="-128"/>
              </a:rPr>
              <a:t>か月間就業。改善を求め続けたが、職場は対応をしなかった。</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咳が止まらない，</a:t>
            </a:r>
            <a:r>
              <a:rPr lang="ja-JP" altLang="en-US" sz="2800" b="1" dirty="0">
                <a:solidFill>
                  <a:schemeClr val="tx1"/>
                </a:solidFill>
                <a:latin typeface="ＭＳ ゴシック" pitchFamily="49" charset="-128"/>
                <a:ea typeface="ＭＳ ゴシック" pitchFamily="49" charset="-128"/>
              </a:rPr>
              <a:t>鼻水，鼻の</a:t>
            </a:r>
            <a:r>
              <a:rPr lang="ja-JP" altLang="en-US" sz="2800" b="1" dirty="0" smtClean="0">
                <a:solidFill>
                  <a:schemeClr val="tx1"/>
                </a:solidFill>
                <a:latin typeface="ＭＳ ゴシック" pitchFamily="49" charset="-128"/>
                <a:ea typeface="ＭＳ ゴシック" pitchFamily="49" charset="-128"/>
              </a:rPr>
              <a:t>痛みの悪化、頭痛などの症状</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さらに、うつ病・化学物質過敏症を発症し、休職。</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うつ病の労災申請、労災裁判（被告：国）</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a:solidFill>
                  <a:schemeClr val="tx1"/>
                </a:solidFill>
                <a:latin typeface="ＭＳ ゴシック" pitchFamily="49" charset="-128"/>
                <a:ea typeface="ＭＳ ゴシック" pitchFamily="49" charset="-128"/>
              </a:rPr>
              <a:t>　</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a:solidFill>
                  <a:schemeClr val="tx1"/>
                </a:solidFill>
                <a:latin typeface="ＭＳ ゴシック" pitchFamily="49" charset="-128"/>
                <a:ea typeface="ＭＳ ゴシック" pitchFamily="49" charset="-128"/>
              </a:rPr>
              <a:t>職場</a:t>
            </a:r>
            <a:r>
              <a:rPr lang="ja-JP" altLang="en-US" sz="2800" b="1" dirty="0" smtClean="0">
                <a:solidFill>
                  <a:schemeClr val="tx1"/>
                </a:solidFill>
                <a:latin typeface="ＭＳ ゴシック" pitchFamily="49" charset="-128"/>
                <a:ea typeface="ＭＳ ゴシック" pitchFamily="49" charset="-128"/>
              </a:rPr>
              <a:t>は直接訴えられてはいないが、労災申請により労基署の調査を受ける。　被害者は現在も休職中のまま在籍。　被害者</a:t>
            </a:r>
            <a:r>
              <a:rPr lang="ja-JP" altLang="en-US" sz="2800" b="1" dirty="0">
                <a:solidFill>
                  <a:schemeClr val="tx1"/>
                </a:solidFill>
                <a:latin typeface="ＭＳ ゴシック" pitchFamily="49" charset="-128"/>
                <a:ea typeface="ＭＳ ゴシック" pitchFamily="49" charset="-128"/>
              </a:rPr>
              <a:t>にとって</a:t>
            </a:r>
            <a:r>
              <a:rPr lang="ja-JP" altLang="en-US" sz="2800" b="1" dirty="0" smtClean="0">
                <a:solidFill>
                  <a:schemeClr val="tx1"/>
                </a:solidFill>
                <a:latin typeface="ＭＳ ゴシック" pitchFamily="49" charset="-128"/>
                <a:ea typeface="ＭＳ ゴシック" pitchFamily="49" charset="-128"/>
              </a:rPr>
              <a:t>も、職場にとっても、</a:t>
            </a:r>
            <a:r>
              <a:rPr lang="ja-JP" altLang="en-US" sz="2800" b="1" u="sng" dirty="0" smtClean="0">
                <a:solidFill>
                  <a:schemeClr val="tx1"/>
                </a:solidFill>
                <a:latin typeface="ＭＳ ゴシック" pitchFamily="49" charset="-128"/>
                <a:ea typeface="ＭＳ ゴシック" pitchFamily="49" charset="-128"/>
              </a:rPr>
              <a:t>分煙による損失は大きい。</a:t>
            </a:r>
            <a:endParaRPr lang="en-US" altLang="ja-JP" sz="2800" b="1" u="sng" dirty="0" smtClean="0">
              <a:solidFill>
                <a:schemeClr val="tx1"/>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13</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020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0"/>
            <a:ext cx="8496944" cy="6109642"/>
          </a:xfrm>
        </p:spPr>
        <p:txBody>
          <a:bodyPr>
            <a:noAutofit/>
          </a:bodyPr>
          <a:lstStyle/>
          <a:p>
            <a:pPr algn="l"/>
            <a:r>
              <a:rPr lang="ja-JP" altLang="en-US" sz="3600" b="1" dirty="0">
                <a:solidFill>
                  <a:schemeClr val="tx1"/>
                </a:solidFill>
                <a:latin typeface="ＭＳ ゴシック" pitchFamily="49" charset="-128"/>
                <a:ea typeface="ＭＳ ゴシック" pitchFamily="49" charset="-128"/>
              </a:rPr>
              <a:t>訴訟にまで発展した</a:t>
            </a:r>
            <a:r>
              <a:rPr lang="ja-JP" altLang="en-US" sz="3600" b="1" dirty="0" smtClean="0">
                <a:solidFill>
                  <a:schemeClr val="tx1"/>
                </a:solidFill>
                <a:latin typeface="ＭＳ ゴシック" pitchFamily="49" charset="-128"/>
                <a:ea typeface="ＭＳ ゴシック" pitchFamily="49" charset="-128"/>
              </a:rPr>
              <a:t>事例</a:t>
            </a:r>
            <a:endParaRPr lang="en-US" altLang="ja-JP" sz="3600" b="1" dirty="0" smtClean="0">
              <a:solidFill>
                <a:schemeClr val="tx1"/>
              </a:solidFill>
              <a:latin typeface="ＭＳ ゴシック" pitchFamily="49" charset="-128"/>
              <a:ea typeface="ＭＳ ゴシック" pitchFamily="49" charset="-128"/>
            </a:endParaRPr>
          </a:p>
          <a:p>
            <a:pPr algn="l"/>
            <a:r>
              <a:rPr lang="ja-JP" altLang="en-US" sz="2800" b="1" u="sng" dirty="0" smtClean="0">
                <a:solidFill>
                  <a:schemeClr val="tx1"/>
                </a:solidFill>
                <a:latin typeface="ＭＳ ゴシック" pitchFamily="49" charset="-128"/>
                <a:ea typeface="ＭＳ ゴシック" pitchFamily="49" charset="-128"/>
              </a:rPr>
              <a:t>＜</a:t>
            </a:r>
            <a:r>
              <a:rPr lang="en-US" altLang="ja-JP" sz="2800" b="1" u="sng" dirty="0" smtClean="0">
                <a:solidFill>
                  <a:schemeClr val="tx1"/>
                </a:solidFill>
                <a:latin typeface="ＭＳ ゴシック" pitchFamily="49" charset="-128"/>
                <a:ea typeface="ＭＳ ゴシック" pitchFamily="49" charset="-128"/>
              </a:rPr>
              <a:t>1987</a:t>
            </a:r>
            <a:r>
              <a:rPr lang="ja-JP" altLang="en-US" sz="2800" b="1" u="sng" dirty="0">
                <a:solidFill>
                  <a:schemeClr val="tx1"/>
                </a:solidFill>
                <a:latin typeface="ＭＳ ゴシック" pitchFamily="49" charset="-128"/>
                <a:ea typeface="ＭＳ ゴシック" pitchFamily="49" charset="-128"/>
              </a:rPr>
              <a:t>年</a:t>
            </a:r>
            <a:r>
              <a:rPr lang="ja-JP" altLang="en-US" sz="2800" b="1" u="sng" dirty="0" smtClean="0">
                <a:solidFill>
                  <a:schemeClr val="tx1"/>
                </a:solidFill>
                <a:latin typeface="ＭＳ ゴシック" pitchFamily="49" charset="-128"/>
                <a:ea typeface="ＭＳ ゴシック" pitchFamily="49" charset="-128"/>
              </a:rPr>
              <a:t>から約２２年間受動喫煙　肺がん　労災＞</a:t>
            </a:r>
            <a:endParaRPr lang="en-US" altLang="ja-JP" sz="2800" b="1" u="sng" dirty="0" smtClean="0">
              <a:solidFill>
                <a:schemeClr val="tx1"/>
              </a:solidFill>
              <a:latin typeface="ＭＳ ゴシック" pitchFamily="49" charset="-128"/>
              <a:ea typeface="ＭＳ ゴシック" pitchFamily="49" charset="-128"/>
            </a:endParaRPr>
          </a:p>
          <a:p>
            <a:pPr algn="l"/>
            <a:endParaRPr lang="en-US" altLang="ja-JP" sz="2800" b="1" dirty="0">
              <a:solidFill>
                <a:srgbClr val="FF0000"/>
              </a:solidFill>
              <a:latin typeface="ＭＳ ゴシック" pitchFamily="49" charset="-128"/>
              <a:ea typeface="ＭＳ ゴシック" pitchFamily="49" charset="-128"/>
            </a:endParaRPr>
          </a:p>
          <a:p>
            <a:r>
              <a:rPr lang="en-US" altLang="ja-JP" sz="2800" b="1" i="1" dirty="0" smtClean="0">
                <a:solidFill>
                  <a:schemeClr val="tx1"/>
                </a:solidFill>
                <a:latin typeface="ＭＳ ゴシック" pitchFamily="49" charset="-128"/>
                <a:ea typeface="ＭＳ ゴシック" pitchFamily="49" charset="-128"/>
              </a:rPr>
              <a:t>《</a:t>
            </a:r>
            <a:r>
              <a:rPr lang="ja-JP" altLang="en-US" sz="2800" b="1" i="1" dirty="0" smtClean="0">
                <a:solidFill>
                  <a:schemeClr val="tx1"/>
                </a:solidFill>
                <a:latin typeface="ＭＳ ゴシック" pitchFamily="49" charset="-128"/>
                <a:ea typeface="ＭＳ ゴシック" pitchFamily="49" charset="-128"/>
              </a:rPr>
              <a:t>重要な証拠データ</a:t>
            </a:r>
            <a:r>
              <a:rPr lang="en-US" altLang="ja-JP" sz="2800" b="1" i="1" dirty="0" smtClean="0">
                <a:solidFill>
                  <a:schemeClr val="tx1"/>
                </a:solidFill>
                <a:latin typeface="ＭＳ ゴシック" pitchFamily="49" charset="-128"/>
                <a:ea typeface="ＭＳ ゴシック" pitchFamily="49" charset="-128"/>
              </a:rPr>
              <a:t>》</a:t>
            </a:r>
          </a:p>
          <a:p>
            <a:pPr algn="l"/>
            <a:r>
              <a:rPr lang="ja-JP" altLang="en-US" sz="2400" b="1" dirty="0">
                <a:solidFill>
                  <a:schemeClr val="tx1"/>
                </a:solidFill>
                <a:latin typeface="ＭＳ ゴシック" pitchFamily="49" charset="-128"/>
                <a:ea typeface="ＭＳ ゴシック" pitchFamily="49" charset="-128"/>
              </a:rPr>
              <a:t>国立がん研究</a:t>
            </a:r>
            <a:r>
              <a:rPr lang="ja-JP" altLang="en-US" sz="2400" b="1" dirty="0" smtClean="0">
                <a:solidFill>
                  <a:schemeClr val="tx1"/>
                </a:solidFill>
                <a:latin typeface="ＭＳ ゴシック" pitchFamily="49" charset="-128"/>
                <a:ea typeface="ＭＳ ゴシック" pitchFamily="49" charset="-128"/>
              </a:rPr>
              <a:t>センター　　</a:t>
            </a:r>
            <a:r>
              <a:rPr lang="en-US" altLang="ja-JP" sz="2400" b="1" dirty="0" smtClean="0">
                <a:solidFill>
                  <a:schemeClr val="tx1"/>
                </a:solidFill>
                <a:latin typeface="ＭＳ ゴシック" pitchFamily="49" charset="-128"/>
                <a:ea typeface="ＭＳ ゴシック" pitchFamily="49" charset="-128"/>
              </a:rPr>
              <a:t>2010</a:t>
            </a:r>
            <a:r>
              <a:rPr lang="ja-JP" altLang="en-US" sz="2400" b="1" dirty="0" smtClean="0">
                <a:solidFill>
                  <a:schemeClr val="tx1"/>
                </a:solidFill>
                <a:latin typeface="ＭＳ ゴシック" pitchFamily="49" charset="-128"/>
                <a:ea typeface="ＭＳ ゴシック" pitchFamily="49" charset="-128"/>
              </a:rPr>
              <a:t>年</a:t>
            </a:r>
            <a:r>
              <a:rPr lang="en-US" altLang="ja-JP" sz="2400" b="1" dirty="0" smtClean="0">
                <a:solidFill>
                  <a:schemeClr val="tx1"/>
                </a:solidFill>
                <a:latin typeface="ＭＳ ゴシック" pitchFamily="49" charset="-128"/>
                <a:ea typeface="ＭＳ ゴシック" pitchFamily="49" charset="-128"/>
              </a:rPr>
              <a:t>10</a:t>
            </a:r>
            <a:r>
              <a:rPr lang="ja-JP" altLang="en-US" sz="2400" b="1" dirty="0" smtClean="0">
                <a:solidFill>
                  <a:schemeClr val="tx1"/>
                </a:solidFill>
                <a:latin typeface="ＭＳ ゴシック" pitchFamily="49" charset="-128"/>
                <a:ea typeface="ＭＳ ゴシック" pitchFamily="49" charset="-128"/>
              </a:rPr>
              <a:t>月</a:t>
            </a:r>
            <a:r>
              <a:rPr lang="en-US" altLang="ja-JP" sz="2400" b="1" dirty="0" smtClean="0">
                <a:solidFill>
                  <a:schemeClr val="tx1"/>
                </a:solidFill>
                <a:latin typeface="ＭＳ ゴシック" pitchFamily="49" charset="-128"/>
                <a:ea typeface="ＭＳ ゴシック" pitchFamily="49" charset="-128"/>
              </a:rPr>
              <a:t>12</a:t>
            </a:r>
            <a:r>
              <a:rPr lang="ja-JP" altLang="en-US" sz="2400" b="1" dirty="0" smtClean="0">
                <a:solidFill>
                  <a:schemeClr val="tx1"/>
                </a:solidFill>
                <a:latin typeface="ＭＳ ゴシック" pitchFamily="49" charset="-128"/>
                <a:ea typeface="ＭＳ ゴシック" pitchFamily="49" charset="-128"/>
              </a:rPr>
              <a:t>日</a:t>
            </a:r>
            <a:endParaRPr lang="en-US" altLang="ja-JP" sz="2400" b="1" dirty="0" smtClean="0">
              <a:solidFill>
                <a:schemeClr val="tx1"/>
              </a:solidFill>
              <a:latin typeface="ＭＳ ゴシック" pitchFamily="49" charset="-128"/>
              <a:ea typeface="ＭＳ ゴシック" pitchFamily="49" charset="-128"/>
            </a:endParaRPr>
          </a:p>
          <a:p>
            <a:pPr algn="l"/>
            <a:r>
              <a:rPr lang="en-US" altLang="ja-JP" sz="2400" b="1" dirty="0" smtClean="0">
                <a:solidFill>
                  <a:schemeClr val="tx1"/>
                </a:solidFill>
                <a:latin typeface="ＭＳ ゴシック" pitchFamily="49" charset="-128"/>
                <a:ea typeface="ＭＳ ゴシック" pitchFamily="49" charset="-128"/>
              </a:rPr>
              <a:t>『</a:t>
            </a:r>
            <a:r>
              <a:rPr lang="ja-JP" altLang="en-US" sz="2400" b="1" dirty="0" smtClean="0">
                <a:solidFill>
                  <a:schemeClr val="tx1"/>
                </a:solidFill>
                <a:latin typeface="ＭＳ ゴシック" pitchFamily="49" charset="-128"/>
                <a:ea typeface="ＭＳ ゴシック" pitchFamily="49" charset="-128"/>
              </a:rPr>
              <a:t>受動喫煙による死亡数の推計について（解説）</a:t>
            </a:r>
            <a:r>
              <a:rPr lang="en-US" altLang="ja-JP" sz="2400" b="1" dirty="0" smtClean="0">
                <a:solidFill>
                  <a:schemeClr val="tx1"/>
                </a:solidFill>
                <a:latin typeface="ＭＳ ゴシック" pitchFamily="49" charset="-128"/>
                <a:ea typeface="ＭＳ ゴシック" pitchFamily="49" charset="-128"/>
              </a:rPr>
              <a:t>』</a:t>
            </a:r>
          </a:p>
          <a:p>
            <a:pPr algn="l"/>
            <a:r>
              <a:rPr lang="ja-JP" altLang="en-US" sz="2400" b="1" dirty="0" smtClean="0">
                <a:solidFill>
                  <a:schemeClr val="tx1"/>
                </a:solidFill>
                <a:latin typeface="ＭＳ ゴシック" pitchFamily="49" charset="-128"/>
                <a:ea typeface="ＭＳ ゴシック" pitchFamily="49" charset="-128"/>
              </a:rPr>
              <a:t>　受動喫煙起因年間死亡数　</a:t>
            </a:r>
            <a:endParaRPr lang="en-US" altLang="ja-JP" sz="2400" b="1" dirty="0" smtClean="0">
              <a:solidFill>
                <a:schemeClr val="tx1"/>
              </a:solidFill>
              <a:latin typeface="ＭＳ ゴシック" pitchFamily="49" charset="-128"/>
              <a:ea typeface="ＭＳ ゴシック" pitchFamily="49" charset="-128"/>
            </a:endParaRPr>
          </a:p>
          <a:p>
            <a:pPr algn="l"/>
            <a:r>
              <a:rPr lang="ja-JP" altLang="en-US" sz="2400" b="1" dirty="0" smtClean="0">
                <a:solidFill>
                  <a:schemeClr val="tx1"/>
                </a:solidFill>
                <a:latin typeface="ＭＳ ゴシック" pitchFamily="49" charset="-128"/>
                <a:ea typeface="ＭＳ ゴシック" pitchFamily="49" charset="-128"/>
              </a:rPr>
              <a:t>　　肺がん　　　　家庭　</a:t>
            </a:r>
            <a:r>
              <a:rPr lang="en-US" altLang="ja-JP" sz="2400" b="1" dirty="0" smtClean="0">
                <a:solidFill>
                  <a:schemeClr val="tx1"/>
                </a:solidFill>
                <a:latin typeface="ＭＳ ゴシック" pitchFamily="49" charset="-128"/>
                <a:ea typeface="ＭＳ ゴシック" pitchFamily="49" charset="-128"/>
              </a:rPr>
              <a:t>1331</a:t>
            </a:r>
            <a:r>
              <a:rPr lang="ja-JP" altLang="en-US" sz="2400" b="1" dirty="0" smtClean="0">
                <a:solidFill>
                  <a:schemeClr val="tx1"/>
                </a:solidFill>
                <a:latin typeface="ＭＳ ゴシック" pitchFamily="49" charset="-128"/>
                <a:ea typeface="ＭＳ ゴシック" pitchFamily="49" charset="-128"/>
              </a:rPr>
              <a:t>人</a:t>
            </a:r>
            <a:endParaRPr lang="en-US" altLang="ja-JP" sz="2400" b="1" dirty="0" smtClean="0">
              <a:solidFill>
                <a:schemeClr val="tx1"/>
              </a:solidFill>
              <a:latin typeface="ＭＳ ゴシック" pitchFamily="49" charset="-128"/>
              <a:ea typeface="ＭＳ ゴシック" pitchFamily="49" charset="-128"/>
            </a:endParaRPr>
          </a:p>
          <a:p>
            <a:pPr algn="l"/>
            <a:r>
              <a:rPr lang="ja-JP" altLang="en-US" sz="2400" b="1" dirty="0">
                <a:solidFill>
                  <a:schemeClr val="tx1"/>
                </a:solidFill>
                <a:latin typeface="ＭＳ ゴシック" pitchFamily="49" charset="-128"/>
                <a:ea typeface="ＭＳ ゴシック" pitchFamily="49" charset="-128"/>
              </a:rPr>
              <a:t>　</a:t>
            </a:r>
            <a:r>
              <a:rPr lang="ja-JP" altLang="en-US" sz="2400" b="1" dirty="0" smtClean="0">
                <a:solidFill>
                  <a:schemeClr val="tx1"/>
                </a:solidFill>
                <a:latin typeface="ＭＳ ゴシック" pitchFamily="49" charset="-128"/>
                <a:ea typeface="ＭＳ ゴシック" pitchFamily="49" charset="-128"/>
              </a:rPr>
              <a:t>　　　　　　　　職場　 </a:t>
            </a:r>
            <a:r>
              <a:rPr lang="en-US" altLang="ja-JP" sz="2400" b="1" dirty="0" smtClean="0">
                <a:solidFill>
                  <a:schemeClr val="tx1"/>
                </a:solidFill>
                <a:latin typeface="ＭＳ ゴシック" pitchFamily="49" charset="-128"/>
                <a:ea typeface="ＭＳ ゴシック" pitchFamily="49" charset="-128"/>
              </a:rPr>
              <a:t>788</a:t>
            </a:r>
            <a:r>
              <a:rPr lang="ja-JP" altLang="en-US" sz="2400" b="1" dirty="0" smtClean="0">
                <a:solidFill>
                  <a:schemeClr val="tx1"/>
                </a:solidFill>
                <a:latin typeface="ＭＳ ゴシック" pitchFamily="49" charset="-128"/>
                <a:ea typeface="ＭＳ ゴシック" pitchFamily="49" charset="-128"/>
              </a:rPr>
              <a:t>人</a:t>
            </a:r>
            <a:endParaRPr lang="en-US" altLang="ja-JP" sz="2400" b="1" dirty="0" smtClean="0">
              <a:solidFill>
                <a:schemeClr val="tx1"/>
              </a:solidFill>
              <a:latin typeface="ＭＳ ゴシック" pitchFamily="49" charset="-128"/>
              <a:ea typeface="ＭＳ ゴシック" pitchFamily="49" charset="-128"/>
            </a:endParaRPr>
          </a:p>
          <a:p>
            <a:pPr algn="l"/>
            <a:r>
              <a:rPr lang="ja-JP" altLang="en-US" sz="2400" b="1" dirty="0" smtClean="0">
                <a:solidFill>
                  <a:schemeClr val="tx1"/>
                </a:solidFill>
                <a:latin typeface="ＭＳ ゴシック" pitchFamily="49" charset="-128"/>
                <a:ea typeface="ＭＳ ゴシック" pitchFamily="49" charset="-128"/>
              </a:rPr>
              <a:t>　　虚血性</a:t>
            </a:r>
            <a:r>
              <a:rPr lang="ja-JP" altLang="en-US" sz="2400" b="1" dirty="0">
                <a:solidFill>
                  <a:schemeClr val="tx1"/>
                </a:solidFill>
                <a:latin typeface="ＭＳ ゴシック" pitchFamily="49" charset="-128"/>
                <a:ea typeface="ＭＳ ゴシック" pitchFamily="49" charset="-128"/>
              </a:rPr>
              <a:t>心</a:t>
            </a:r>
            <a:r>
              <a:rPr lang="ja-JP" altLang="en-US" sz="2400" b="1" dirty="0" smtClean="0">
                <a:solidFill>
                  <a:schemeClr val="tx1"/>
                </a:solidFill>
                <a:latin typeface="ＭＳ ゴシック" pitchFamily="49" charset="-128"/>
                <a:ea typeface="ＭＳ ゴシック" pitchFamily="49" charset="-128"/>
              </a:rPr>
              <a:t>疾患　家庭　</a:t>
            </a:r>
            <a:r>
              <a:rPr lang="en-US" altLang="ja-JP" sz="2400" b="1" dirty="0" smtClean="0">
                <a:solidFill>
                  <a:schemeClr val="tx1"/>
                </a:solidFill>
                <a:latin typeface="ＭＳ ゴシック" pitchFamily="49" charset="-128"/>
                <a:ea typeface="ＭＳ ゴシック" pitchFamily="49" charset="-128"/>
              </a:rPr>
              <a:t>1840</a:t>
            </a:r>
            <a:r>
              <a:rPr lang="ja-JP" altLang="en-US" sz="2400" b="1" dirty="0" smtClean="0">
                <a:solidFill>
                  <a:schemeClr val="tx1"/>
                </a:solidFill>
                <a:latin typeface="ＭＳ ゴシック" pitchFamily="49" charset="-128"/>
                <a:ea typeface="ＭＳ ゴシック" pitchFamily="49" charset="-128"/>
              </a:rPr>
              <a:t>人</a:t>
            </a:r>
            <a:endParaRPr lang="en-US" altLang="ja-JP" sz="2400" b="1" dirty="0" smtClean="0">
              <a:solidFill>
                <a:schemeClr val="tx1"/>
              </a:solidFill>
              <a:latin typeface="ＭＳ ゴシック" pitchFamily="49" charset="-128"/>
              <a:ea typeface="ＭＳ ゴシック" pitchFamily="49" charset="-128"/>
            </a:endParaRPr>
          </a:p>
          <a:p>
            <a:pPr algn="l"/>
            <a:r>
              <a:rPr lang="ja-JP" altLang="en-US" sz="2400" b="1" dirty="0">
                <a:solidFill>
                  <a:schemeClr val="tx1"/>
                </a:solidFill>
                <a:latin typeface="ＭＳ ゴシック" pitchFamily="49" charset="-128"/>
                <a:ea typeface="ＭＳ ゴシック" pitchFamily="49" charset="-128"/>
              </a:rPr>
              <a:t>　</a:t>
            </a:r>
            <a:r>
              <a:rPr lang="ja-JP" altLang="en-US" sz="2400" b="1" dirty="0" smtClean="0">
                <a:solidFill>
                  <a:schemeClr val="tx1"/>
                </a:solidFill>
                <a:latin typeface="ＭＳ ゴシック" pitchFamily="49" charset="-128"/>
                <a:ea typeface="ＭＳ ゴシック" pitchFamily="49" charset="-128"/>
              </a:rPr>
              <a:t>　　　　　　　　職場　</a:t>
            </a:r>
            <a:r>
              <a:rPr lang="en-US" altLang="ja-JP" sz="2400" b="1" dirty="0" smtClean="0">
                <a:solidFill>
                  <a:schemeClr val="tx1"/>
                </a:solidFill>
                <a:latin typeface="ＭＳ ゴシック" pitchFamily="49" charset="-128"/>
                <a:ea typeface="ＭＳ ゴシック" pitchFamily="49" charset="-128"/>
              </a:rPr>
              <a:t>2837</a:t>
            </a:r>
            <a:r>
              <a:rPr lang="ja-JP" altLang="en-US" sz="2400" b="1" dirty="0" smtClean="0">
                <a:solidFill>
                  <a:schemeClr val="tx1"/>
                </a:solidFill>
                <a:latin typeface="ＭＳ ゴシック" pitchFamily="49" charset="-128"/>
                <a:ea typeface="ＭＳ ゴシック" pitchFamily="49" charset="-128"/>
              </a:rPr>
              <a:t>人</a:t>
            </a:r>
            <a:endParaRPr lang="en-US" altLang="ja-JP" sz="2400" b="1" dirty="0" smtClean="0">
              <a:solidFill>
                <a:schemeClr val="tx1"/>
              </a:solidFill>
              <a:latin typeface="ＭＳ ゴシック" pitchFamily="49" charset="-128"/>
              <a:ea typeface="ＭＳ ゴシック" pitchFamily="49" charset="-128"/>
            </a:endParaRPr>
          </a:p>
          <a:p>
            <a:pPr algn="l"/>
            <a:r>
              <a:rPr lang="ja-JP" altLang="en-US" sz="2400" b="1" dirty="0" smtClean="0">
                <a:solidFill>
                  <a:schemeClr val="tx1"/>
                </a:solidFill>
                <a:latin typeface="ＭＳ ゴシック" pitchFamily="49" charset="-128"/>
                <a:ea typeface="ＭＳ ゴシック" pitchFamily="49" charset="-128"/>
              </a:rPr>
              <a:t>「つまり、受動喫煙をなくすことによって、１年で約</a:t>
            </a:r>
            <a:r>
              <a:rPr lang="en-US" altLang="ja-JP" sz="2400" b="1" dirty="0" smtClean="0">
                <a:solidFill>
                  <a:schemeClr val="tx1"/>
                </a:solidFill>
                <a:latin typeface="ＭＳ ゴシック" pitchFamily="49" charset="-128"/>
                <a:ea typeface="ＭＳ ゴシック" pitchFamily="49" charset="-128"/>
              </a:rPr>
              <a:t>6800</a:t>
            </a:r>
            <a:r>
              <a:rPr lang="ja-JP" altLang="en-US" sz="2400" b="1" dirty="0" smtClean="0">
                <a:solidFill>
                  <a:schemeClr val="tx1"/>
                </a:solidFill>
                <a:latin typeface="ＭＳ ゴシック" pitchFamily="49" charset="-128"/>
                <a:ea typeface="ＭＳ ゴシック" pitchFamily="49" charset="-128"/>
              </a:rPr>
              <a:t>人の人命を救うことができる」</a:t>
            </a:r>
            <a:endParaRPr lang="en-US" altLang="ja-JP" sz="2400" b="1" dirty="0" smtClean="0">
              <a:solidFill>
                <a:schemeClr val="tx1"/>
              </a:solidFill>
              <a:latin typeface="ＭＳ ゴシック" pitchFamily="49" charset="-128"/>
              <a:ea typeface="ＭＳ ゴシック" pitchFamily="49" charset="-128"/>
            </a:endParaRPr>
          </a:p>
          <a:p>
            <a:pPr algn="l"/>
            <a:r>
              <a:rPr lang="ja-JP" altLang="en-US" sz="2400" b="1" dirty="0">
                <a:solidFill>
                  <a:schemeClr val="tx1"/>
                </a:solidFill>
                <a:latin typeface="ＭＳ ゴシック" pitchFamily="49" charset="-128"/>
                <a:ea typeface="ＭＳ ゴシック" pitchFamily="49" charset="-128"/>
              </a:rPr>
              <a:t>　</a:t>
            </a:r>
            <a:endParaRPr lang="en-US" altLang="ja-JP" sz="24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a:t>
            </a:r>
            <a:endParaRPr lang="en-US" altLang="ja-JP" sz="2800" b="1" dirty="0" smtClean="0">
              <a:solidFill>
                <a:srgbClr val="FF0000"/>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14</a:t>
            </a:fld>
            <a:endParaRPr kumimoji="1" lang="ja-JP" altLang="en-US" dirty="0"/>
          </a:p>
        </p:txBody>
      </p:sp>
      <p:sp>
        <p:nvSpPr>
          <p:cNvPr id="4" name="サブタイトル 2"/>
          <p:cNvSpPr txBox="1">
            <a:spLocks/>
          </p:cNvSpPr>
          <p:nvPr/>
        </p:nvSpPr>
        <p:spPr>
          <a:xfrm>
            <a:off x="5436096" y="3717032"/>
            <a:ext cx="3491880" cy="1152128"/>
          </a:xfrm>
          <a:prstGeom prst="rect">
            <a:avLst/>
          </a:prstGeom>
          <a:noFill/>
          <a:ln>
            <a:solidFill>
              <a:schemeClr val="accent1">
                <a:shade val="50000"/>
              </a:schemeClr>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（注）精度の高い死亡統計率が入手可能な２つの疾患のみを対象にした。</a:t>
            </a:r>
            <a:endParaRPr lang="en-US" altLang="ja-JP" sz="1600" dirty="0" smtClean="0">
              <a:solidFill>
                <a:schemeClr val="tx1">
                  <a:lumMod val="65000"/>
                  <a:lumOff val="35000"/>
                </a:schemeClr>
              </a:solidFill>
              <a:latin typeface="ＭＳ ゴシック" pitchFamily="49" charset="-128"/>
              <a:ea typeface="ＭＳ ゴシック" pitchFamily="49" charset="-128"/>
              <a:cs typeface="+mj-cs"/>
            </a:endParaRPr>
          </a:p>
          <a:p>
            <a:pPr algn="l"/>
            <a:r>
              <a:rPr lang="ja-JP" altLang="en-US" sz="1600" dirty="0">
                <a:solidFill>
                  <a:schemeClr val="tx1">
                    <a:lumMod val="65000"/>
                    <a:lumOff val="35000"/>
                  </a:schemeClr>
                </a:solidFill>
                <a:latin typeface="ＭＳ ゴシック" pitchFamily="49" charset="-128"/>
                <a:ea typeface="ＭＳ ゴシック" pitchFamily="49" charset="-128"/>
                <a:cs typeface="+mj-cs"/>
              </a:rPr>
              <a:t>受動</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喫煙</a:t>
            </a:r>
            <a:r>
              <a:rPr lang="ja-JP" altLang="en-US" sz="1600" dirty="0">
                <a:solidFill>
                  <a:schemeClr val="tx1">
                    <a:lumMod val="65000"/>
                    <a:lumOff val="35000"/>
                  </a:schemeClr>
                </a:solidFill>
                <a:latin typeface="ＭＳ ゴシック" pitchFamily="49" charset="-128"/>
                <a:ea typeface="ＭＳ ゴシック" pitchFamily="49" charset="-128"/>
                <a:cs typeface="+mj-cs"/>
              </a:rPr>
              <a:t>と</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の因果関係が科学的に確立されている疾患は他にも多数ある</a:t>
            </a:r>
            <a:endParaRPr lang="en-US" altLang="ja-JP" sz="1600" dirty="0" smtClean="0">
              <a:solidFill>
                <a:schemeClr val="tx1">
                  <a:lumMod val="65000"/>
                  <a:lumOff val="35000"/>
                </a:schemeClr>
              </a:solidFill>
              <a:latin typeface="ＭＳ ゴシック" pitchFamily="49" charset="-128"/>
              <a:ea typeface="ＭＳ ゴシック" pitchFamily="49" charset="-128"/>
              <a:cs typeface="+mj-cs"/>
            </a:endParaRPr>
          </a:p>
        </p:txBody>
      </p:sp>
      <p:sp>
        <p:nvSpPr>
          <p:cNvPr id="5" name="サブタイトル 2"/>
          <p:cNvSpPr txBox="1">
            <a:spLocks/>
          </p:cNvSpPr>
          <p:nvPr/>
        </p:nvSpPr>
        <p:spPr>
          <a:xfrm>
            <a:off x="3203848" y="6109642"/>
            <a:ext cx="5112568" cy="631726"/>
          </a:xfrm>
          <a:prstGeom prst="rect">
            <a:avLst/>
          </a:prstGeom>
          <a:ln>
            <a:solidFill>
              <a:schemeClr val="accent1">
                <a:shade val="50000"/>
              </a:schemeClr>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（注）今回の推計値は過小評価の可能性がある。</a:t>
            </a:r>
            <a:endParaRPr lang="en-US" altLang="ja-JP" sz="1600" dirty="0" smtClean="0">
              <a:solidFill>
                <a:schemeClr val="tx1">
                  <a:lumMod val="65000"/>
                  <a:lumOff val="35000"/>
                </a:schemeClr>
              </a:solidFill>
              <a:latin typeface="ＭＳ ゴシック" pitchFamily="49" charset="-128"/>
              <a:ea typeface="ＭＳ ゴシック" pitchFamily="49" charset="-128"/>
              <a:cs typeface="+mj-cs"/>
            </a:endParaRPr>
          </a:p>
          <a:p>
            <a:pPr algn="l"/>
            <a:r>
              <a:rPr lang="ja-JP" altLang="en-US" sz="1600" dirty="0">
                <a:solidFill>
                  <a:schemeClr val="tx1">
                    <a:lumMod val="65000"/>
                    <a:lumOff val="35000"/>
                  </a:schemeClr>
                </a:solidFill>
                <a:latin typeface="ＭＳ ゴシック" pitchFamily="49" charset="-128"/>
                <a:ea typeface="ＭＳ ゴシック" pitchFamily="49" charset="-128"/>
                <a:cs typeface="+mj-cs"/>
              </a:rPr>
              <a:t>　</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　　特に職場について過小評価の可能性がある。</a:t>
            </a:r>
            <a:endParaRPr lang="en-US" altLang="ja-JP" sz="1600" dirty="0" smtClean="0">
              <a:solidFill>
                <a:schemeClr val="tx1">
                  <a:lumMod val="65000"/>
                  <a:lumOff val="35000"/>
                </a:schemeClr>
              </a:solidFill>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39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15008" y="332656"/>
            <a:ext cx="8928992" cy="6408712"/>
          </a:xfrm>
        </p:spPr>
        <p:txBody>
          <a:bodyPr>
            <a:noAutofit/>
          </a:bodyPr>
          <a:lstStyle/>
          <a:p>
            <a:pPr algn="l"/>
            <a:r>
              <a:rPr lang="ja-JP" altLang="en-US" sz="2800" b="1" dirty="0">
                <a:solidFill>
                  <a:schemeClr val="tx1"/>
                </a:solidFill>
                <a:latin typeface="ＭＳ ゴシック" pitchFamily="49" charset="-128"/>
                <a:ea typeface="ＭＳ ゴシック" pitchFamily="49" charset="-128"/>
              </a:rPr>
              <a:t>１，職場受動喫煙トラブルの実態と訴訟</a:t>
            </a:r>
            <a:r>
              <a:rPr lang="ja-JP" altLang="en-US" sz="2800" b="1" dirty="0" smtClean="0">
                <a:solidFill>
                  <a:schemeClr val="tx1"/>
                </a:solidFill>
                <a:latin typeface="ＭＳ ゴシック" pitchFamily="49" charset="-128"/>
                <a:ea typeface="ＭＳ ゴシック" pitchFamily="49" charset="-128"/>
              </a:rPr>
              <a:t>事例のまとめ</a:t>
            </a:r>
            <a:endParaRPr lang="en-US" altLang="ja-JP" sz="2800" dirty="0" smtClean="0">
              <a:solidFill>
                <a:schemeClr val="tx1"/>
              </a:solidFill>
              <a:latin typeface="ＭＳ ゴシック" pitchFamily="49" charset="-128"/>
              <a:ea typeface="ＭＳ ゴシック" pitchFamily="49" charset="-128"/>
              <a:cs typeface="+mj-cs"/>
            </a:endParaRPr>
          </a:p>
          <a:p>
            <a:pPr algn="l"/>
            <a:endParaRPr lang="en-US" altLang="ja-JP" sz="2800" dirty="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このような「安全配慮義務」や民事</a:t>
            </a:r>
            <a:r>
              <a:rPr lang="ja-JP" altLang="en-US" sz="2800" dirty="0">
                <a:solidFill>
                  <a:schemeClr val="tx1"/>
                </a:solidFill>
                <a:latin typeface="ＭＳ ゴシック" pitchFamily="49" charset="-128"/>
                <a:ea typeface="ＭＳ ゴシック" pitchFamily="49" charset="-128"/>
                <a:cs typeface="+mj-cs"/>
              </a:rPr>
              <a:t>の「損害</a:t>
            </a:r>
            <a:r>
              <a:rPr lang="ja-JP" altLang="en-US" sz="2800" dirty="0" smtClean="0">
                <a:solidFill>
                  <a:schemeClr val="tx1"/>
                </a:solidFill>
                <a:latin typeface="ＭＳ ゴシック" pitchFamily="49" charset="-128"/>
                <a:ea typeface="ＭＳ ゴシック" pitchFamily="49" charset="-128"/>
                <a:cs typeface="+mj-cs"/>
              </a:rPr>
              <a:t>賠償」といった観点だけでなく、</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そもそも、</a:t>
            </a:r>
            <a:r>
              <a:rPr lang="ja-JP" altLang="en-US" sz="2800" u="sng" dirty="0" smtClean="0">
                <a:solidFill>
                  <a:schemeClr val="tx1"/>
                </a:solidFill>
                <a:latin typeface="ＭＳ ゴシック" pitchFamily="49" charset="-128"/>
                <a:ea typeface="ＭＳ ゴシック" pitchFamily="49" charset="-128"/>
                <a:cs typeface="+mj-cs"/>
              </a:rPr>
              <a:t>非喫煙者が、受動喫煙（喫煙室からの煙の漏れによる場合も含む。）に、悩んだり、苦しんだりする状況自体が、</a:t>
            </a:r>
            <a:r>
              <a:rPr lang="ja-JP" altLang="en-US" sz="2800" b="1" u="sng" dirty="0" smtClean="0">
                <a:solidFill>
                  <a:schemeClr val="tx1"/>
                </a:solidFill>
                <a:latin typeface="ＭＳ ゴシック" pitchFamily="49" charset="-128"/>
                <a:ea typeface="ＭＳ ゴシック" pitchFamily="49" charset="-128"/>
                <a:cs typeface="+mj-cs"/>
              </a:rPr>
              <a:t>労働効率を下げている。</a:t>
            </a:r>
            <a:endParaRPr lang="en-US" altLang="ja-JP" sz="2800" b="1" u="sng" dirty="0" smtClean="0">
              <a:solidFill>
                <a:schemeClr val="tx1"/>
              </a:solidFill>
              <a:latin typeface="ＭＳ ゴシック" pitchFamily="49" charset="-128"/>
              <a:ea typeface="ＭＳ ゴシック" pitchFamily="49" charset="-128"/>
              <a:cs typeface="+mj-cs"/>
            </a:endParaRPr>
          </a:p>
          <a:p>
            <a:pPr algn="l"/>
            <a:endParaRPr lang="en-US" altLang="ja-JP" sz="2800" dirty="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今まで紹介した悪い企業の事例を参考にしつつ、</a:t>
            </a:r>
            <a:endParaRPr lang="en-US" altLang="ja-JP" sz="2800" dirty="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使用者としては、未然に、</a:t>
            </a:r>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受動喫煙のトラブルを防ぎましょう。</a:t>
            </a:r>
            <a:endParaRPr lang="en-US" altLang="ja-JP" sz="2800" b="1" dirty="0" smtClean="0">
              <a:solidFill>
                <a:schemeClr val="tx1"/>
              </a:solidFill>
              <a:latin typeface="ＭＳ ゴシック" pitchFamily="49" charset="-128"/>
              <a:ea typeface="ＭＳ ゴシック" pitchFamily="49" charset="-128"/>
              <a:cs typeface="+mj-cs"/>
            </a:endParaRPr>
          </a:p>
          <a:p>
            <a:pPr algn="l"/>
            <a:endParaRPr lang="en-US" altLang="ja-JP" sz="2800" b="1" dirty="0">
              <a:solidFill>
                <a:schemeClr val="tx1"/>
              </a:solidFill>
              <a:latin typeface="ＭＳ ゴシック" pitchFamily="49" charset="-128"/>
              <a:ea typeface="ＭＳ ゴシック" pitchFamily="49" charset="-128"/>
              <a:cs typeface="+mj-cs"/>
            </a:endParaRPr>
          </a:p>
          <a:p>
            <a:pPr algn="l"/>
            <a:endParaRPr lang="ja-JP" altLang="en-US" sz="2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15</a:t>
            </a:fld>
            <a:endParaRPr kumimoji="1" lang="ja-JP" altLang="en-US"/>
          </a:p>
        </p:txBody>
      </p:sp>
      <p:sp>
        <p:nvSpPr>
          <p:cNvPr id="8" name="タイトル 1"/>
          <p:cNvSpPr txBox="1">
            <a:spLocks/>
          </p:cNvSpPr>
          <p:nvPr/>
        </p:nvSpPr>
        <p:spPr>
          <a:xfrm>
            <a:off x="0" y="1"/>
            <a:ext cx="8928992" cy="1052736"/>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5067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315415"/>
            <a:ext cx="8928992" cy="2088232"/>
          </a:xfrm>
        </p:spPr>
        <p:txBody>
          <a:bodyPr anchor="t">
            <a:noAutofit/>
          </a:bodyPr>
          <a:lstStyle/>
          <a:p>
            <a:r>
              <a:rPr lang="en-US" altLang="ja-JP" sz="3100" dirty="0" smtClean="0">
                <a:latin typeface="ＭＳ 明朝" pitchFamily="17" charset="-128"/>
                <a:ea typeface="ＭＳ 明朝" pitchFamily="17" charset="-128"/>
                <a:cs typeface="ＭＳ ゴシック"/>
              </a:rPr>
              <a:t/>
            </a:r>
            <a:br>
              <a:rPr lang="en-US" altLang="ja-JP" sz="3100" dirty="0" smtClean="0">
                <a:latin typeface="ＭＳ 明朝" pitchFamily="17" charset="-128"/>
                <a:ea typeface="ＭＳ 明朝" pitchFamily="17" charset="-128"/>
                <a:cs typeface="ＭＳ ゴシック"/>
              </a:rPr>
            </a:br>
            <a:r>
              <a:rPr lang="ja-JP" altLang="en-US" sz="3100" dirty="0" smtClean="0">
                <a:latin typeface="ＭＳ 明朝" pitchFamily="17" charset="-128"/>
                <a:ea typeface="ＭＳ 明朝" pitchFamily="17" charset="-128"/>
                <a:cs typeface="ＭＳ ゴシック"/>
              </a:rPr>
              <a:t>厚生労働省（自民党政権下）が国会提出した法案</a:t>
            </a:r>
            <a:r>
              <a:rPr lang="en-US" altLang="ja-JP" sz="3100" dirty="0" smtClean="0">
                <a:latin typeface="ＭＳ 明朝" pitchFamily="17" charset="-128"/>
                <a:ea typeface="ＭＳ 明朝" pitchFamily="17" charset="-128"/>
                <a:cs typeface="ＭＳ ゴシック"/>
              </a:rPr>
              <a:t/>
            </a:r>
            <a:br>
              <a:rPr lang="en-US" altLang="ja-JP" sz="3100" dirty="0" smtClean="0">
                <a:latin typeface="ＭＳ 明朝" pitchFamily="17" charset="-128"/>
                <a:ea typeface="ＭＳ 明朝" pitchFamily="17" charset="-128"/>
                <a:cs typeface="ＭＳ ゴシック"/>
              </a:rPr>
            </a:br>
            <a:r>
              <a:rPr lang="ja-JP" altLang="en-US" sz="2800" dirty="0" smtClean="0">
                <a:latin typeface="ＭＳ 明朝" pitchFamily="17" charset="-128"/>
                <a:ea typeface="ＭＳ 明朝" pitchFamily="17" charset="-128"/>
                <a:cs typeface="ＭＳ ゴシック"/>
              </a:rPr>
              <a:t>平成</a:t>
            </a:r>
            <a:r>
              <a:rPr lang="en-US" altLang="ja-JP" sz="2800" dirty="0" smtClean="0">
                <a:latin typeface="ＭＳ 明朝" pitchFamily="17" charset="-128"/>
                <a:ea typeface="ＭＳ 明朝" pitchFamily="17" charset="-128"/>
                <a:cs typeface="ＭＳ ゴシック"/>
              </a:rPr>
              <a:t>26</a:t>
            </a:r>
            <a:r>
              <a:rPr lang="ja-JP" altLang="en-US" sz="2800" dirty="0" smtClean="0">
                <a:latin typeface="ＭＳ 明朝" pitchFamily="17" charset="-128"/>
                <a:ea typeface="ＭＳ 明朝" pitchFamily="17" charset="-128"/>
                <a:cs typeface="ＭＳ ゴシック"/>
              </a:rPr>
              <a:t>年</a:t>
            </a:r>
            <a:r>
              <a:rPr lang="en-US" altLang="ja-JP" sz="2800" dirty="0" smtClean="0">
                <a:latin typeface="ＭＳ 明朝" pitchFamily="17" charset="-128"/>
                <a:ea typeface="ＭＳ 明朝" pitchFamily="17" charset="-128"/>
                <a:cs typeface="ＭＳ ゴシック"/>
              </a:rPr>
              <a:t>3</a:t>
            </a:r>
            <a:r>
              <a:rPr lang="ja-JP" altLang="en-US" sz="2800" dirty="0" smtClean="0">
                <a:latin typeface="ＭＳ 明朝" pitchFamily="17" charset="-128"/>
                <a:ea typeface="ＭＳ 明朝" pitchFamily="17" charset="-128"/>
                <a:cs typeface="ＭＳ ゴシック"/>
              </a:rPr>
              <a:t>月</a:t>
            </a:r>
            <a:r>
              <a:rPr lang="en-US" altLang="ja-JP" sz="2800" dirty="0" smtClean="0">
                <a:latin typeface="ＭＳ 明朝" pitchFamily="17" charset="-128"/>
                <a:ea typeface="ＭＳ 明朝" pitchFamily="17" charset="-128"/>
                <a:cs typeface="ＭＳ ゴシック"/>
              </a:rPr>
              <a:t>13</a:t>
            </a:r>
            <a:r>
              <a:rPr lang="ja-JP" altLang="en-US" sz="2800" dirty="0" smtClean="0">
                <a:latin typeface="ＭＳ 明朝" pitchFamily="17" charset="-128"/>
                <a:ea typeface="ＭＳ 明朝" pitchFamily="17" charset="-128"/>
                <a:cs typeface="ＭＳ ゴシック"/>
              </a:rPr>
              <a:t>日提出　参議院で可決。衆議院で審議中</a:t>
            </a:r>
            <a:endParaRPr lang="ja-JP" altLang="en-US" sz="2800" b="1" u="sng" dirty="0">
              <a:solidFill>
                <a:srgbClr val="0066FF"/>
              </a:solidFill>
              <a:latin typeface="ＭＳ ゴシック" pitchFamily="49" charset="-128"/>
              <a:ea typeface="ＭＳ ゴシック" pitchFamily="49" charset="-128"/>
              <a:cs typeface="ＭＳ ゴシック"/>
            </a:endParaRPr>
          </a:p>
        </p:txBody>
      </p:sp>
      <p:sp>
        <p:nvSpPr>
          <p:cNvPr id="6" name="スライド番号プレースホルダ 5"/>
          <p:cNvSpPr>
            <a:spLocks noGrp="1"/>
          </p:cNvSpPr>
          <p:nvPr>
            <p:ph type="sldNum" sz="quarter" idx="12"/>
          </p:nvPr>
        </p:nvSpPr>
        <p:spPr/>
        <p:txBody>
          <a:bodyPr/>
          <a:lstStyle/>
          <a:p>
            <a:r>
              <a:rPr lang="ja-JP" altLang="en-US" dirty="0" smtClean="0">
                <a:solidFill>
                  <a:schemeClr val="tx1"/>
                </a:solidFill>
              </a:rPr>
              <a:t>　</a:t>
            </a:r>
            <a:fld id="{83294AE6-8CEA-4621-89A7-2B04751E61DE}" type="slidenum">
              <a:rPr kumimoji="1" lang="ja-JP" altLang="en-US" smtClean="0"/>
              <a:pPr/>
              <a:t>16</a:t>
            </a:fld>
            <a:endParaRPr kumimoji="1" lang="ja-JP" altLang="en-US" dirty="0"/>
          </a:p>
        </p:txBody>
      </p:sp>
      <p:sp>
        <p:nvSpPr>
          <p:cNvPr id="3" name="テキスト ボックス 2"/>
          <p:cNvSpPr txBox="1"/>
          <p:nvPr/>
        </p:nvSpPr>
        <p:spPr>
          <a:xfrm>
            <a:off x="550585" y="1320238"/>
            <a:ext cx="6555641" cy="5400600"/>
          </a:xfrm>
          <a:prstGeom prst="rect">
            <a:avLst/>
          </a:prstGeom>
          <a:noFill/>
        </p:spPr>
        <p:txBody>
          <a:bodyPr vert="eaVert" wrap="square" rtlCol="0">
            <a:spAutoFit/>
          </a:bodyPr>
          <a:lstStyle/>
          <a:p>
            <a:r>
              <a:rPr lang="ja-JP" altLang="en-US" dirty="0" smtClean="0"/>
              <a:t>労働安全衛生法</a:t>
            </a:r>
            <a:endParaRPr lang="en-US" altLang="ja-JP" dirty="0" smtClean="0"/>
          </a:p>
          <a:p>
            <a:r>
              <a:rPr lang="ja-JP" altLang="en-US" dirty="0" smtClean="0"/>
              <a:t>（</a:t>
            </a:r>
            <a:r>
              <a:rPr lang="ja-JP" altLang="en-US" dirty="0"/>
              <a:t>受動喫煙の防止）</a:t>
            </a:r>
          </a:p>
          <a:p>
            <a:r>
              <a:rPr lang="ja-JP" altLang="en-US" dirty="0" smtClean="0"/>
              <a:t>第六十八条</a:t>
            </a:r>
            <a:r>
              <a:rPr lang="ja-JP" altLang="en-US" dirty="0"/>
              <a:t>の</a:t>
            </a:r>
            <a:r>
              <a:rPr lang="ja-JP" altLang="en-US" dirty="0" smtClean="0"/>
              <a:t>二</a:t>
            </a:r>
            <a:endParaRPr lang="en-US" altLang="ja-JP" dirty="0" smtClean="0"/>
          </a:p>
          <a:p>
            <a:r>
              <a:rPr lang="ja-JP" altLang="en-US" dirty="0"/>
              <a:t>　</a:t>
            </a:r>
            <a:r>
              <a:rPr lang="ja-JP" altLang="en-US" dirty="0" smtClean="0"/>
              <a:t>事業者は、労働者の受動喫煙（室内又はこれに準ずる環境において、他人のたばこの煙を吸わされることをいう。第七十一条第一項において同じ。）を防止するため、</a:t>
            </a:r>
            <a:r>
              <a:rPr lang="ja-JP" altLang="ja-JP" dirty="0"/>
              <a:t>当該事業者及び事業場の実情に応じ適切な措置を講ずるよう努めるものとする</a:t>
            </a:r>
            <a:r>
              <a:rPr lang="ja-JP" altLang="ja-JP" dirty="0" smtClean="0"/>
              <a:t>。</a:t>
            </a:r>
            <a:endParaRPr lang="en-US" altLang="ja-JP" dirty="0" smtClean="0"/>
          </a:p>
          <a:p>
            <a:endParaRPr lang="en-US" altLang="ja-JP" dirty="0" smtClean="0"/>
          </a:p>
          <a:p>
            <a:endParaRPr lang="en-US" altLang="ja-JP" dirty="0" smtClean="0"/>
          </a:p>
          <a:p>
            <a:r>
              <a:rPr lang="ja-JP" altLang="en-US" dirty="0" smtClean="0"/>
              <a:t>（国の援助）</a:t>
            </a:r>
            <a:endParaRPr lang="en-US" altLang="ja-JP" dirty="0" smtClean="0"/>
          </a:p>
          <a:p>
            <a:r>
              <a:rPr lang="ja-JP" altLang="en-US" dirty="0"/>
              <a:t>第七十一条　</a:t>
            </a:r>
            <a:endParaRPr lang="en-US" altLang="ja-JP" dirty="0" smtClean="0"/>
          </a:p>
          <a:p>
            <a:r>
              <a:rPr lang="ja-JP" altLang="en-US" dirty="0"/>
              <a:t>　</a:t>
            </a:r>
            <a:r>
              <a:rPr lang="ja-JP" altLang="en-US" dirty="0" smtClean="0"/>
              <a:t>国</a:t>
            </a:r>
            <a:r>
              <a:rPr lang="ja-JP" altLang="en-US" dirty="0"/>
              <a:t>は、労働者の健康の保持増進に関する措置の適切かつ有効な実施を図るため、必要な資料の提供、作業環境測定及び健康診断の実施の促進、受動喫煙の防止のための設備の設置の促進、事業場における健康教育等に関する指導員の確保及び資質の向上の促保及び資質の向上の促進その他の必要な援助に努めるものとする。</a:t>
            </a:r>
            <a:endParaRPr lang="en-US" altLang="ja-JP" dirty="0"/>
          </a:p>
          <a:p>
            <a:endParaRPr lang="en-US" altLang="ja-JP" dirty="0" smtClean="0"/>
          </a:p>
          <a:p>
            <a:endParaRPr lang="en-US" altLang="ja-JP" dirty="0"/>
          </a:p>
          <a:p>
            <a:endParaRPr lang="en-US" altLang="ja-JP" dirty="0" smtClean="0"/>
          </a:p>
          <a:p>
            <a:endParaRPr lang="en-US" altLang="ja-JP"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8205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15008" y="0"/>
            <a:ext cx="8928992" cy="6741368"/>
          </a:xfrm>
        </p:spPr>
        <p:txBody>
          <a:bodyPr>
            <a:noAutofit/>
          </a:bodyPr>
          <a:lstStyle/>
          <a:p>
            <a:pPr algn="l"/>
            <a:r>
              <a:rPr lang="ja-JP" altLang="en-US" sz="2800" dirty="0" smtClean="0">
                <a:solidFill>
                  <a:schemeClr val="tx1"/>
                </a:solidFill>
                <a:latin typeface="ＭＳ ゴシック" pitchFamily="49" charset="-128"/>
                <a:ea typeface="ＭＳ ゴシック" pitchFamily="49" charset="-128"/>
                <a:cs typeface="+mj-cs"/>
              </a:rPr>
              <a:t>労働安全衛生法の改正案のポイント</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a:solidFill>
                  <a:schemeClr val="tx1"/>
                </a:solidFill>
                <a:latin typeface="ＭＳ ゴシック" pitchFamily="49" charset="-128"/>
                <a:ea typeface="ＭＳ ゴシック" pitchFamily="49" charset="-128"/>
              </a:rPr>
              <a:t>（平成</a:t>
            </a:r>
            <a:r>
              <a:rPr lang="en-US" altLang="ja-JP" sz="2800" dirty="0">
                <a:solidFill>
                  <a:schemeClr val="tx1"/>
                </a:solidFill>
                <a:latin typeface="ＭＳ ゴシック" pitchFamily="49" charset="-128"/>
                <a:ea typeface="ＭＳ ゴシック" pitchFamily="49" charset="-128"/>
              </a:rPr>
              <a:t>26</a:t>
            </a:r>
            <a:r>
              <a:rPr lang="ja-JP" altLang="en-US" sz="2800" dirty="0">
                <a:solidFill>
                  <a:schemeClr val="tx1"/>
                </a:solidFill>
                <a:latin typeface="ＭＳ ゴシック" pitchFamily="49" charset="-128"/>
                <a:ea typeface="ＭＳ ゴシック" pitchFamily="49" charset="-128"/>
              </a:rPr>
              <a:t>年</a:t>
            </a:r>
            <a:r>
              <a:rPr lang="en-US" altLang="ja-JP" sz="2800" dirty="0">
                <a:solidFill>
                  <a:schemeClr val="tx1"/>
                </a:solidFill>
                <a:latin typeface="ＭＳ ゴシック" pitchFamily="49" charset="-128"/>
                <a:ea typeface="ＭＳ ゴシック" pitchFamily="49" charset="-128"/>
              </a:rPr>
              <a:t>4</a:t>
            </a:r>
            <a:r>
              <a:rPr lang="ja-JP" altLang="en-US" sz="2800" dirty="0">
                <a:solidFill>
                  <a:schemeClr val="tx1"/>
                </a:solidFill>
                <a:latin typeface="ＭＳ ゴシック" pitchFamily="49" charset="-128"/>
                <a:ea typeface="ＭＳ ゴシック" pitchFamily="49" charset="-128"/>
              </a:rPr>
              <a:t>月</a:t>
            </a:r>
            <a:r>
              <a:rPr lang="en-US" altLang="ja-JP" sz="2800" dirty="0">
                <a:solidFill>
                  <a:schemeClr val="tx1"/>
                </a:solidFill>
                <a:latin typeface="ＭＳ ゴシック" pitchFamily="49" charset="-128"/>
                <a:ea typeface="ＭＳ ゴシック" pitchFamily="49" charset="-128"/>
              </a:rPr>
              <a:t>8</a:t>
            </a:r>
            <a:r>
              <a:rPr lang="ja-JP" altLang="en-US" sz="2800" dirty="0">
                <a:solidFill>
                  <a:schemeClr val="tx1"/>
                </a:solidFill>
                <a:latin typeface="ＭＳ ゴシック" pitchFamily="49" charset="-128"/>
                <a:ea typeface="ＭＳ ゴシック" pitchFamily="49" charset="-128"/>
              </a:rPr>
              <a:t>日　参議院厚生労働委員会より</a:t>
            </a:r>
            <a:r>
              <a:rPr lang="ja-JP" altLang="en-US" sz="2800" dirty="0" smtClean="0">
                <a:solidFill>
                  <a:schemeClr val="tx1"/>
                </a:solidFill>
                <a:latin typeface="ＭＳ ゴシック" pitchFamily="49" charset="-128"/>
                <a:ea typeface="ＭＳ ゴシック" pitchFamily="49" charset="-128"/>
              </a:rPr>
              <a:t>）</a:t>
            </a:r>
            <a:endParaRPr lang="en-US" altLang="ja-JP" sz="2800" dirty="0" smtClean="0">
              <a:solidFill>
                <a:schemeClr val="tx1"/>
              </a:solidFill>
              <a:latin typeface="ＭＳ ゴシック" pitchFamily="49" charset="-128"/>
              <a:ea typeface="ＭＳ ゴシック" pitchFamily="49" charset="-128"/>
            </a:endParaRPr>
          </a:p>
          <a:p>
            <a:pPr algn="l"/>
            <a:endParaRPr lang="en-US" altLang="ja-JP" sz="2800" dirty="0">
              <a:solidFill>
                <a:schemeClr val="tx1"/>
              </a:solidFill>
              <a:latin typeface="ＭＳ ゴシック" pitchFamily="49" charset="-128"/>
              <a:ea typeface="ＭＳ ゴシック" pitchFamily="49" charset="-128"/>
            </a:endParaRPr>
          </a:p>
          <a:p>
            <a:pPr algn="l"/>
            <a:r>
              <a:rPr lang="ja-JP" altLang="en-US" sz="2800" dirty="0" smtClean="0">
                <a:solidFill>
                  <a:schemeClr val="tx1"/>
                </a:solidFill>
                <a:latin typeface="ＭＳ ゴシック" pitchFamily="49" charset="-128"/>
                <a:ea typeface="ＭＳ ゴシック" pitchFamily="49" charset="-128"/>
                <a:cs typeface="+mj-cs"/>
              </a:rPr>
              <a:t>・努力</a:t>
            </a:r>
            <a:r>
              <a:rPr lang="ja-JP" altLang="en-US" sz="2800" dirty="0">
                <a:solidFill>
                  <a:schemeClr val="tx1"/>
                </a:solidFill>
                <a:latin typeface="ＭＳ ゴシック" pitchFamily="49" charset="-128"/>
                <a:ea typeface="ＭＳ ゴシック" pitchFamily="49" charset="-128"/>
                <a:cs typeface="+mj-cs"/>
              </a:rPr>
              <a:t>義務という形で、法的根拠がある中において労働基準監督署等々をそれぞれ指導していきながら、一方で助成措置も使って</a:t>
            </a:r>
            <a:r>
              <a:rPr lang="ja-JP" altLang="en-US" sz="2800" dirty="0" smtClean="0">
                <a:solidFill>
                  <a:schemeClr val="tx1"/>
                </a:solidFill>
                <a:latin typeface="ＭＳ ゴシック" pitchFamily="49" charset="-128"/>
                <a:ea typeface="ＭＳ ゴシック" pitchFamily="49" charset="-128"/>
                <a:cs typeface="+mj-cs"/>
              </a:rPr>
              <a:t>、二〇二〇年</a:t>
            </a:r>
            <a:r>
              <a:rPr lang="ja-JP" altLang="en-US" sz="2800" dirty="0">
                <a:solidFill>
                  <a:schemeClr val="tx1"/>
                </a:solidFill>
                <a:latin typeface="ＭＳ ゴシック" pitchFamily="49" charset="-128"/>
                <a:ea typeface="ＭＳ ゴシック" pitchFamily="49" charset="-128"/>
                <a:cs typeface="+mj-cs"/>
              </a:rPr>
              <a:t>までに受動喫煙のない職場</a:t>
            </a:r>
            <a:r>
              <a:rPr lang="ja-JP" altLang="en-US" sz="2800" dirty="0" smtClean="0">
                <a:solidFill>
                  <a:schemeClr val="tx1"/>
                </a:solidFill>
                <a:latin typeface="ＭＳ ゴシック" pitchFamily="49" charset="-128"/>
                <a:ea typeface="ＭＳ ゴシック" pitchFamily="49" charset="-128"/>
                <a:cs typeface="+mj-cs"/>
              </a:rPr>
              <a:t>の実現に</a:t>
            </a:r>
            <a:r>
              <a:rPr lang="ja-JP" altLang="en-US" sz="2800" dirty="0">
                <a:solidFill>
                  <a:schemeClr val="tx1"/>
                </a:solidFill>
                <a:latin typeface="ＭＳ ゴシック" pitchFamily="49" charset="-128"/>
                <a:ea typeface="ＭＳ ゴシック" pitchFamily="49" charset="-128"/>
                <a:cs typeface="+mj-cs"/>
              </a:rPr>
              <a:t>向かって努力をして</a:t>
            </a:r>
            <a:r>
              <a:rPr lang="ja-JP" altLang="en-US" sz="2800" dirty="0" smtClean="0">
                <a:solidFill>
                  <a:schemeClr val="tx1"/>
                </a:solidFill>
                <a:latin typeface="ＭＳ ゴシック" pitchFamily="49" charset="-128"/>
                <a:ea typeface="ＭＳ ゴシック" pitchFamily="49" charset="-128"/>
                <a:cs typeface="+mj-cs"/>
              </a:rPr>
              <a:t>まいりたい。（田村　厚労大臣　答弁）</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a:solidFill>
                  <a:schemeClr val="tx1"/>
                </a:solidFill>
                <a:latin typeface="ＭＳ ゴシック" pitchFamily="49" charset="-128"/>
                <a:ea typeface="ＭＳ ゴシック" pitchFamily="49" charset="-128"/>
              </a:rPr>
              <a:t>・今回の改正法案成立後は、労働者からの受動喫煙に関する相談に対しまして懇切丁寧に対応し、適切な対応を行うよう都道府県労働局及び労働基準監督署に対して指示してまいりたい。今回の改正によりまして指導の根拠が定められることになるため、事業者に対しまして、より明確に取組を促すことができるものと考えております。（中野　労働基準局長　答弁）</a:t>
            </a:r>
            <a:endParaRPr lang="en-US" altLang="ja-JP" sz="2800" dirty="0">
              <a:solidFill>
                <a:schemeClr val="tx1"/>
              </a:solidFill>
              <a:latin typeface="ＭＳ ゴシック" pitchFamily="49" charset="-128"/>
              <a:ea typeface="ＭＳ ゴシック" pitchFamily="49" charset="-128"/>
            </a:endParaRPr>
          </a:p>
          <a:p>
            <a:pPr algn="l"/>
            <a:endParaRPr lang="en-US" altLang="ja-JP" sz="2800" dirty="0" smtClean="0">
              <a:solidFill>
                <a:schemeClr val="tx1"/>
              </a:solidFill>
              <a:latin typeface="ＭＳ ゴシック" pitchFamily="49" charset="-128"/>
              <a:ea typeface="ＭＳ ゴシック" pitchFamily="49" charset="-128"/>
              <a:cs typeface="+mj-cs"/>
            </a:endParaRPr>
          </a:p>
          <a:p>
            <a:pPr algn="l"/>
            <a:endParaRPr lang="en-US" altLang="ja-JP" sz="2800" dirty="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　</a:t>
            </a:r>
            <a:r>
              <a:rPr lang="ja-JP" altLang="en-US" sz="2800" b="1" dirty="0" smtClean="0">
                <a:solidFill>
                  <a:schemeClr val="tx1"/>
                </a:solidFill>
                <a:latin typeface="ＭＳ ゴシック" pitchFamily="49" charset="-128"/>
                <a:ea typeface="ＭＳ ゴシック" pitchFamily="49" charset="-128"/>
                <a:cs typeface="+mj-cs"/>
              </a:rPr>
              <a:t>　</a:t>
            </a:r>
            <a:endParaRPr lang="ja-JP" altLang="en-US" sz="2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17</a:t>
            </a:fld>
            <a:endParaRPr kumimoji="1" lang="ja-JP" altLang="en-US" dirty="0"/>
          </a:p>
        </p:txBody>
      </p:sp>
      <p:sp>
        <p:nvSpPr>
          <p:cNvPr id="8" name="タイトル 1"/>
          <p:cNvSpPr txBox="1">
            <a:spLocks/>
          </p:cNvSpPr>
          <p:nvPr/>
        </p:nvSpPr>
        <p:spPr>
          <a:xfrm>
            <a:off x="0" y="1"/>
            <a:ext cx="8928992" cy="1052736"/>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0289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15008" y="0"/>
            <a:ext cx="8928992" cy="6741368"/>
          </a:xfrm>
        </p:spPr>
        <p:txBody>
          <a:bodyPr>
            <a:noAutofit/>
          </a:bodyPr>
          <a:lstStyle/>
          <a:p>
            <a:pPr algn="l"/>
            <a:r>
              <a:rPr lang="ja-JP" altLang="en-US" sz="2800" dirty="0" smtClean="0">
                <a:solidFill>
                  <a:schemeClr val="tx1"/>
                </a:solidFill>
                <a:latin typeface="ＭＳ ゴシック" pitchFamily="49" charset="-128"/>
                <a:ea typeface="ＭＳ ゴシック" pitchFamily="49" charset="-128"/>
                <a:cs typeface="+mj-cs"/>
              </a:rPr>
              <a:t>労働安全衛生法の改正案のポイント</a:t>
            </a:r>
            <a:endParaRPr lang="en-US" altLang="ja-JP" sz="2800" dirty="0" smtClean="0">
              <a:solidFill>
                <a:schemeClr val="tx1"/>
              </a:solidFill>
              <a:latin typeface="ＭＳ ゴシック" pitchFamily="49" charset="-128"/>
              <a:ea typeface="ＭＳ ゴシック" pitchFamily="49" charset="-128"/>
              <a:cs typeface="+mj-cs"/>
            </a:endParaRPr>
          </a:p>
          <a:p>
            <a:pPr algn="l"/>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・今回、義務化や罰則は見送られたが、</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　</a:t>
            </a:r>
            <a:r>
              <a:rPr lang="ja-JP" altLang="en-US" sz="2800" u="sng" dirty="0" smtClean="0">
                <a:solidFill>
                  <a:schemeClr val="tx1"/>
                </a:solidFill>
                <a:latin typeface="ＭＳ ゴシック" pitchFamily="49" charset="-128"/>
                <a:ea typeface="ＭＳ ゴシック" pitchFamily="49" charset="-128"/>
                <a:cs typeface="+mj-cs"/>
              </a:rPr>
              <a:t>二〇二〇年</a:t>
            </a:r>
            <a:r>
              <a:rPr lang="ja-JP" altLang="en-US" sz="2800" u="sng" dirty="0">
                <a:solidFill>
                  <a:schemeClr val="tx1"/>
                </a:solidFill>
                <a:latin typeface="ＭＳ ゴシック" pitchFamily="49" charset="-128"/>
                <a:ea typeface="ＭＳ ゴシック" pitchFamily="49" charset="-128"/>
                <a:cs typeface="+mj-cs"/>
              </a:rPr>
              <a:t>までに受動喫煙のない</a:t>
            </a:r>
            <a:r>
              <a:rPr lang="ja-JP" altLang="en-US" sz="2800" u="sng" dirty="0" smtClean="0">
                <a:solidFill>
                  <a:schemeClr val="tx1"/>
                </a:solidFill>
                <a:latin typeface="ＭＳ ゴシック" pitchFamily="49" charset="-128"/>
                <a:ea typeface="ＭＳ ゴシック" pitchFamily="49" charset="-128"/>
                <a:cs typeface="+mj-cs"/>
              </a:rPr>
              <a:t>職場</a:t>
            </a:r>
            <a:r>
              <a:rPr lang="ja-JP" altLang="en-US" sz="2800" dirty="0" smtClean="0">
                <a:solidFill>
                  <a:schemeClr val="tx1"/>
                </a:solidFill>
                <a:latin typeface="ＭＳ ゴシック" pitchFamily="49" charset="-128"/>
                <a:ea typeface="ＭＳ ゴシック" pitchFamily="49" charset="-128"/>
                <a:cs typeface="+mj-cs"/>
              </a:rPr>
              <a:t>を実現するという目標が再確認されている。</a:t>
            </a:r>
            <a:endParaRPr lang="en-US" altLang="ja-JP" sz="2800" dirty="0" smtClean="0">
              <a:solidFill>
                <a:schemeClr val="tx1"/>
              </a:solidFill>
              <a:latin typeface="ＭＳ ゴシック" pitchFamily="49" charset="-128"/>
              <a:ea typeface="ＭＳ ゴシック" pitchFamily="49" charset="-128"/>
              <a:cs typeface="+mj-cs"/>
            </a:endParaRPr>
          </a:p>
          <a:p>
            <a:pPr algn="l"/>
            <a:endParaRPr lang="en-US" altLang="ja-JP" sz="2800" dirty="0" smtClean="0">
              <a:solidFill>
                <a:schemeClr val="tx1"/>
              </a:solidFill>
              <a:latin typeface="ＭＳ ゴシック" pitchFamily="49" charset="-128"/>
              <a:ea typeface="ＭＳ ゴシック" pitchFamily="49" charset="-128"/>
            </a:endParaRPr>
          </a:p>
          <a:p>
            <a:pPr algn="l"/>
            <a:r>
              <a:rPr lang="ja-JP" altLang="en-US" sz="2800" dirty="0" smtClean="0">
                <a:solidFill>
                  <a:schemeClr val="tx1"/>
                </a:solidFill>
                <a:latin typeface="ＭＳ ゴシック" pitchFamily="49" charset="-128"/>
                <a:ea typeface="ＭＳ ゴシック" pitchFamily="49" charset="-128"/>
              </a:rPr>
              <a:t>・</a:t>
            </a:r>
            <a:r>
              <a:rPr lang="ja-JP" altLang="en-US" sz="2800" u="sng" dirty="0">
                <a:solidFill>
                  <a:schemeClr val="tx1"/>
                </a:solidFill>
                <a:latin typeface="ＭＳ ゴシック" pitchFamily="49" charset="-128"/>
                <a:ea typeface="ＭＳ ゴシック" pitchFamily="49" charset="-128"/>
              </a:rPr>
              <a:t>労働局及び労働基準監督署</a:t>
            </a:r>
            <a:r>
              <a:rPr lang="ja-JP" altLang="en-US" sz="2800" dirty="0">
                <a:solidFill>
                  <a:schemeClr val="tx1"/>
                </a:solidFill>
                <a:latin typeface="ＭＳ ゴシック" pitchFamily="49" charset="-128"/>
                <a:ea typeface="ＭＳ ゴシック" pitchFamily="49" charset="-128"/>
              </a:rPr>
              <a:t>に</a:t>
            </a:r>
            <a:r>
              <a:rPr lang="ja-JP" altLang="en-US" sz="2800" dirty="0" smtClean="0">
                <a:solidFill>
                  <a:schemeClr val="tx1"/>
                </a:solidFill>
                <a:latin typeface="ＭＳ ゴシック" pitchFamily="49" charset="-128"/>
                <a:ea typeface="ＭＳ ゴシック" pitchFamily="49" charset="-128"/>
              </a:rPr>
              <a:t>よる対応が明確化。</a:t>
            </a:r>
            <a:endParaRPr lang="en-US" altLang="ja-JP" sz="2800" dirty="0" smtClean="0">
              <a:solidFill>
                <a:schemeClr val="tx1"/>
              </a:solidFill>
              <a:latin typeface="ＭＳ ゴシック" pitchFamily="49" charset="-128"/>
              <a:ea typeface="ＭＳ ゴシック" pitchFamily="49" charset="-128"/>
            </a:endParaRPr>
          </a:p>
          <a:p>
            <a:pPr algn="l"/>
            <a:r>
              <a:rPr lang="ja-JP" altLang="en-US" sz="2800" dirty="0" smtClean="0">
                <a:solidFill>
                  <a:schemeClr val="tx1"/>
                </a:solidFill>
                <a:latin typeface="ＭＳ ゴシック" pitchFamily="49" charset="-128"/>
                <a:ea typeface="ＭＳ ゴシック" pitchFamily="49" charset="-128"/>
              </a:rPr>
              <a:t>事</a:t>
            </a:r>
            <a:r>
              <a:rPr lang="ja-JP" altLang="en-US" sz="2800" dirty="0">
                <a:solidFill>
                  <a:schemeClr val="tx1"/>
                </a:solidFill>
                <a:latin typeface="ＭＳ ゴシック" pitchFamily="49" charset="-128"/>
                <a:ea typeface="ＭＳ ゴシック" pitchFamily="49" charset="-128"/>
              </a:rPr>
              <a:t>業者に対して、より明確に取組を促すことができる。</a:t>
            </a:r>
            <a:endParaRPr lang="en-US" altLang="ja-JP" sz="2800" dirty="0">
              <a:solidFill>
                <a:schemeClr val="tx1"/>
              </a:solidFill>
              <a:latin typeface="ＭＳ ゴシック" pitchFamily="49" charset="-128"/>
              <a:ea typeface="ＭＳ ゴシック" pitchFamily="49" charset="-128"/>
            </a:endParaRPr>
          </a:p>
          <a:p>
            <a:pPr algn="l"/>
            <a:endParaRPr lang="en-US" altLang="ja-JP" sz="2800" dirty="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　なお、いずれにしても、法改正の成否に関わらず、</a:t>
            </a:r>
            <a:endParaRPr lang="en-US" altLang="ja-JP" sz="2800" dirty="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使用者</a:t>
            </a:r>
            <a:r>
              <a:rPr lang="ja-JP" altLang="en-US" sz="2800" dirty="0">
                <a:solidFill>
                  <a:schemeClr val="tx1"/>
                </a:solidFill>
                <a:latin typeface="ＭＳ ゴシック" pitchFamily="49" charset="-128"/>
                <a:ea typeface="ＭＳ ゴシック" pitchFamily="49" charset="-128"/>
                <a:cs typeface="+mj-cs"/>
              </a:rPr>
              <a:t>は、既</a:t>
            </a:r>
            <a:r>
              <a:rPr lang="ja-JP" altLang="en-US" sz="2800" dirty="0" smtClean="0">
                <a:solidFill>
                  <a:schemeClr val="tx1"/>
                </a:solidFill>
                <a:latin typeface="ＭＳ ゴシック" pitchFamily="49" charset="-128"/>
                <a:ea typeface="ＭＳ ゴシック" pitchFamily="49" charset="-128"/>
                <a:cs typeface="+mj-cs"/>
              </a:rPr>
              <a:t>に、</a:t>
            </a:r>
            <a:r>
              <a:rPr lang="ja-JP" altLang="en-US" sz="2800" b="1" u="sng" dirty="0" smtClean="0">
                <a:solidFill>
                  <a:schemeClr val="tx1"/>
                </a:solidFill>
                <a:latin typeface="ＭＳ ゴシック" pitchFamily="49" charset="-128"/>
                <a:ea typeface="ＭＳ ゴシック" pitchFamily="49" charset="-128"/>
                <a:cs typeface="+mj-cs"/>
              </a:rPr>
              <a:t>民事上の安全配慮義務</a:t>
            </a:r>
            <a:r>
              <a:rPr lang="ja-JP" altLang="en-US" sz="2800" dirty="0" smtClean="0">
                <a:solidFill>
                  <a:schemeClr val="tx1"/>
                </a:solidFill>
                <a:latin typeface="ＭＳ ゴシック" pitchFamily="49" charset="-128"/>
                <a:ea typeface="ＭＳ ゴシック" pitchFamily="49" charset="-128"/>
                <a:cs typeface="+mj-cs"/>
              </a:rPr>
              <a:t>を負っている。民事裁判で損害賠償等（金銭賠償）の責任が既にある。</a:t>
            </a:r>
            <a:endParaRPr lang="en-US" altLang="ja-JP" sz="2800" dirty="0" smtClean="0">
              <a:solidFill>
                <a:schemeClr val="tx1"/>
              </a:solidFill>
              <a:latin typeface="ＭＳ ゴシック" pitchFamily="49" charset="-128"/>
              <a:ea typeface="ＭＳ ゴシック" pitchFamily="49" charset="-128"/>
              <a:cs typeface="+mj-cs"/>
            </a:endParaRPr>
          </a:p>
          <a:p>
            <a:pPr algn="l"/>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　</a:t>
            </a:r>
            <a:endParaRPr lang="ja-JP" altLang="en-US" sz="2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18</a:t>
            </a:fld>
            <a:endParaRPr kumimoji="1" lang="ja-JP" altLang="en-US" dirty="0"/>
          </a:p>
        </p:txBody>
      </p:sp>
      <p:sp>
        <p:nvSpPr>
          <p:cNvPr id="8" name="タイトル 1"/>
          <p:cNvSpPr txBox="1">
            <a:spLocks/>
          </p:cNvSpPr>
          <p:nvPr/>
        </p:nvSpPr>
        <p:spPr>
          <a:xfrm>
            <a:off x="0" y="1"/>
            <a:ext cx="8928992" cy="1052736"/>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9151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1"/>
            <a:ext cx="9181528" cy="6857999"/>
          </a:xfrm>
        </p:spPr>
        <p:txBody>
          <a:bodyPr>
            <a:noAutofit/>
          </a:bodyPr>
          <a:lstStyle/>
          <a:p>
            <a:pPr algn="l"/>
            <a:r>
              <a:rPr lang="ja-JP" altLang="en-US" sz="2800" u="sng" dirty="0" smtClean="0">
                <a:solidFill>
                  <a:schemeClr val="tx1"/>
                </a:solidFill>
                <a:latin typeface="ＭＳ ゴシック" pitchFamily="49" charset="-128"/>
                <a:ea typeface="ＭＳ ゴシック" pitchFamily="49" charset="-128"/>
                <a:cs typeface="+mj-cs"/>
              </a:rPr>
              <a:t>政府の方針</a:t>
            </a:r>
            <a:endParaRPr lang="en-US" altLang="ja-JP" sz="2800" u="sng" dirty="0" smtClean="0">
              <a:solidFill>
                <a:schemeClr val="tx1"/>
              </a:solidFill>
              <a:latin typeface="ＭＳ ゴシック" pitchFamily="49" charset="-128"/>
              <a:ea typeface="ＭＳ ゴシック" pitchFamily="49" charset="-128"/>
              <a:cs typeface="+mj-cs"/>
            </a:endParaRPr>
          </a:p>
          <a:p>
            <a:pPr algn="l"/>
            <a:r>
              <a:rPr lang="en-US" altLang="ja-JP" sz="2400" dirty="0" smtClean="0">
                <a:solidFill>
                  <a:schemeClr val="tx1"/>
                </a:solidFill>
                <a:latin typeface="ＭＳ ゴシック" pitchFamily="49" charset="-128"/>
                <a:ea typeface="ＭＳ ゴシック" pitchFamily="49" charset="-128"/>
              </a:rPr>
              <a:t>2010</a:t>
            </a:r>
            <a:r>
              <a:rPr lang="ja-JP" altLang="en-US" sz="2400" dirty="0" smtClean="0">
                <a:solidFill>
                  <a:schemeClr val="tx1"/>
                </a:solidFill>
                <a:latin typeface="ＭＳ ゴシック" pitchFamily="49" charset="-128"/>
                <a:ea typeface="ＭＳ ゴシック" pitchFamily="49" charset="-128"/>
              </a:rPr>
              <a:t>年</a:t>
            </a:r>
            <a:r>
              <a:rPr lang="en-US" altLang="ja-JP" sz="2400" dirty="0" smtClean="0">
                <a:solidFill>
                  <a:schemeClr val="tx1"/>
                </a:solidFill>
                <a:latin typeface="ＭＳ ゴシック" pitchFamily="49" charset="-128"/>
                <a:ea typeface="ＭＳ ゴシック" pitchFamily="49" charset="-128"/>
              </a:rPr>
              <a:t>(</a:t>
            </a:r>
            <a:r>
              <a:rPr lang="ja-JP" altLang="en-US" sz="2400" dirty="0" smtClean="0">
                <a:solidFill>
                  <a:schemeClr val="tx1"/>
                </a:solidFill>
                <a:latin typeface="ＭＳ ゴシック" pitchFamily="49" charset="-128"/>
                <a:ea typeface="ＭＳ ゴシック" pitchFamily="49" charset="-128"/>
              </a:rPr>
              <a:t>平成</a:t>
            </a:r>
            <a:r>
              <a:rPr lang="en-US" altLang="ja-JP" sz="2400" dirty="0" smtClean="0">
                <a:solidFill>
                  <a:schemeClr val="tx1"/>
                </a:solidFill>
                <a:latin typeface="ＭＳ ゴシック" pitchFamily="49" charset="-128"/>
                <a:ea typeface="ＭＳ ゴシック" pitchFamily="49" charset="-128"/>
              </a:rPr>
              <a:t>22</a:t>
            </a:r>
            <a:r>
              <a:rPr lang="ja-JP" altLang="en-US" sz="2400" dirty="0" smtClean="0">
                <a:solidFill>
                  <a:schemeClr val="tx1"/>
                </a:solidFill>
                <a:latin typeface="ＭＳ ゴシック" pitchFamily="49" charset="-128"/>
                <a:ea typeface="ＭＳ ゴシック" pitchFamily="49" charset="-128"/>
              </a:rPr>
              <a:t>年</a:t>
            </a:r>
            <a:r>
              <a:rPr lang="en-US" altLang="ja-JP" sz="2400" dirty="0" smtClean="0">
                <a:solidFill>
                  <a:schemeClr val="tx1"/>
                </a:solidFill>
                <a:latin typeface="ＭＳ ゴシック" pitchFamily="49" charset="-128"/>
                <a:ea typeface="ＭＳ ゴシック" pitchFamily="49" charset="-128"/>
              </a:rPr>
              <a:t>)6</a:t>
            </a:r>
            <a:r>
              <a:rPr lang="ja-JP" altLang="en-US" sz="2400" dirty="0" smtClean="0">
                <a:solidFill>
                  <a:schemeClr val="tx1"/>
                </a:solidFill>
                <a:latin typeface="ＭＳ ゴシック" pitchFamily="49" charset="-128"/>
                <a:ea typeface="ＭＳ ゴシック" pitchFamily="49" charset="-128"/>
              </a:rPr>
              <a:t>月</a:t>
            </a:r>
            <a:r>
              <a:rPr lang="en-US" altLang="ja-JP" sz="2400" dirty="0" smtClean="0">
                <a:solidFill>
                  <a:schemeClr val="tx1"/>
                </a:solidFill>
                <a:latin typeface="ＭＳ ゴシック" pitchFamily="49" charset="-128"/>
                <a:ea typeface="ＭＳ ゴシック" pitchFamily="49" charset="-128"/>
              </a:rPr>
              <a:t>18</a:t>
            </a:r>
            <a:r>
              <a:rPr lang="ja-JP" altLang="en-US" sz="2400" dirty="0" smtClean="0">
                <a:solidFill>
                  <a:schemeClr val="tx1"/>
                </a:solidFill>
                <a:latin typeface="ＭＳ ゴシック" pitchFamily="49" charset="-128"/>
                <a:ea typeface="ＭＳ ゴシック" pitchFamily="49" charset="-128"/>
              </a:rPr>
              <a:t>日 閣議決定 「新成長戦略」</a:t>
            </a:r>
            <a:endParaRPr lang="en-US" altLang="ja-JP" sz="24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　</a:t>
            </a:r>
            <a:r>
              <a:rPr lang="ja-JP" altLang="en-US" sz="2800" b="1" dirty="0" smtClean="0">
                <a:solidFill>
                  <a:schemeClr val="tx1"/>
                </a:solidFill>
                <a:latin typeface="ＭＳ ゴシック" pitchFamily="49" charset="-128"/>
                <a:ea typeface="ＭＳ ゴシック" pitchFamily="49" charset="-128"/>
                <a:cs typeface="+mj-cs"/>
              </a:rPr>
              <a:t>→目標　</a:t>
            </a:r>
            <a:r>
              <a:rPr lang="en-US" altLang="ja-JP" sz="2800" b="1" dirty="0" smtClean="0">
                <a:solidFill>
                  <a:schemeClr val="tx1"/>
                </a:solidFill>
                <a:latin typeface="ＭＳ ゴシック" pitchFamily="49" charset="-128"/>
                <a:ea typeface="ＭＳ ゴシック" pitchFamily="49" charset="-128"/>
                <a:cs typeface="+mj-cs"/>
              </a:rPr>
              <a:t>2020</a:t>
            </a:r>
            <a:r>
              <a:rPr lang="ja-JP" altLang="en-US" sz="2800" b="1" dirty="0" smtClean="0">
                <a:solidFill>
                  <a:schemeClr val="tx1"/>
                </a:solidFill>
                <a:latin typeface="ＭＳ ゴシック" pitchFamily="49" charset="-128"/>
                <a:ea typeface="ＭＳ ゴシック" pitchFamily="49" charset="-128"/>
                <a:cs typeface="+mj-cs"/>
              </a:rPr>
              <a:t>年までに「受動喫煙の無い職場の実現」</a:t>
            </a:r>
            <a:endParaRPr lang="en-US" altLang="ja-JP" sz="2800" b="1" dirty="0">
              <a:solidFill>
                <a:schemeClr val="tx1"/>
              </a:solidFill>
              <a:latin typeface="ＭＳ ゴシック" pitchFamily="49" charset="-128"/>
              <a:ea typeface="ＭＳ ゴシック" pitchFamily="49" charset="-128"/>
              <a:cs typeface="+mj-cs"/>
            </a:endParaRPr>
          </a:p>
          <a:p>
            <a:pPr algn="l"/>
            <a:r>
              <a:rPr lang="en-US" altLang="ja-JP" sz="1100" b="1" dirty="0" smtClean="0">
                <a:solidFill>
                  <a:schemeClr val="tx1"/>
                </a:solidFill>
                <a:latin typeface="ＭＳ ゴシック" pitchFamily="49" charset="-128"/>
                <a:ea typeface="ＭＳ ゴシック" pitchFamily="49" charset="-128"/>
                <a:cs typeface="+mj-cs"/>
              </a:rPr>
              <a:t> </a:t>
            </a:r>
            <a:r>
              <a:rPr lang="ja-JP" altLang="en-US" sz="1100" b="1" dirty="0" smtClean="0">
                <a:solidFill>
                  <a:schemeClr val="tx1"/>
                </a:solidFill>
                <a:latin typeface="ＭＳ ゴシック" pitchFamily="49" charset="-128"/>
                <a:ea typeface="ＭＳ ゴシック" pitchFamily="49" charset="-128"/>
                <a:cs typeface="+mj-cs"/>
              </a:rPr>
              <a:t>　　　　　</a:t>
            </a:r>
            <a:r>
              <a:rPr lang="en-US" altLang="ja-JP" sz="1100" dirty="0" smtClean="0">
                <a:solidFill>
                  <a:schemeClr val="tx1"/>
                </a:solidFill>
                <a:latin typeface="ＭＳ ゴシック" pitchFamily="49" charset="-128"/>
                <a:ea typeface="ＭＳ ゴシック" pitchFamily="49" charset="-128"/>
                <a:cs typeface="+mj-cs"/>
                <a:hlinkClick r:id="rId3"/>
              </a:rPr>
              <a:t>http</a:t>
            </a:r>
            <a:r>
              <a:rPr lang="en-US" altLang="ja-JP" sz="1100" dirty="0">
                <a:solidFill>
                  <a:schemeClr val="tx1"/>
                </a:solidFill>
                <a:latin typeface="ＭＳ ゴシック" pitchFamily="49" charset="-128"/>
                <a:ea typeface="ＭＳ ゴシック" pitchFamily="49" charset="-128"/>
                <a:cs typeface="+mj-cs"/>
                <a:hlinkClick r:id="rId3"/>
              </a:rPr>
              <a:t>://</a:t>
            </a:r>
            <a:r>
              <a:rPr lang="en-US" altLang="ja-JP" sz="1100" dirty="0" smtClean="0">
                <a:solidFill>
                  <a:schemeClr val="tx1"/>
                </a:solidFill>
                <a:latin typeface="ＭＳ ゴシック" pitchFamily="49" charset="-128"/>
                <a:ea typeface="ＭＳ ゴシック" pitchFamily="49" charset="-128"/>
                <a:cs typeface="+mj-cs"/>
                <a:hlinkClick r:id="rId3"/>
              </a:rPr>
              <a:t>www.kantei.go.jp/jp/sinseichousenryaku/sinseichou01.pdf</a:t>
            </a:r>
            <a:r>
              <a:rPr lang="ja-JP" altLang="en-US" sz="1050" dirty="0" smtClean="0">
                <a:solidFill>
                  <a:schemeClr val="tx1"/>
                </a:solidFill>
                <a:latin typeface="ＭＳ ゴシック" pitchFamily="49" charset="-128"/>
                <a:ea typeface="ＭＳ ゴシック" pitchFamily="49" charset="-128"/>
                <a:cs typeface="+mj-cs"/>
              </a:rPr>
              <a:t>　</a:t>
            </a:r>
            <a:endParaRPr lang="en-US" altLang="ja-JP" sz="1050" dirty="0" smtClean="0">
              <a:solidFill>
                <a:schemeClr val="tx1"/>
              </a:solidFill>
              <a:latin typeface="ＭＳ ゴシック" pitchFamily="49" charset="-128"/>
              <a:ea typeface="ＭＳ ゴシック" pitchFamily="49" charset="-128"/>
              <a:cs typeface="+mj-cs"/>
            </a:endParaRPr>
          </a:p>
          <a:p>
            <a:pPr algn="l"/>
            <a:endParaRPr lang="en-US" altLang="ja-JP" sz="1050" dirty="0">
              <a:solidFill>
                <a:schemeClr val="tx1"/>
              </a:solidFill>
              <a:latin typeface="ＭＳ ゴシック" pitchFamily="49" charset="-128"/>
              <a:ea typeface="ＭＳ ゴシック" pitchFamily="49" charset="-128"/>
              <a:cs typeface="+mj-cs"/>
            </a:endParaRPr>
          </a:p>
          <a:p>
            <a:pPr algn="l"/>
            <a:r>
              <a:rPr lang="en-US" altLang="ja-JP" sz="2400" dirty="0">
                <a:solidFill>
                  <a:schemeClr val="tx1"/>
                </a:solidFill>
                <a:latin typeface="ＭＳ ゴシック" pitchFamily="49" charset="-128"/>
                <a:ea typeface="ＭＳ ゴシック" pitchFamily="49" charset="-128"/>
              </a:rPr>
              <a:t>2012</a:t>
            </a:r>
            <a:r>
              <a:rPr lang="ja-JP" altLang="en-US" sz="2400" dirty="0" smtClean="0">
                <a:solidFill>
                  <a:schemeClr val="tx1"/>
                </a:solidFill>
                <a:latin typeface="ＭＳ ゴシック" pitchFamily="49" charset="-128"/>
                <a:ea typeface="ＭＳ ゴシック" pitchFamily="49" charset="-128"/>
              </a:rPr>
              <a:t>年</a:t>
            </a:r>
            <a:r>
              <a:rPr lang="en-US" altLang="ja-JP" sz="2400" dirty="0">
                <a:solidFill>
                  <a:schemeClr val="tx1"/>
                </a:solidFill>
                <a:latin typeface="ＭＳ ゴシック" pitchFamily="49" charset="-128"/>
                <a:ea typeface="ＭＳ ゴシック" pitchFamily="49" charset="-128"/>
              </a:rPr>
              <a:t>(</a:t>
            </a:r>
            <a:r>
              <a:rPr lang="ja-JP" altLang="en-US" sz="2400" dirty="0" smtClean="0">
                <a:solidFill>
                  <a:schemeClr val="tx1"/>
                </a:solidFill>
                <a:latin typeface="ＭＳ ゴシック" pitchFamily="49" charset="-128"/>
                <a:ea typeface="ＭＳ ゴシック" pitchFamily="49" charset="-128"/>
              </a:rPr>
              <a:t>平成</a:t>
            </a:r>
            <a:r>
              <a:rPr lang="en-US" altLang="ja-JP" sz="2400" dirty="0" smtClean="0">
                <a:solidFill>
                  <a:schemeClr val="tx1"/>
                </a:solidFill>
                <a:latin typeface="ＭＳ ゴシック" pitchFamily="49" charset="-128"/>
                <a:ea typeface="ＭＳ ゴシック" pitchFamily="49" charset="-128"/>
              </a:rPr>
              <a:t>24</a:t>
            </a:r>
            <a:r>
              <a:rPr lang="ja-JP" altLang="en-US" sz="2400" dirty="0" smtClean="0">
                <a:solidFill>
                  <a:schemeClr val="tx1"/>
                </a:solidFill>
                <a:latin typeface="ＭＳ ゴシック" pitchFamily="49" charset="-128"/>
                <a:ea typeface="ＭＳ ゴシック" pitchFamily="49" charset="-128"/>
              </a:rPr>
              <a:t>年</a:t>
            </a:r>
            <a:r>
              <a:rPr lang="en-US" altLang="ja-JP" sz="2400" dirty="0">
                <a:solidFill>
                  <a:schemeClr val="tx1"/>
                </a:solidFill>
                <a:latin typeface="ＭＳ ゴシック" pitchFamily="49" charset="-128"/>
                <a:ea typeface="ＭＳ ゴシック" pitchFamily="49" charset="-128"/>
              </a:rPr>
              <a:t>) </a:t>
            </a:r>
            <a:r>
              <a:rPr lang="en-US" altLang="ja-JP" sz="2400" dirty="0" smtClean="0">
                <a:solidFill>
                  <a:schemeClr val="tx1"/>
                </a:solidFill>
                <a:latin typeface="ＭＳ ゴシック" pitchFamily="49" charset="-128"/>
                <a:ea typeface="ＭＳ ゴシック" pitchFamily="49" charset="-128"/>
              </a:rPr>
              <a:t>6</a:t>
            </a:r>
            <a:r>
              <a:rPr lang="ja-JP" altLang="en-US" sz="2400" dirty="0">
                <a:solidFill>
                  <a:schemeClr val="tx1"/>
                </a:solidFill>
                <a:latin typeface="ＭＳ ゴシック" pitchFamily="49" charset="-128"/>
                <a:ea typeface="ＭＳ ゴシック" pitchFamily="49" charset="-128"/>
              </a:rPr>
              <a:t>月</a:t>
            </a:r>
            <a:r>
              <a:rPr lang="en-US" altLang="ja-JP" sz="2400" dirty="0">
                <a:solidFill>
                  <a:schemeClr val="tx1"/>
                </a:solidFill>
                <a:latin typeface="ＭＳ ゴシック" pitchFamily="49" charset="-128"/>
                <a:ea typeface="ＭＳ ゴシック" pitchFamily="49" charset="-128"/>
              </a:rPr>
              <a:t>8</a:t>
            </a:r>
            <a:r>
              <a:rPr lang="ja-JP" altLang="en-US" sz="2400" dirty="0">
                <a:solidFill>
                  <a:schemeClr val="tx1"/>
                </a:solidFill>
                <a:latin typeface="ＭＳ ゴシック" pitchFamily="49" charset="-128"/>
                <a:ea typeface="ＭＳ ゴシック" pitchFamily="49" charset="-128"/>
              </a:rPr>
              <a:t>日　「がん対策推進基本計画」の変更について　閣議</a:t>
            </a:r>
            <a:r>
              <a:rPr lang="ja-JP" altLang="en-US" sz="2400" dirty="0" smtClean="0">
                <a:solidFill>
                  <a:schemeClr val="tx1"/>
                </a:solidFill>
                <a:latin typeface="ＭＳ ゴシック" pitchFamily="49" charset="-128"/>
                <a:ea typeface="ＭＳ ゴシック" pitchFamily="49" charset="-128"/>
              </a:rPr>
              <a:t>決定　</a:t>
            </a:r>
            <a:r>
              <a:rPr lang="en-US" altLang="ja-JP" sz="1100" dirty="0" smtClean="0">
                <a:solidFill>
                  <a:schemeClr val="tx1"/>
                </a:solidFill>
                <a:latin typeface="ＭＳ ゴシック" pitchFamily="49" charset="-128"/>
                <a:ea typeface="ＭＳ ゴシック" pitchFamily="49" charset="-128"/>
                <a:hlinkClick r:id="rId4"/>
              </a:rPr>
              <a:t>http</a:t>
            </a:r>
            <a:r>
              <a:rPr lang="en-US" altLang="ja-JP" sz="1100" dirty="0">
                <a:solidFill>
                  <a:schemeClr val="tx1"/>
                </a:solidFill>
                <a:latin typeface="ＭＳ ゴシック" pitchFamily="49" charset="-128"/>
                <a:ea typeface="ＭＳ ゴシック" pitchFamily="49" charset="-128"/>
                <a:hlinkClick r:id="rId4"/>
              </a:rPr>
              <a:t>://</a:t>
            </a:r>
            <a:r>
              <a:rPr lang="en-US" altLang="ja-JP" sz="1100" dirty="0" smtClean="0">
                <a:solidFill>
                  <a:schemeClr val="tx1"/>
                </a:solidFill>
                <a:latin typeface="ＭＳ ゴシック" pitchFamily="49" charset="-128"/>
                <a:ea typeface="ＭＳ ゴシック" pitchFamily="49" charset="-128"/>
                <a:hlinkClick r:id="rId4"/>
              </a:rPr>
              <a:t>www.mhlw.go.jp/stf/houdou/2r9852000002bp3v.html</a:t>
            </a:r>
            <a:r>
              <a:rPr lang="ja-JP" altLang="en-US" sz="1100" dirty="0" smtClean="0">
                <a:solidFill>
                  <a:schemeClr val="tx1"/>
                </a:solidFill>
                <a:latin typeface="ＭＳ ゴシック" pitchFamily="49" charset="-128"/>
                <a:ea typeface="ＭＳ ゴシック" pitchFamily="49" charset="-128"/>
              </a:rPr>
              <a:t>　</a:t>
            </a:r>
            <a:endParaRPr lang="en-US" altLang="ja-JP" sz="1100" dirty="0">
              <a:solidFill>
                <a:schemeClr val="tx1"/>
              </a:solidFill>
              <a:latin typeface="ＭＳ ゴシック" pitchFamily="49" charset="-128"/>
              <a:ea typeface="ＭＳ ゴシック" pitchFamily="49" charset="-128"/>
            </a:endParaRPr>
          </a:p>
          <a:p>
            <a:pPr algn="l"/>
            <a:r>
              <a:rPr lang="ja-JP" altLang="en-US" sz="2400" dirty="0">
                <a:solidFill>
                  <a:schemeClr val="tx1"/>
                </a:solidFill>
                <a:latin typeface="ＭＳ ゴシック" pitchFamily="49" charset="-128"/>
                <a:ea typeface="ＭＳ ゴシック" pitchFamily="49" charset="-128"/>
              </a:rPr>
              <a:t>　現在：男性喫煙率　</a:t>
            </a:r>
            <a:r>
              <a:rPr lang="en-US" altLang="ja-JP" sz="2400" dirty="0">
                <a:solidFill>
                  <a:schemeClr val="tx1"/>
                </a:solidFill>
                <a:latin typeface="ＭＳ ゴシック" pitchFamily="49" charset="-128"/>
                <a:ea typeface="ＭＳ ゴシック" pitchFamily="49" charset="-128"/>
              </a:rPr>
              <a:t>32.2</a:t>
            </a:r>
            <a:r>
              <a:rPr lang="ja-JP" altLang="en-US" sz="2400" dirty="0">
                <a:solidFill>
                  <a:schemeClr val="tx1"/>
                </a:solidFill>
                <a:latin typeface="ＭＳ ゴシック" pitchFamily="49" charset="-128"/>
                <a:ea typeface="ＭＳ ゴシック" pitchFamily="49" charset="-128"/>
              </a:rPr>
              <a:t>％　成人の喫煙率</a:t>
            </a:r>
            <a:r>
              <a:rPr lang="en-US" altLang="ja-JP" sz="2400" dirty="0">
                <a:solidFill>
                  <a:schemeClr val="tx1"/>
                </a:solidFill>
                <a:latin typeface="ＭＳ ゴシック" pitchFamily="49" charset="-128"/>
                <a:ea typeface="ＭＳ ゴシック" pitchFamily="49" charset="-128"/>
              </a:rPr>
              <a:t>19.5</a:t>
            </a:r>
            <a:r>
              <a:rPr lang="ja-JP" altLang="en-US" sz="2400" dirty="0">
                <a:solidFill>
                  <a:schemeClr val="tx1"/>
                </a:solidFill>
                <a:latin typeface="ＭＳ ゴシック" pitchFamily="49" charset="-128"/>
                <a:ea typeface="ＭＳ ゴシック" pitchFamily="49" charset="-128"/>
              </a:rPr>
              <a:t>％</a:t>
            </a:r>
            <a:endParaRPr lang="en-US" altLang="ja-JP" sz="2400" dirty="0">
              <a:solidFill>
                <a:schemeClr val="tx1"/>
              </a:solidFill>
              <a:latin typeface="ＭＳ ゴシック" pitchFamily="49" charset="-128"/>
              <a:ea typeface="ＭＳ ゴシック" pitchFamily="49" charset="-128"/>
            </a:endParaRPr>
          </a:p>
          <a:p>
            <a:pPr algn="l"/>
            <a:r>
              <a:rPr lang="ja-JP" altLang="en-US" sz="2800" dirty="0">
                <a:solidFill>
                  <a:schemeClr val="tx1"/>
                </a:solidFill>
                <a:latin typeface="ＭＳ ゴシック" pitchFamily="49" charset="-128"/>
                <a:ea typeface="ＭＳ ゴシック" pitchFamily="49" charset="-128"/>
              </a:rPr>
              <a:t>　</a:t>
            </a:r>
            <a:r>
              <a:rPr lang="ja-JP" altLang="en-US" sz="2800" b="1" dirty="0">
                <a:solidFill>
                  <a:schemeClr val="tx1"/>
                </a:solidFill>
                <a:latin typeface="ＭＳ ゴシック" pitchFamily="49" charset="-128"/>
                <a:ea typeface="ＭＳ ゴシック" pitchFamily="49" charset="-128"/>
              </a:rPr>
              <a:t>→</a:t>
            </a:r>
            <a:r>
              <a:rPr lang="ja-JP" altLang="en-US" sz="2800" b="1" dirty="0" smtClean="0">
                <a:solidFill>
                  <a:schemeClr val="tx1"/>
                </a:solidFill>
                <a:latin typeface="ＭＳ ゴシック" pitchFamily="49" charset="-128"/>
                <a:ea typeface="ＭＳ ゴシック" pitchFamily="49" charset="-128"/>
              </a:rPr>
              <a:t>目標「</a:t>
            </a:r>
            <a:r>
              <a:rPr lang="en-US" altLang="ja-JP" sz="2800" b="1" dirty="0" smtClean="0">
                <a:solidFill>
                  <a:schemeClr val="tx1"/>
                </a:solidFill>
                <a:latin typeface="ＭＳ ゴシック" pitchFamily="49" charset="-128"/>
                <a:ea typeface="ＭＳ ゴシック" pitchFamily="49" charset="-128"/>
              </a:rPr>
              <a:t>2022</a:t>
            </a:r>
            <a:r>
              <a:rPr lang="ja-JP" altLang="en-US" sz="2800" b="1" dirty="0" smtClean="0">
                <a:solidFill>
                  <a:schemeClr val="tx1"/>
                </a:solidFill>
                <a:latin typeface="ＭＳ ゴシック" pitchFamily="49" charset="-128"/>
                <a:ea typeface="ＭＳ ゴシック" pitchFamily="49" charset="-128"/>
              </a:rPr>
              <a:t>年度までに</a:t>
            </a:r>
            <a:r>
              <a:rPr lang="ja-JP" altLang="en-US" sz="2800" b="1" dirty="0">
                <a:solidFill>
                  <a:schemeClr val="tx1"/>
                </a:solidFill>
                <a:latin typeface="ＭＳ ゴシック" pitchFamily="49" charset="-128"/>
                <a:ea typeface="ＭＳ ゴシック" pitchFamily="49" charset="-128"/>
              </a:rPr>
              <a:t>成人喫煙率を</a:t>
            </a:r>
            <a:r>
              <a:rPr lang="en-US" altLang="ja-JP" sz="2800" b="1" dirty="0">
                <a:solidFill>
                  <a:schemeClr val="tx1"/>
                </a:solidFill>
                <a:latin typeface="ＭＳ ゴシック" pitchFamily="49" charset="-128"/>
                <a:ea typeface="ＭＳ ゴシック" pitchFamily="49" charset="-128"/>
              </a:rPr>
              <a:t>12</a:t>
            </a:r>
            <a:r>
              <a:rPr lang="ja-JP" altLang="en-US" sz="2800" b="1" dirty="0" smtClean="0">
                <a:solidFill>
                  <a:schemeClr val="tx1"/>
                </a:solidFill>
                <a:latin typeface="ＭＳ ゴシック" pitchFamily="49" charset="-128"/>
                <a:ea typeface="ＭＳ ゴシック" pitchFamily="49" charset="-128"/>
              </a:rPr>
              <a:t>％とする」</a:t>
            </a:r>
            <a:endParaRPr lang="en-US" altLang="ja-JP" sz="2800" b="1" dirty="0">
              <a:solidFill>
                <a:schemeClr val="tx1"/>
              </a:solidFill>
              <a:latin typeface="ＭＳ ゴシック" pitchFamily="49" charset="-128"/>
              <a:ea typeface="ＭＳ ゴシック" pitchFamily="49" charset="-128"/>
            </a:endParaRPr>
          </a:p>
          <a:p>
            <a:pPr algn="l"/>
            <a:r>
              <a:rPr lang="ja-JP" altLang="en-US" sz="2800" b="1" dirty="0">
                <a:solidFill>
                  <a:schemeClr val="tx1"/>
                </a:solidFill>
                <a:latin typeface="ＭＳ ゴシック" pitchFamily="49" charset="-128"/>
                <a:ea typeface="ＭＳ ゴシック" pitchFamily="49" charset="-128"/>
              </a:rPr>
              <a:t>　　　　　　　（現在から約</a:t>
            </a:r>
            <a:r>
              <a:rPr lang="en-US" altLang="ja-JP" sz="2800" b="1" dirty="0">
                <a:solidFill>
                  <a:schemeClr val="tx1"/>
                </a:solidFill>
                <a:latin typeface="ＭＳ ゴシック" pitchFamily="49" charset="-128"/>
                <a:ea typeface="ＭＳ ゴシック" pitchFamily="49" charset="-128"/>
              </a:rPr>
              <a:t>4</a:t>
            </a:r>
            <a:r>
              <a:rPr lang="ja-JP" altLang="en-US" sz="2800" b="1" dirty="0">
                <a:solidFill>
                  <a:schemeClr val="tx1"/>
                </a:solidFill>
                <a:latin typeface="ＭＳ ゴシック" pitchFamily="49" charset="-128"/>
                <a:ea typeface="ＭＳ ゴシック" pitchFamily="49" charset="-128"/>
              </a:rPr>
              <a:t>割　喫煙者減らす</a:t>
            </a:r>
            <a:r>
              <a:rPr lang="ja-JP" altLang="en-US" sz="2800" b="1" dirty="0" smtClean="0">
                <a:solidFill>
                  <a:schemeClr val="tx1"/>
                </a:solidFill>
                <a:latin typeface="ＭＳ ゴシック" pitchFamily="49" charset="-128"/>
                <a:ea typeface="ＭＳ ゴシック" pitchFamily="49" charset="-128"/>
              </a:rPr>
              <a:t>）</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a:solidFill>
                  <a:schemeClr val="tx1"/>
                </a:solidFill>
                <a:latin typeface="ＭＳ ゴシック" pitchFamily="49" charset="-128"/>
                <a:ea typeface="ＭＳ ゴシック" pitchFamily="49" charset="-128"/>
                <a:cs typeface="+mj-cs"/>
              </a:rPr>
              <a:t>　</a:t>
            </a:r>
            <a:r>
              <a:rPr lang="ja-JP" altLang="en-US" sz="2800" b="1" dirty="0" smtClean="0">
                <a:solidFill>
                  <a:schemeClr val="tx1"/>
                </a:solidFill>
                <a:latin typeface="ＭＳ ゴシック" pitchFamily="49" charset="-128"/>
                <a:ea typeface="ＭＳ ゴシック" pitchFamily="49" charset="-128"/>
                <a:cs typeface="+mj-cs"/>
              </a:rPr>
              <a:t>→目標「</a:t>
            </a:r>
            <a:r>
              <a:rPr lang="en-US" altLang="ja-JP" sz="2800" b="1" dirty="0">
                <a:solidFill>
                  <a:schemeClr val="tx1"/>
                </a:solidFill>
                <a:latin typeface="ＭＳ ゴシック" pitchFamily="49" charset="-128"/>
                <a:ea typeface="ＭＳ ゴシック" pitchFamily="49" charset="-128"/>
              </a:rPr>
              <a:t>2020</a:t>
            </a:r>
            <a:r>
              <a:rPr lang="ja-JP" altLang="en-US" sz="2800" b="1" dirty="0">
                <a:solidFill>
                  <a:schemeClr val="tx1"/>
                </a:solidFill>
                <a:latin typeface="ＭＳ ゴシック" pitchFamily="49" charset="-128"/>
                <a:ea typeface="ＭＳ ゴシック" pitchFamily="49" charset="-128"/>
              </a:rPr>
              <a:t>年まで</a:t>
            </a:r>
            <a:r>
              <a:rPr lang="ja-JP" altLang="en-US" sz="2800" b="1" dirty="0" smtClean="0">
                <a:solidFill>
                  <a:schemeClr val="tx1"/>
                </a:solidFill>
                <a:latin typeface="ＭＳ ゴシック" pitchFamily="49" charset="-128"/>
                <a:ea typeface="ＭＳ ゴシック" pitchFamily="49" charset="-128"/>
              </a:rPr>
              <a:t>に、受動</a:t>
            </a:r>
            <a:r>
              <a:rPr lang="ja-JP" altLang="en-US" sz="2800" b="1" dirty="0">
                <a:solidFill>
                  <a:schemeClr val="tx1"/>
                </a:solidFill>
                <a:latin typeface="ＭＳ ゴシック" pitchFamily="49" charset="-128"/>
                <a:ea typeface="ＭＳ ゴシック" pitchFamily="49" charset="-128"/>
              </a:rPr>
              <a:t>喫煙の無い</a:t>
            </a:r>
            <a:r>
              <a:rPr lang="ja-JP" altLang="en-US" sz="2800" b="1" dirty="0" smtClean="0">
                <a:solidFill>
                  <a:schemeClr val="tx1"/>
                </a:solidFill>
                <a:latin typeface="ＭＳ ゴシック" pitchFamily="49" charset="-128"/>
                <a:ea typeface="ＭＳ ゴシック" pitchFamily="49" charset="-128"/>
              </a:rPr>
              <a:t>職場を実現</a:t>
            </a:r>
            <a:r>
              <a:rPr lang="ja-JP" altLang="en-US" sz="2800" b="1" dirty="0" smtClean="0">
                <a:solidFill>
                  <a:schemeClr val="tx1"/>
                </a:solidFill>
                <a:latin typeface="ＭＳ ゴシック" pitchFamily="49" charset="-128"/>
                <a:ea typeface="ＭＳ ゴシック" pitchFamily="49" charset="-128"/>
                <a:cs typeface="+mj-cs"/>
              </a:rPr>
              <a:t>」</a:t>
            </a:r>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　</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b="1" dirty="0" smtClean="0">
                <a:solidFill>
                  <a:schemeClr val="tx1"/>
                </a:solidFill>
                <a:latin typeface="ＭＳ ゴシック" pitchFamily="49" charset="-128"/>
                <a:ea typeface="ＭＳ ゴシック" pitchFamily="49" charset="-128"/>
                <a:cs typeface="+mj-cs"/>
              </a:rPr>
              <a:t>　　時代の流れに遅れることなく、</a:t>
            </a:r>
            <a:endParaRPr lang="en-US" altLang="ja-JP" b="1" dirty="0" smtClean="0">
              <a:solidFill>
                <a:schemeClr val="tx1"/>
              </a:solidFill>
              <a:latin typeface="ＭＳ ゴシック" pitchFamily="49" charset="-128"/>
              <a:ea typeface="ＭＳ ゴシック" pitchFamily="49" charset="-128"/>
              <a:cs typeface="+mj-cs"/>
            </a:endParaRPr>
          </a:p>
          <a:p>
            <a:pPr algn="l"/>
            <a:r>
              <a:rPr lang="ja-JP" altLang="en-US" b="1" dirty="0" smtClean="0">
                <a:solidFill>
                  <a:schemeClr val="tx1"/>
                </a:solidFill>
                <a:latin typeface="ＭＳ ゴシック" pitchFamily="49" charset="-128"/>
                <a:ea typeface="ＭＳ ゴシック" pitchFamily="49" charset="-128"/>
                <a:cs typeface="+mj-cs"/>
              </a:rPr>
              <a:t>　　企業も、適切な受動喫煙対策を</a:t>
            </a:r>
            <a:endParaRPr lang="en-US" altLang="ja-JP" b="1" dirty="0" smtClean="0">
              <a:solidFill>
                <a:schemeClr val="tx1"/>
              </a:solidFill>
              <a:latin typeface="ＭＳ ゴシック" pitchFamily="49" charset="-128"/>
              <a:ea typeface="ＭＳ ゴシック" pitchFamily="49" charset="-128"/>
              <a:cs typeface="+mj-cs"/>
            </a:endParaRPr>
          </a:p>
          <a:p>
            <a:pPr algn="l"/>
            <a:r>
              <a:rPr lang="ja-JP" altLang="en-US" b="1" dirty="0" smtClean="0">
                <a:solidFill>
                  <a:schemeClr val="tx1"/>
                </a:solidFill>
                <a:latin typeface="ＭＳ ゴシック" pitchFamily="49" charset="-128"/>
                <a:ea typeface="ＭＳ ゴシック" pitchFamily="49" charset="-128"/>
                <a:cs typeface="+mj-cs"/>
              </a:rPr>
              <a:t>　　行っていくことが必要。</a:t>
            </a:r>
            <a:endParaRPr lang="en-US" altLang="ja-JP" b="1" dirty="0" smtClean="0">
              <a:solidFill>
                <a:schemeClr val="tx1"/>
              </a:solidFill>
              <a:latin typeface="ＭＳ ゴシック" pitchFamily="49" charset="-128"/>
              <a:ea typeface="ＭＳ ゴシック" pitchFamily="49" charset="-128"/>
              <a:cs typeface="+mj-cs"/>
            </a:endParaRPr>
          </a:p>
          <a:p>
            <a:pPr algn="l"/>
            <a:endParaRPr lang="en-US" altLang="ja-JP" sz="2800" dirty="0">
              <a:solidFill>
                <a:schemeClr val="tx1"/>
              </a:solidFill>
              <a:latin typeface="ＭＳ ゴシック" pitchFamily="49" charset="-128"/>
              <a:ea typeface="ＭＳ ゴシック" pitchFamily="49" charset="-128"/>
              <a:cs typeface="+mj-cs"/>
            </a:endParaRPr>
          </a:p>
          <a:p>
            <a:pPr algn="l"/>
            <a:endParaRPr lang="en-US" altLang="ja-JP" sz="2800" dirty="0" smtClean="0">
              <a:solidFill>
                <a:schemeClr val="tx1"/>
              </a:solidFill>
              <a:latin typeface="ＭＳ ゴシック" pitchFamily="49" charset="-128"/>
              <a:ea typeface="ＭＳ ゴシック" pitchFamily="49" charset="-128"/>
              <a:cs typeface="+mj-cs"/>
            </a:endParaRPr>
          </a:p>
          <a:p>
            <a:pPr algn="l"/>
            <a:endParaRPr lang="en-US" altLang="ja-JP" sz="2800" dirty="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　</a:t>
            </a:r>
            <a:endParaRPr lang="ja-JP" altLang="en-US" sz="2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19</a:t>
            </a:fld>
            <a:endParaRPr kumimoji="1" lang="ja-JP" altLang="en-US"/>
          </a:p>
        </p:txBody>
      </p:sp>
      <p:sp>
        <p:nvSpPr>
          <p:cNvPr id="8" name="タイトル 1"/>
          <p:cNvSpPr txBox="1">
            <a:spLocks/>
          </p:cNvSpPr>
          <p:nvPr/>
        </p:nvSpPr>
        <p:spPr>
          <a:xfrm>
            <a:off x="0" y="1"/>
            <a:ext cx="8928992" cy="1052736"/>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9820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39552" y="0"/>
            <a:ext cx="8064896" cy="6165304"/>
          </a:xfrm>
        </p:spPr>
        <p:txBody>
          <a:bodyPr>
            <a:noAutofit/>
          </a:bodyPr>
          <a:lstStyle/>
          <a:p>
            <a:pPr algn="l"/>
            <a:r>
              <a:rPr lang="ja-JP" altLang="en-US" sz="3600" b="1" dirty="0" smtClean="0">
                <a:solidFill>
                  <a:schemeClr val="tx1"/>
                </a:solidFill>
                <a:latin typeface="ＭＳ ゴシック" pitchFamily="49" charset="-128"/>
                <a:ea typeface="ＭＳ ゴシック" pitchFamily="49" charset="-128"/>
                <a:cs typeface="+mj-cs"/>
              </a:rPr>
              <a:t>本日の内容</a:t>
            </a:r>
            <a:endParaRPr lang="en-US" altLang="ja-JP" sz="3600" b="1" dirty="0" smtClean="0">
              <a:solidFill>
                <a:schemeClr val="tx1"/>
              </a:solidFill>
              <a:latin typeface="ＭＳ ゴシック" pitchFamily="49" charset="-128"/>
              <a:ea typeface="ＭＳ ゴシック" pitchFamily="49" charset="-128"/>
              <a:cs typeface="+mj-cs"/>
            </a:endParaRPr>
          </a:p>
          <a:p>
            <a:pPr algn="l"/>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１，職場受動喫煙トラブルの実態と訴訟事例</a:t>
            </a:r>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a:solidFill>
                  <a:schemeClr val="tx1"/>
                </a:solidFill>
                <a:latin typeface="ＭＳ ゴシック" pitchFamily="49" charset="-128"/>
                <a:ea typeface="ＭＳ ゴシック" pitchFamily="49" charset="-128"/>
                <a:cs typeface="+mj-cs"/>
              </a:rPr>
              <a:t>　</a:t>
            </a:r>
            <a:r>
              <a:rPr lang="ja-JP" altLang="en-US" sz="2800" b="1" dirty="0" smtClean="0">
                <a:solidFill>
                  <a:schemeClr val="tx1"/>
                </a:solidFill>
                <a:latin typeface="ＭＳ ゴシック" pitchFamily="49" charset="-128"/>
                <a:ea typeface="ＭＳ ゴシック" pitchFamily="49" charset="-128"/>
                <a:cs typeface="+mj-cs"/>
              </a:rPr>
              <a:t>　～使用者の安全配慮義務とは～</a:t>
            </a:r>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rPr>
              <a:t>２，政府の方針</a:t>
            </a:r>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３，国際的な基準</a:t>
            </a:r>
            <a:endParaRPr lang="en-US" altLang="ja-JP" sz="2800" b="1"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４，受動喫煙防止条例の現状</a:t>
            </a:r>
            <a:endParaRPr lang="en-US" altLang="ja-JP" sz="2800" b="1" dirty="0" smtClean="0">
              <a:solidFill>
                <a:schemeClr val="tx1"/>
              </a:solidFill>
              <a:latin typeface="ＭＳ ゴシック" pitchFamily="49" charset="-128"/>
              <a:ea typeface="ＭＳ ゴシック" pitchFamily="49" charset="-128"/>
              <a:cs typeface="+mj-cs"/>
            </a:endParaRPr>
          </a:p>
          <a:p>
            <a:pPr lvl="0" algn="l"/>
            <a:r>
              <a:rPr lang="ja-JP" altLang="en-US" sz="2800" b="1" dirty="0">
                <a:solidFill>
                  <a:prstClr val="black"/>
                </a:solidFill>
                <a:latin typeface="ＭＳ ゴシック" pitchFamily="49" charset="-128"/>
                <a:ea typeface="ＭＳ ゴシック" pitchFamily="49" charset="-128"/>
              </a:rPr>
              <a:t>５</a:t>
            </a:r>
            <a:r>
              <a:rPr lang="ja-JP" altLang="en-US" sz="2800" b="1" dirty="0" smtClean="0">
                <a:solidFill>
                  <a:prstClr val="black"/>
                </a:solidFill>
                <a:latin typeface="ＭＳ ゴシック" pitchFamily="49" charset="-128"/>
                <a:ea typeface="ＭＳ ゴシック" pitchFamily="49" charset="-128"/>
              </a:rPr>
              <a:t>，職場における喫煙対策　</a:t>
            </a:r>
            <a:r>
              <a:rPr lang="en-US" altLang="ja-JP" sz="2800" b="1" dirty="0" smtClean="0">
                <a:solidFill>
                  <a:prstClr val="black"/>
                </a:solidFill>
                <a:latin typeface="ＭＳ ゴシック" pitchFamily="49" charset="-128"/>
                <a:ea typeface="ＭＳ ゴシック" pitchFamily="49" charset="-128"/>
              </a:rPr>
              <a:t>Q&amp;A</a:t>
            </a:r>
          </a:p>
          <a:p>
            <a:pPr lvl="0" algn="l"/>
            <a:r>
              <a:rPr lang="ja-JP" altLang="en-US" sz="2800" b="1" dirty="0">
                <a:solidFill>
                  <a:prstClr val="black"/>
                </a:solidFill>
                <a:latin typeface="ＭＳ ゴシック" pitchFamily="49" charset="-128"/>
                <a:ea typeface="ＭＳ ゴシック" pitchFamily="49" charset="-128"/>
              </a:rPr>
              <a:t>６，喫煙対策を積極的に推進する企業・官公庁</a:t>
            </a:r>
            <a:endParaRPr lang="en-US" altLang="ja-JP" sz="2800" b="1" dirty="0">
              <a:solidFill>
                <a:prstClr val="black"/>
              </a:solidFill>
              <a:latin typeface="ＭＳ ゴシック" pitchFamily="49" charset="-128"/>
              <a:ea typeface="ＭＳ ゴシック" pitchFamily="49" charset="-128"/>
            </a:endParaRPr>
          </a:p>
          <a:p>
            <a:pPr lvl="0" algn="l"/>
            <a:r>
              <a:rPr lang="ja-JP" altLang="en-US" sz="2800" b="1" dirty="0" smtClean="0">
                <a:solidFill>
                  <a:prstClr val="black"/>
                </a:solidFill>
                <a:latin typeface="ＭＳ ゴシック" pitchFamily="49" charset="-128"/>
                <a:ea typeface="ＭＳ ゴシック" pitchFamily="49" charset="-128"/>
              </a:rPr>
              <a:t>７，</a:t>
            </a:r>
            <a:r>
              <a:rPr lang="ja-JP" altLang="en-US" sz="2800" b="1" dirty="0">
                <a:solidFill>
                  <a:prstClr val="black"/>
                </a:solidFill>
                <a:latin typeface="ＭＳ ゴシック" pitchFamily="49" charset="-128"/>
                <a:ea typeface="ＭＳ ゴシック" pitchFamily="49" charset="-128"/>
              </a:rPr>
              <a:t>職場の喫煙に</a:t>
            </a:r>
            <a:r>
              <a:rPr lang="ja-JP" altLang="en-US" sz="2800" b="1" dirty="0" smtClean="0">
                <a:solidFill>
                  <a:prstClr val="black"/>
                </a:solidFill>
                <a:latin typeface="ＭＳ ゴシック" pitchFamily="49" charset="-128"/>
                <a:ea typeface="ＭＳ ゴシック" pitchFamily="49" charset="-128"/>
              </a:rPr>
              <a:t>関する最近の</a:t>
            </a:r>
            <a:r>
              <a:rPr lang="ja-JP" altLang="en-US" sz="2800" b="1" dirty="0">
                <a:solidFill>
                  <a:prstClr val="black"/>
                </a:solidFill>
                <a:latin typeface="ＭＳ ゴシック" pitchFamily="49" charset="-128"/>
                <a:ea typeface="ＭＳ ゴシック" pitchFamily="49" charset="-128"/>
              </a:rPr>
              <a:t>意識</a:t>
            </a:r>
            <a:r>
              <a:rPr lang="ja-JP" altLang="en-US" sz="2800" b="1" dirty="0" smtClean="0">
                <a:solidFill>
                  <a:prstClr val="black"/>
                </a:solidFill>
                <a:latin typeface="ＭＳ ゴシック" pitchFamily="49" charset="-128"/>
                <a:ea typeface="ＭＳ ゴシック" pitchFamily="49" charset="-128"/>
              </a:rPr>
              <a:t>調査</a:t>
            </a:r>
            <a:endParaRPr lang="en-US" altLang="ja-JP" sz="2800" b="1" dirty="0" smtClean="0">
              <a:solidFill>
                <a:prstClr val="black"/>
              </a:solidFill>
              <a:latin typeface="ＭＳ ゴシック" pitchFamily="49" charset="-128"/>
              <a:ea typeface="ＭＳ ゴシック" pitchFamily="49" charset="-128"/>
            </a:endParaRPr>
          </a:p>
          <a:p>
            <a:pPr lvl="0" algn="l"/>
            <a:endParaRPr lang="en-US" altLang="ja-JP" sz="2800" b="1" dirty="0">
              <a:solidFill>
                <a:prstClr val="black"/>
              </a:solidFill>
              <a:latin typeface="ＭＳ ゴシック" pitchFamily="49" charset="-128"/>
              <a:ea typeface="ＭＳ ゴシック" pitchFamily="49" charset="-128"/>
            </a:endParaRPr>
          </a:p>
          <a:p>
            <a:pPr lvl="0" algn="l"/>
            <a:r>
              <a:rPr lang="ja-JP" altLang="en-US" sz="2400" b="1" dirty="0" smtClean="0">
                <a:solidFill>
                  <a:schemeClr val="tx1"/>
                </a:solidFill>
                <a:latin typeface="ＭＳ ゴシック" pitchFamily="49" charset="-128"/>
                <a:ea typeface="ＭＳ ゴシック" pitchFamily="49" charset="-128"/>
              </a:rPr>
              <a:t>・（</a:t>
            </a:r>
            <a:r>
              <a:rPr lang="ja-JP" altLang="en-US" sz="2400" b="1" dirty="0">
                <a:solidFill>
                  <a:schemeClr val="tx1"/>
                </a:solidFill>
                <a:latin typeface="ＭＳ ゴシック" pitchFamily="49" charset="-128"/>
                <a:ea typeface="ＭＳ ゴシック" pitchFamily="49" charset="-128"/>
              </a:rPr>
              <a:t>その他参考）</a:t>
            </a:r>
            <a:r>
              <a:rPr lang="ja-JP" altLang="en-US" sz="2400" b="1" dirty="0" smtClean="0">
                <a:solidFill>
                  <a:schemeClr val="tx1"/>
                </a:solidFill>
                <a:latin typeface="ＭＳ ゴシック" pitchFamily="49" charset="-128"/>
                <a:ea typeface="ＭＳ ゴシック" pitchFamily="49" charset="-128"/>
              </a:rPr>
              <a:t>集合</a:t>
            </a:r>
            <a:r>
              <a:rPr lang="ja-JP" altLang="en-US" sz="2400" b="1" dirty="0">
                <a:solidFill>
                  <a:schemeClr val="tx1"/>
                </a:solidFill>
                <a:latin typeface="ＭＳ ゴシック" pitchFamily="49" charset="-128"/>
                <a:ea typeface="ＭＳ ゴシック" pitchFamily="49" charset="-128"/>
              </a:rPr>
              <a:t>住宅や住居近隣における</a:t>
            </a:r>
            <a:r>
              <a:rPr lang="ja-JP" altLang="en-US" sz="2400" b="1" dirty="0" smtClean="0">
                <a:solidFill>
                  <a:schemeClr val="tx1"/>
                </a:solidFill>
                <a:latin typeface="ＭＳ ゴシック" pitchFamily="49" charset="-128"/>
                <a:ea typeface="ＭＳ ゴシック" pitchFamily="49" charset="-128"/>
              </a:rPr>
              <a:t>受動喫煙</a:t>
            </a:r>
            <a:endParaRPr lang="ja-JP" altLang="en-US" sz="24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2</a:t>
            </a:fld>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3450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Koki\Documents\タバコ問題\PPT講演用\2012年9月28日　ファイザー\松沢　著書.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14967" y="-30212"/>
            <a:ext cx="4429033" cy="688821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サブタイトル 2"/>
          <p:cNvSpPr>
            <a:spLocks noGrp="1"/>
          </p:cNvSpPr>
          <p:nvPr>
            <p:ph type="subTitle" idx="1"/>
          </p:nvPr>
        </p:nvSpPr>
        <p:spPr>
          <a:xfrm>
            <a:off x="179512" y="188640"/>
            <a:ext cx="4752528" cy="6408712"/>
          </a:xfrm>
        </p:spPr>
        <p:txBody>
          <a:bodyPr>
            <a:noAutofit/>
          </a:bodyPr>
          <a:lstStyle/>
          <a:p>
            <a:pPr algn="l"/>
            <a:r>
              <a:rPr lang="en-US" altLang="ja-JP" sz="2800" u="sng" dirty="0" smtClean="0">
                <a:solidFill>
                  <a:schemeClr val="tx1"/>
                </a:solidFill>
                <a:latin typeface="ＭＳ ゴシック" pitchFamily="49" charset="-128"/>
                <a:ea typeface="ＭＳ ゴシック" pitchFamily="49" charset="-128"/>
                <a:cs typeface="+mj-cs"/>
              </a:rPr>
              <a:t>2013</a:t>
            </a:r>
            <a:r>
              <a:rPr lang="ja-JP" altLang="en-US" sz="2800" u="sng" dirty="0" smtClean="0">
                <a:solidFill>
                  <a:schemeClr val="tx1"/>
                </a:solidFill>
                <a:latin typeface="ＭＳ ゴシック" pitchFamily="49" charset="-128"/>
                <a:ea typeface="ＭＳ ゴシック" pitchFamily="49" charset="-128"/>
                <a:cs typeface="+mj-cs"/>
              </a:rPr>
              <a:t>年</a:t>
            </a:r>
            <a:r>
              <a:rPr lang="en-US" altLang="ja-JP" sz="2800" u="sng" dirty="0" smtClean="0">
                <a:solidFill>
                  <a:schemeClr val="tx1"/>
                </a:solidFill>
                <a:latin typeface="ＭＳ ゴシック" pitchFamily="49" charset="-128"/>
                <a:ea typeface="ＭＳ ゴシック" pitchFamily="49" charset="-128"/>
                <a:cs typeface="+mj-cs"/>
              </a:rPr>
              <a:t>6</a:t>
            </a:r>
            <a:r>
              <a:rPr lang="ja-JP" altLang="en-US" sz="2800" u="sng" dirty="0" smtClean="0">
                <a:solidFill>
                  <a:schemeClr val="tx1"/>
                </a:solidFill>
                <a:latin typeface="ＭＳ ゴシック" pitchFamily="49" charset="-128"/>
                <a:ea typeface="ＭＳ ゴシック" pitchFamily="49" charset="-128"/>
                <a:cs typeface="+mj-cs"/>
              </a:rPr>
              <a:t>月</a:t>
            </a:r>
            <a:r>
              <a:rPr lang="en-US" altLang="ja-JP" sz="2800" u="sng" dirty="0" smtClean="0">
                <a:solidFill>
                  <a:schemeClr val="tx1"/>
                </a:solidFill>
                <a:latin typeface="ＭＳ ゴシック" pitchFamily="49" charset="-128"/>
                <a:ea typeface="ＭＳ ゴシック" pitchFamily="49" charset="-128"/>
                <a:cs typeface="+mj-cs"/>
              </a:rPr>
              <a:t>25</a:t>
            </a:r>
            <a:r>
              <a:rPr lang="ja-JP" altLang="en-US" sz="2800" u="sng" dirty="0" smtClean="0">
                <a:solidFill>
                  <a:schemeClr val="tx1"/>
                </a:solidFill>
                <a:latin typeface="ＭＳ ゴシック" pitchFamily="49" charset="-128"/>
                <a:ea typeface="ＭＳ ゴシック" pitchFamily="49" charset="-128"/>
                <a:cs typeface="+mj-cs"/>
              </a:rPr>
              <a:t>日　みんなの党</a:t>
            </a:r>
            <a:endParaRPr lang="en-US" altLang="ja-JP" sz="2800" u="sng" dirty="0" smtClean="0">
              <a:solidFill>
                <a:schemeClr val="tx1"/>
              </a:solidFill>
              <a:latin typeface="ＭＳ ゴシック" pitchFamily="49" charset="-128"/>
              <a:ea typeface="ＭＳ ゴシック" pitchFamily="49" charset="-128"/>
              <a:cs typeface="+mj-cs"/>
            </a:endParaRPr>
          </a:p>
          <a:p>
            <a:pPr algn="l"/>
            <a:r>
              <a:rPr lang="ja-JP" altLang="en-US" sz="2800" u="sng" dirty="0" smtClean="0">
                <a:solidFill>
                  <a:schemeClr val="tx1"/>
                </a:solidFill>
                <a:latin typeface="ＭＳ ゴシック" pitchFamily="49" charset="-128"/>
                <a:ea typeface="ＭＳ ゴシック" pitchFamily="49" charset="-128"/>
                <a:cs typeface="+mj-cs"/>
              </a:rPr>
              <a:t>受動喫煙防止法案提出　</a:t>
            </a:r>
            <a:endParaRPr lang="en-US" altLang="ja-JP" sz="2800" u="sng" dirty="0" smtClean="0">
              <a:solidFill>
                <a:schemeClr val="tx1"/>
              </a:solidFill>
              <a:latin typeface="ＭＳ ゴシック" pitchFamily="49" charset="-128"/>
              <a:ea typeface="ＭＳ ゴシック" pitchFamily="49" charset="-128"/>
              <a:cs typeface="+mj-cs"/>
            </a:endParaRPr>
          </a:p>
          <a:p>
            <a:pPr algn="l"/>
            <a:endParaRPr lang="en-US" altLang="ja-JP" sz="2000" dirty="0" smtClean="0"/>
          </a:p>
          <a:p>
            <a:pPr algn="l"/>
            <a:r>
              <a:rPr lang="ja-JP" altLang="en-US" sz="2000" b="1" i="1" u="sng" dirty="0" smtClean="0">
                <a:solidFill>
                  <a:schemeClr val="tx1"/>
                </a:solidFill>
              </a:rPr>
              <a:t>記者会見の内容：</a:t>
            </a:r>
            <a:endParaRPr lang="en-US" altLang="ja-JP" sz="2000" b="1" i="1" u="sng" dirty="0" smtClean="0">
              <a:solidFill>
                <a:schemeClr val="tx1"/>
              </a:solidFill>
            </a:endParaRPr>
          </a:p>
          <a:p>
            <a:pPr algn="l"/>
            <a:r>
              <a:rPr lang="ja-JP" altLang="en-US" sz="2000" dirty="0" smtClean="0">
                <a:solidFill>
                  <a:schemeClr val="tx1"/>
                </a:solidFill>
              </a:rPr>
              <a:t>タバコ</a:t>
            </a:r>
            <a:r>
              <a:rPr lang="ja-JP" altLang="en-US" sz="2000" dirty="0">
                <a:solidFill>
                  <a:schemeClr val="tx1"/>
                </a:solidFill>
              </a:rPr>
              <a:t>の煙を</a:t>
            </a:r>
            <a:r>
              <a:rPr lang="ja-JP" altLang="en-US" sz="2000" dirty="0" smtClean="0">
                <a:solidFill>
                  <a:schemeClr val="tx1"/>
                </a:solidFill>
              </a:rPr>
              <a:t>吸いたく</a:t>
            </a:r>
            <a:r>
              <a:rPr lang="ja-JP" altLang="en-US" sz="2000" dirty="0">
                <a:solidFill>
                  <a:schemeClr val="tx1"/>
                </a:solidFill>
              </a:rPr>
              <a:t>ない人を守る</a:t>
            </a:r>
            <a:r>
              <a:rPr lang="ja-JP" altLang="en-US" sz="2000" dirty="0" smtClean="0">
                <a:solidFill>
                  <a:schemeClr val="tx1"/>
                </a:solidFill>
              </a:rPr>
              <a:t>法案</a:t>
            </a:r>
            <a:endParaRPr lang="en-US" altLang="ja-JP" sz="2000" dirty="0" smtClean="0">
              <a:solidFill>
                <a:schemeClr val="tx1"/>
              </a:solidFill>
            </a:endParaRPr>
          </a:p>
          <a:p>
            <a:pPr algn="l"/>
            <a:r>
              <a:rPr lang="ja-JP" altLang="en-US" sz="2000" dirty="0">
                <a:solidFill>
                  <a:schemeClr val="tx1"/>
                </a:solidFill>
              </a:rPr>
              <a:t/>
            </a:r>
            <a:br>
              <a:rPr lang="ja-JP" altLang="en-US" sz="2000" dirty="0">
                <a:solidFill>
                  <a:schemeClr val="tx1"/>
                </a:solidFill>
              </a:rPr>
            </a:br>
            <a:r>
              <a:rPr lang="ja-JP" altLang="en-US" sz="2000" dirty="0">
                <a:solidFill>
                  <a:schemeClr val="tx1"/>
                </a:solidFill>
              </a:rPr>
              <a:t>強大なタバコ</a:t>
            </a:r>
            <a:r>
              <a:rPr lang="ja-JP" altLang="en-US" sz="2000" dirty="0" smtClean="0">
                <a:solidFill>
                  <a:schemeClr val="tx1"/>
                </a:solidFill>
              </a:rPr>
              <a:t>利権　天下り</a:t>
            </a:r>
            <a:r>
              <a:rPr lang="ja-JP" altLang="en-US" sz="2000" dirty="0">
                <a:solidFill>
                  <a:schemeClr val="tx1"/>
                </a:solidFill>
              </a:rPr>
              <a:t>　</a:t>
            </a:r>
            <a:endParaRPr lang="en-US" altLang="ja-JP" sz="2000" dirty="0" smtClean="0">
              <a:solidFill>
                <a:schemeClr val="tx1"/>
              </a:solidFill>
            </a:endParaRPr>
          </a:p>
          <a:p>
            <a:pPr algn="l"/>
            <a:endParaRPr lang="en-US" altLang="ja-JP" sz="2000" dirty="0" smtClean="0">
              <a:solidFill>
                <a:schemeClr val="tx1"/>
              </a:solidFill>
            </a:endParaRPr>
          </a:p>
          <a:p>
            <a:pPr algn="l"/>
            <a:r>
              <a:rPr lang="ja-JP" altLang="en-US" sz="2000" dirty="0" smtClean="0">
                <a:solidFill>
                  <a:schemeClr val="tx1"/>
                </a:solidFill>
              </a:rPr>
              <a:t>日本の受動</a:t>
            </a:r>
            <a:r>
              <a:rPr lang="ja-JP" altLang="en-US" sz="2000" dirty="0">
                <a:solidFill>
                  <a:schemeClr val="tx1"/>
                </a:solidFill>
              </a:rPr>
              <a:t>喫煙</a:t>
            </a:r>
            <a:r>
              <a:rPr lang="ja-JP" altLang="en-US" sz="2000" dirty="0" smtClean="0">
                <a:solidFill>
                  <a:schemeClr val="tx1"/>
                </a:solidFill>
              </a:rPr>
              <a:t>防止対策の遅れ</a:t>
            </a:r>
            <a:endParaRPr lang="en-US" altLang="ja-JP" sz="2000" dirty="0" smtClean="0">
              <a:solidFill>
                <a:schemeClr val="tx1"/>
              </a:solidFill>
            </a:endParaRPr>
          </a:p>
          <a:p>
            <a:pPr algn="l"/>
            <a:r>
              <a:rPr lang="ja-JP" altLang="en-US" sz="2000" dirty="0">
                <a:solidFill>
                  <a:schemeClr val="tx1"/>
                </a:solidFill>
              </a:rPr>
              <a:t/>
            </a:r>
            <a:br>
              <a:rPr lang="ja-JP" altLang="en-US" sz="2000" dirty="0">
                <a:solidFill>
                  <a:schemeClr val="tx1"/>
                </a:solidFill>
              </a:rPr>
            </a:br>
            <a:r>
              <a:rPr lang="ja-JP" altLang="en-US" sz="2000" dirty="0">
                <a:solidFill>
                  <a:schemeClr val="tx1"/>
                </a:solidFill>
              </a:rPr>
              <a:t>財務省・</a:t>
            </a:r>
            <a:r>
              <a:rPr lang="en-US" altLang="ja-JP" sz="2000" dirty="0">
                <a:solidFill>
                  <a:schemeClr val="tx1"/>
                </a:solidFill>
              </a:rPr>
              <a:t>JT</a:t>
            </a:r>
            <a:r>
              <a:rPr lang="ja-JP" altLang="en-US" sz="2000" dirty="0">
                <a:solidFill>
                  <a:schemeClr val="tx1"/>
                </a:solidFill>
              </a:rPr>
              <a:t>　</a:t>
            </a:r>
            <a:endParaRPr lang="en-US" altLang="ja-JP" sz="2000" dirty="0" smtClean="0">
              <a:solidFill>
                <a:schemeClr val="tx1"/>
              </a:solidFill>
            </a:endParaRPr>
          </a:p>
          <a:p>
            <a:pPr algn="l"/>
            <a:r>
              <a:rPr lang="ja-JP" altLang="en-US" sz="2000" dirty="0" smtClean="0">
                <a:solidFill>
                  <a:schemeClr val="tx1"/>
                </a:solidFill>
              </a:rPr>
              <a:t>官民</a:t>
            </a:r>
            <a:r>
              <a:rPr lang="ja-JP" altLang="en-US" sz="2000" dirty="0">
                <a:solidFill>
                  <a:schemeClr val="tx1"/>
                </a:solidFill>
              </a:rPr>
              <a:t>癒着の構造　</a:t>
            </a:r>
            <a:endParaRPr lang="en-US" altLang="ja-JP" sz="2000" dirty="0" smtClean="0">
              <a:solidFill>
                <a:schemeClr val="tx1"/>
              </a:solidFill>
            </a:endParaRPr>
          </a:p>
          <a:p>
            <a:pPr algn="l"/>
            <a:r>
              <a:rPr lang="ja-JP" altLang="en-US" sz="2000" dirty="0" smtClean="0">
                <a:solidFill>
                  <a:schemeClr val="tx1"/>
                </a:solidFill>
              </a:rPr>
              <a:t>しがらみ</a:t>
            </a:r>
            <a:r>
              <a:rPr lang="ja-JP" altLang="en-US" sz="2000" dirty="0">
                <a:solidFill>
                  <a:schemeClr val="tx1"/>
                </a:solidFill>
              </a:rPr>
              <a:t>のある</a:t>
            </a:r>
            <a:r>
              <a:rPr lang="ja-JP" altLang="en-US" sz="2000" dirty="0" smtClean="0">
                <a:solidFill>
                  <a:schemeClr val="tx1"/>
                </a:solidFill>
              </a:rPr>
              <a:t>政党</a:t>
            </a:r>
            <a:endParaRPr lang="en-US" altLang="ja-JP" sz="2000" dirty="0" smtClean="0">
              <a:solidFill>
                <a:schemeClr val="tx1"/>
              </a:solidFill>
            </a:endParaRPr>
          </a:p>
          <a:p>
            <a:pPr algn="l"/>
            <a:r>
              <a:rPr lang="ja-JP" altLang="en-US" sz="2000" dirty="0">
                <a:solidFill>
                  <a:schemeClr val="tx1"/>
                </a:solidFill>
              </a:rPr>
              <a:t/>
            </a:r>
            <a:br>
              <a:rPr lang="ja-JP" altLang="en-US" sz="2000" dirty="0">
                <a:solidFill>
                  <a:schemeClr val="tx1"/>
                </a:solidFill>
              </a:rPr>
            </a:br>
            <a:r>
              <a:rPr lang="ja-JP" altLang="en-US" sz="2000" dirty="0">
                <a:solidFill>
                  <a:schemeClr val="tx1"/>
                </a:solidFill>
              </a:rPr>
              <a:t>国際条約　</a:t>
            </a:r>
            <a:endParaRPr lang="en-US" altLang="ja-JP" sz="2000" dirty="0" smtClean="0">
              <a:solidFill>
                <a:schemeClr val="tx1"/>
              </a:solidFill>
            </a:endParaRPr>
          </a:p>
          <a:p>
            <a:pPr algn="l"/>
            <a:endParaRPr lang="en-US" altLang="ja-JP" sz="2000" dirty="0" smtClean="0">
              <a:solidFill>
                <a:schemeClr val="tx1"/>
              </a:solidFill>
            </a:endParaRPr>
          </a:p>
          <a:p>
            <a:pPr algn="l"/>
            <a:r>
              <a:rPr lang="ja-JP" altLang="en-US" sz="2000" dirty="0" smtClean="0">
                <a:solidFill>
                  <a:schemeClr val="tx1"/>
                </a:solidFill>
              </a:rPr>
              <a:t>法</a:t>
            </a:r>
            <a:r>
              <a:rPr lang="ja-JP" altLang="en-US" sz="2000" dirty="0">
                <a:solidFill>
                  <a:schemeClr val="tx1"/>
                </a:solidFill>
              </a:rPr>
              <a:t>規制を欠くのは日本と北朝鮮くらい</a:t>
            </a:r>
            <a:endParaRPr lang="en-US" altLang="ja-JP" sz="2000" dirty="0" smtClean="0">
              <a:solidFill>
                <a:schemeClr val="tx1"/>
              </a:solidFill>
              <a:latin typeface="ＭＳ ゴシック" pitchFamily="49" charset="-128"/>
              <a:ea typeface="ＭＳ ゴシック" pitchFamily="49" charset="-128"/>
              <a:cs typeface="+mj-cs"/>
            </a:endParaRPr>
          </a:p>
          <a:p>
            <a:pPr algn="l"/>
            <a:endParaRPr lang="en-US" altLang="ja-JP" sz="2000" dirty="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　</a:t>
            </a:r>
            <a:endParaRPr lang="ja-JP" altLang="en-US" sz="2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20</a:t>
            </a:fld>
            <a:endParaRPr kumimoji="1" lang="ja-JP" altLang="en-US"/>
          </a:p>
        </p:txBody>
      </p:sp>
      <p:sp>
        <p:nvSpPr>
          <p:cNvPr id="8" name="タイトル 1"/>
          <p:cNvSpPr txBox="1">
            <a:spLocks/>
          </p:cNvSpPr>
          <p:nvPr/>
        </p:nvSpPr>
        <p:spPr>
          <a:xfrm>
            <a:off x="42613" y="1"/>
            <a:ext cx="8928992" cy="1052736"/>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5154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5170" name="Rectangle 2"/>
          <p:cNvSpPr>
            <a:spLocks noGrp="1" noChangeArrowheads="1"/>
          </p:cNvSpPr>
          <p:nvPr>
            <p:ph type="title"/>
          </p:nvPr>
        </p:nvSpPr>
        <p:spPr>
          <a:xfrm>
            <a:off x="251520" y="116632"/>
            <a:ext cx="8545689" cy="1944216"/>
          </a:xfrm>
        </p:spPr>
        <p:txBody>
          <a:bodyPr>
            <a:normAutofit/>
          </a:bodyPr>
          <a:lstStyle/>
          <a:p>
            <a:pPr>
              <a:defRPr/>
            </a:pPr>
            <a:r>
              <a:rPr lang="ja-JP" altLang="en-US" sz="3600" dirty="0" smtClean="0"/>
              <a:t>アメリカ合衆国　公衆衛生総監報告</a:t>
            </a:r>
            <a:r>
              <a:rPr lang="en-US" altLang="ja-JP" sz="3600" dirty="0" smtClean="0"/>
              <a:t/>
            </a:r>
            <a:br>
              <a:rPr lang="en-US" altLang="ja-JP" sz="3600" dirty="0" smtClean="0"/>
            </a:br>
            <a:r>
              <a:rPr lang="en-US" altLang="ja-JP" sz="3600" dirty="0" smtClean="0"/>
              <a:t> Surgeon General</a:t>
            </a:r>
            <a:r>
              <a:rPr lang="ja-JP" altLang="en-US" sz="3600" dirty="0" smtClean="0"/>
              <a:t> </a:t>
            </a:r>
            <a:r>
              <a:rPr lang="en-US" altLang="ja-JP" sz="3600" dirty="0" smtClean="0"/>
              <a:t>Report 2006</a:t>
            </a:r>
            <a:r>
              <a:rPr lang="ja-JP" altLang="en-US" sz="3600" dirty="0" smtClean="0"/>
              <a:t>年</a:t>
            </a:r>
            <a:r>
              <a:rPr lang="en-US" altLang="ja-JP" sz="3600" dirty="0" smtClean="0"/>
              <a:t>6</a:t>
            </a:r>
            <a:r>
              <a:rPr lang="ja-JP" altLang="en-US" sz="3600" dirty="0" smtClean="0"/>
              <a:t>月</a:t>
            </a:r>
            <a:r>
              <a:rPr lang="en-US" altLang="ja-JP" sz="3600" dirty="0" smtClean="0"/>
              <a:t>27</a:t>
            </a:r>
            <a:r>
              <a:rPr lang="ja-JP" altLang="en-US" sz="3600" dirty="0" smtClean="0"/>
              <a:t>日</a:t>
            </a:r>
            <a:endParaRPr lang="en-US" altLang="ja-JP" sz="3600" dirty="0" smtClean="0"/>
          </a:p>
        </p:txBody>
      </p:sp>
      <p:sp>
        <p:nvSpPr>
          <p:cNvPr id="21510" name="Rectangle 6"/>
          <p:cNvSpPr>
            <a:spLocks noChangeArrowheads="1"/>
          </p:cNvSpPr>
          <p:nvPr/>
        </p:nvSpPr>
        <p:spPr bwMode="auto">
          <a:xfrm>
            <a:off x="0" y="1916832"/>
            <a:ext cx="6228184" cy="4524315"/>
          </a:xfrm>
          <a:prstGeom prst="rect">
            <a:avLst/>
          </a:prstGeom>
          <a:noFill/>
          <a:ln w="12700">
            <a:noFill/>
            <a:miter lim="800000"/>
            <a:headEnd/>
            <a:tailEnd/>
          </a:ln>
        </p:spPr>
        <p:txBody>
          <a:bodyPr wrap="square">
            <a:spAutoFit/>
          </a:bodyPr>
          <a:lstStyle/>
          <a:p>
            <a:pPr marL="514350" indent="-514350">
              <a:buFont typeface="Arial" pitchFamily="34" charset="0"/>
              <a:buChar char="•"/>
            </a:pPr>
            <a:r>
              <a:rPr lang="ja-JP" altLang="en-US" dirty="0" smtClean="0">
                <a:latin typeface="ＭＳ 明朝" pitchFamily="17" charset="-128"/>
                <a:ea typeface="ＭＳ 明朝" pitchFamily="17" charset="-128"/>
              </a:rPr>
              <a:t>受動喫煙は、タバコを吸わないこどもと大人の生命と健康を奪う。 </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en-US" dirty="0" smtClean="0">
                <a:latin typeface="ＭＳ 明朝" pitchFamily="17" charset="-128"/>
                <a:ea typeface="ＭＳ 明朝" pitchFamily="17" charset="-128"/>
              </a:rPr>
              <a:t>受動喫煙は、乳幼児突然死症候群、急性呼吸器感染症、耳の病気、重症気管支喘息のリスクを高める。</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en-US" altLang="ja-JP" dirty="0" smtClean="0">
                <a:latin typeface="ＭＳ 明朝" pitchFamily="17" charset="-128"/>
                <a:ea typeface="ＭＳ 明朝" pitchFamily="17" charset="-128"/>
              </a:rPr>
              <a:t> </a:t>
            </a:r>
            <a:r>
              <a:rPr lang="ja-JP" altLang="en-US" dirty="0" smtClean="0">
                <a:latin typeface="ＭＳ 明朝" pitchFamily="17" charset="-128"/>
                <a:ea typeface="ＭＳ 明朝" pitchFamily="17" charset="-128"/>
              </a:rPr>
              <a:t>大人が受動喫煙に暴露されると、ただちに心臓血管システムに悪影響があらわれる。また虚血性心疾患と肺ガンがおきやすくなる。 </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en-US" dirty="0" smtClean="0">
                <a:latin typeface="ＭＳ 明朝" pitchFamily="17" charset="-128"/>
                <a:ea typeface="ＭＳ 明朝" pitchFamily="17" charset="-128"/>
              </a:rPr>
              <a:t>受動喫煙に安全無害なレベルのないことが科学的に証明されている。 </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en-US" b="1" u="sng" dirty="0" smtClean="0">
                <a:latin typeface="ＭＳ ゴシック" pitchFamily="49" charset="-128"/>
                <a:ea typeface="ＭＳ ゴシック" pitchFamily="49" charset="-128"/>
              </a:rPr>
              <a:t>屋内における喫煙の禁止により非喫煙者の受動喫煙暴露を完全になくすことができる。分煙、空気清浄機、エアコンディショニングによって非喫煙者の受動喫煙を防ぐことはできない。</a:t>
            </a:r>
            <a:br>
              <a:rPr lang="ja-JP" altLang="en-US" b="1" u="sng" dirty="0" smtClean="0">
                <a:latin typeface="ＭＳ ゴシック" pitchFamily="49" charset="-128"/>
                <a:ea typeface="ＭＳ ゴシック" pitchFamily="49" charset="-128"/>
              </a:rPr>
            </a:br>
            <a:r>
              <a:rPr lang="ja-JP" altLang="en-US" dirty="0" smtClean="0"/>
              <a:t/>
            </a:r>
            <a:br>
              <a:rPr lang="ja-JP" altLang="en-US" dirty="0" smtClean="0"/>
            </a:br>
            <a:endParaRPr lang="en-US" altLang="ja-JP" dirty="0"/>
          </a:p>
          <a:p>
            <a:endParaRPr lang="ja-JP" altLang="en-US" dirty="0"/>
          </a:p>
        </p:txBody>
      </p:sp>
      <p:sp>
        <p:nvSpPr>
          <p:cNvPr id="21511" name="Rectangle 7"/>
          <p:cNvSpPr>
            <a:spLocks noChangeArrowheads="1"/>
          </p:cNvSpPr>
          <p:nvPr/>
        </p:nvSpPr>
        <p:spPr bwMode="auto">
          <a:xfrm>
            <a:off x="282222" y="5805264"/>
            <a:ext cx="8538250" cy="923330"/>
          </a:xfrm>
          <a:prstGeom prst="rect">
            <a:avLst/>
          </a:prstGeom>
          <a:noFill/>
          <a:ln w="12700">
            <a:noFill/>
            <a:miter lim="800000"/>
            <a:headEnd/>
            <a:tailEnd/>
          </a:ln>
        </p:spPr>
        <p:txBody>
          <a:bodyPr wrap="square">
            <a:spAutoFit/>
          </a:bodyPr>
          <a:lstStyle/>
          <a:p>
            <a:r>
              <a:rPr lang="en-US" altLang="ja-JP" dirty="0" smtClean="0">
                <a:hlinkClick r:id="rId3"/>
              </a:rPr>
              <a:t>http://www.surgeongeneral.gov/library/secondhandsmoke/</a:t>
            </a:r>
            <a:r>
              <a:rPr lang="ja-JP" altLang="en-US" dirty="0" smtClean="0"/>
              <a:t>　（原文）</a:t>
            </a:r>
            <a:endParaRPr lang="en-US" altLang="ja-JP" dirty="0" smtClean="0"/>
          </a:p>
          <a:p>
            <a:endParaRPr lang="en-US" altLang="ja-JP" dirty="0" smtClean="0"/>
          </a:p>
          <a:p>
            <a:r>
              <a:rPr lang="en-US" altLang="ja-JP" dirty="0" smtClean="0">
                <a:hlinkClick r:id="rId4"/>
              </a:rPr>
              <a:t>http://www.nosmoke55.jp/data/0606hhs.html</a:t>
            </a:r>
            <a:r>
              <a:rPr lang="ja-JP" altLang="en-US" dirty="0" smtClean="0"/>
              <a:t>　（日本語訳）</a:t>
            </a:r>
            <a:endParaRPr lang="en-US" altLang="ja-JP" dirty="0"/>
          </a:p>
        </p:txBody>
      </p:sp>
      <p:pic>
        <p:nvPicPr>
          <p:cNvPr id="1026" name="Picture 2" descr="C:\Users\default.vostro200-04\Documents\タバコ問題\職場における受動喫煙防止対策　検討会\SGRry_ページ_01.jpg"/>
          <p:cNvPicPr>
            <a:picLocks noChangeAspect="1" noChangeArrowheads="1"/>
          </p:cNvPicPr>
          <p:nvPr/>
        </p:nvPicPr>
        <p:blipFill>
          <a:blip r:embed="rId5" cstate="print"/>
          <a:srcRect/>
          <a:stretch>
            <a:fillRect/>
          </a:stretch>
        </p:blipFill>
        <p:spPr bwMode="auto">
          <a:xfrm>
            <a:off x="6214201" y="1916104"/>
            <a:ext cx="2875856" cy="3721696"/>
          </a:xfrm>
          <a:prstGeom prst="rect">
            <a:avLst/>
          </a:prstGeom>
          <a:noFill/>
        </p:spPr>
      </p:pic>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21</a:t>
            </a:fld>
            <a:endParaRPr kumimoji="1" lang="ja-JP"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5170" name="Rectangle 2"/>
          <p:cNvSpPr>
            <a:spLocks noGrp="1" noChangeArrowheads="1"/>
          </p:cNvSpPr>
          <p:nvPr>
            <p:ph type="title"/>
          </p:nvPr>
        </p:nvSpPr>
        <p:spPr>
          <a:xfrm>
            <a:off x="251520" y="116632"/>
            <a:ext cx="8545689" cy="1728192"/>
          </a:xfrm>
        </p:spPr>
        <p:txBody>
          <a:bodyPr>
            <a:normAutofit/>
          </a:bodyPr>
          <a:lstStyle/>
          <a:p>
            <a:pPr>
              <a:defRPr/>
            </a:pPr>
            <a:r>
              <a:rPr lang="en-US" altLang="ja-JP" sz="3600" dirty="0" smtClean="0">
                <a:latin typeface="ＭＳ ゴシック" pitchFamily="49" charset="-128"/>
                <a:ea typeface="ＭＳ ゴシック" pitchFamily="49" charset="-128"/>
              </a:rPr>
              <a:t>WHO Policy recommendations </a:t>
            </a:r>
            <a:br>
              <a:rPr lang="en-US" altLang="ja-JP" sz="3600" dirty="0" smtClean="0">
                <a:latin typeface="ＭＳ ゴシック" pitchFamily="49" charset="-128"/>
                <a:ea typeface="ＭＳ ゴシック" pitchFamily="49" charset="-128"/>
              </a:rPr>
            </a:br>
            <a:r>
              <a:rPr lang="en-US" altLang="ja-JP" sz="3600" dirty="0" smtClean="0">
                <a:latin typeface="ＭＳ ゴシック" pitchFamily="49" charset="-128"/>
                <a:ea typeface="ＭＳ ゴシック" pitchFamily="49" charset="-128"/>
              </a:rPr>
              <a:t> </a:t>
            </a:r>
            <a:r>
              <a:rPr lang="ja-JP" altLang="en-US" sz="3600" dirty="0" smtClean="0">
                <a:latin typeface="ＭＳ ゴシック" pitchFamily="49" charset="-128"/>
                <a:ea typeface="ＭＳ ゴシック" pitchFamily="49" charset="-128"/>
              </a:rPr>
              <a:t>「受動喫煙防止のための政策勧告」</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en-US" altLang="ja-JP" sz="2800" dirty="0" smtClean="0">
                <a:latin typeface="ＭＳ ゴシック" pitchFamily="49" charset="-128"/>
                <a:ea typeface="ＭＳ ゴシック" pitchFamily="49" charset="-128"/>
              </a:rPr>
              <a:t>(</a:t>
            </a:r>
            <a:r>
              <a:rPr lang="ja-JP" altLang="en-US" sz="2800" dirty="0" smtClean="0">
                <a:latin typeface="ＭＳ ゴシック" pitchFamily="49" charset="-128"/>
                <a:ea typeface="ＭＳ ゴシック" pitchFamily="49" charset="-128"/>
              </a:rPr>
              <a:t>世界保健機関　</a:t>
            </a:r>
            <a:r>
              <a:rPr lang="en-US" altLang="ja-JP" sz="2800" dirty="0" smtClean="0">
                <a:latin typeface="ＭＳ ゴシック" pitchFamily="49" charset="-128"/>
                <a:ea typeface="ＭＳ ゴシック" pitchFamily="49" charset="-128"/>
              </a:rPr>
              <a:t>2007</a:t>
            </a:r>
            <a:r>
              <a:rPr lang="ja-JP" altLang="en-US" sz="2800" dirty="0" smtClean="0">
                <a:latin typeface="ＭＳ ゴシック" pitchFamily="49" charset="-128"/>
                <a:ea typeface="ＭＳ ゴシック" pitchFamily="49" charset="-128"/>
              </a:rPr>
              <a:t>年</a:t>
            </a:r>
            <a:r>
              <a:rPr lang="en-US" altLang="ja-JP" sz="2800" dirty="0" smtClean="0">
                <a:latin typeface="ＭＳ ゴシック" pitchFamily="49" charset="-128"/>
                <a:ea typeface="ＭＳ ゴシック" pitchFamily="49" charset="-128"/>
              </a:rPr>
              <a:t>)</a:t>
            </a:r>
          </a:p>
        </p:txBody>
      </p:sp>
      <p:sp>
        <p:nvSpPr>
          <p:cNvPr id="21510" name="Rectangle 6"/>
          <p:cNvSpPr>
            <a:spLocks noChangeArrowheads="1"/>
          </p:cNvSpPr>
          <p:nvPr/>
        </p:nvSpPr>
        <p:spPr bwMode="auto">
          <a:xfrm>
            <a:off x="0" y="2132856"/>
            <a:ext cx="6228184" cy="3139321"/>
          </a:xfrm>
          <a:prstGeom prst="rect">
            <a:avLst/>
          </a:prstGeom>
          <a:noFill/>
          <a:ln w="12700">
            <a:noFill/>
            <a:miter lim="800000"/>
            <a:headEnd/>
            <a:tailEnd/>
          </a:ln>
        </p:spPr>
        <p:txBody>
          <a:bodyPr wrap="square">
            <a:spAutoFit/>
          </a:bodyPr>
          <a:lstStyle/>
          <a:p>
            <a:pPr marL="514350" indent="-514350">
              <a:buFont typeface="Arial" pitchFamily="34" charset="0"/>
              <a:buChar char="•"/>
            </a:pPr>
            <a:r>
              <a:rPr lang="ja-JP" altLang="ja-JP" dirty="0" smtClean="0">
                <a:latin typeface="ＭＳ 明朝" pitchFamily="17" charset="-128"/>
                <a:ea typeface="ＭＳ 明朝" pitchFamily="17" charset="-128"/>
              </a:rPr>
              <a:t>科学的に，受動喫煙には安全レベルが存在しないことが証明されている。</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ja-JP" dirty="0" smtClean="0">
                <a:latin typeface="ＭＳ 明朝" pitchFamily="17" charset="-128"/>
                <a:ea typeface="ＭＳ 明朝" pitchFamily="17" charset="-128"/>
              </a:rPr>
              <a:t>受動喫煙の有害な影響をなくすには</a:t>
            </a:r>
            <a:r>
              <a:rPr lang="ja-JP" altLang="ja-JP" b="1" u="sng" dirty="0" smtClean="0">
                <a:latin typeface="ＭＳ ゴシック" pitchFamily="49" charset="-128"/>
                <a:ea typeface="ＭＳ ゴシック" pitchFamily="49" charset="-128"/>
              </a:rPr>
              <a:t>屋内完全禁煙（</a:t>
            </a:r>
            <a:r>
              <a:rPr lang="en-US" altLang="ja-JP" b="1" u="sng" dirty="0" smtClean="0">
                <a:latin typeface="ＭＳ ゴシック" pitchFamily="49" charset="-128"/>
                <a:ea typeface="ＭＳ ゴシック" pitchFamily="49" charset="-128"/>
              </a:rPr>
              <a:t>100% smoke-free environments</a:t>
            </a:r>
            <a:r>
              <a:rPr lang="ja-JP" altLang="ja-JP" b="1" u="sng" dirty="0" smtClean="0">
                <a:latin typeface="ＭＳ ゴシック" pitchFamily="49" charset="-128"/>
                <a:ea typeface="ＭＳ ゴシック" pitchFamily="49" charset="-128"/>
              </a:rPr>
              <a:t>）という方法以外ありえない</a:t>
            </a:r>
            <a:r>
              <a:rPr lang="ja-JP" altLang="ja-JP" dirty="0" smtClean="0">
                <a:latin typeface="ＭＳ 明朝" pitchFamily="17" charset="-128"/>
                <a:ea typeface="ＭＳ 明朝" pitchFamily="17" charset="-128"/>
              </a:rPr>
              <a:t>と反論の余地なく証明されている</a:t>
            </a:r>
            <a:r>
              <a:rPr lang="ja-JP" altLang="en-US" dirty="0" smtClean="0">
                <a:latin typeface="ＭＳ 明朝" pitchFamily="17" charset="-128"/>
                <a:ea typeface="ＭＳ 明朝" pitchFamily="17" charset="-128"/>
              </a:rPr>
              <a:t>。</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ja-JP" b="1" u="sng" dirty="0" smtClean="0">
                <a:latin typeface="ＭＳ ゴシック" pitchFamily="49" charset="-128"/>
                <a:ea typeface="ＭＳ ゴシック" pitchFamily="49" charset="-128"/>
              </a:rPr>
              <a:t>換気と空気清浄機を組み合わせたとしても，許容レベルまでタバコ煙の臭いや濃度を減らすことはできない</a:t>
            </a:r>
            <a:r>
              <a:rPr lang="ja-JP" altLang="ja-JP" dirty="0" smtClean="0">
                <a:latin typeface="ＭＳ 明朝" pitchFamily="17" charset="-128"/>
                <a:ea typeface="ＭＳ 明朝" pitchFamily="17" charset="-128"/>
              </a:rPr>
              <a:t>（</a:t>
            </a:r>
            <a:r>
              <a:rPr lang="en-US" altLang="ja-JP" dirty="0" smtClean="0">
                <a:latin typeface="ＭＳ 明朝" pitchFamily="17" charset="-128"/>
                <a:ea typeface="ＭＳ 明朝" pitchFamily="17" charset="-128"/>
              </a:rPr>
              <a:t>7</a:t>
            </a:r>
            <a:r>
              <a:rPr lang="ja-JP" altLang="ja-JP" dirty="0" smtClean="0">
                <a:latin typeface="ＭＳ 明朝" pitchFamily="17" charset="-128"/>
                <a:ea typeface="ＭＳ 明朝" pitchFamily="17" charset="-128"/>
              </a:rPr>
              <a:t>頁）。</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ja-JP" dirty="0" smtClean="0">
                <a:latin typeface="ＭＳ 明朝" pitchFamily="17" charset="-128"/>
                <a:ea typeface="ＭＳ 明朝" pitchFamily="17" charset="-128"/>
              </a:rPr>
              <a:t>「喫煙室」の設置でも受動喫煙を防ぐことはできない（</a:t>
            </a:r>
            <a:r>
              <a:rPr lang="en-US" altLang="ja-JP" dirty="0" smtClean="0">
                <a:latin typeface="ＭＳ 明朝" pitchFamily="17" charset="-128"/>
                <a:ea typeface="ＭＳ 明朝" pitchFamily="17" charset="-128"/>
              </a:rPr>
              <a:t>9</a:t>
            </a:r>
            <a:r>
              <a:rPr lang="ja-JP" altLang="ja-JP" dirty="0" smtClean="0">
                <a:latin typeface="ＭＳ 明朝" pitchFamily="17" charset="-128"/>
                <a:ea typeface="ＭＳ 明朝" pitchFamily="17" charset="-128"/>
              </a:rPr>
              <a:t>頁）。</a:t>
            </a:r>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ja-JP" b="1" u="sng" dirty="0" smtClean="0">
                <a:latin typeface="ＭＳ ゴシック" pitchFamily="49" charset="-128"/>
                <a:ea typeface="ＭＳ ゴシック" pitchFamily="49" charset="-128"/>
              </a:rPr>
              <a:t>換気や分煙を勧めることはできない</a:t>
            </a:r>
            <a:r>
              <a:rPr lang="ja-JP" altLang="ja-JP" dirty="0" smtClean="0">
                <a:latin typeface="ＭＳ 明朝" pitchFamily="17" charset="-128"/>
                <a:ea typeface="ＭＳ 明朝" pitchFamily="17" charset="-128"/>
              </a:rPr>
              <a:t>（</a:t>
            </a:r>
            <a:r>
              <a:rPr lang="en-US" altLang="ja-JP" dirty="0" smtClean="0">
                <a:latin typeface="ＭＳ 明朝" pitchFamily="17" charset="-128"/>
                <a:ea typeface="ＭＳ 明朝" pitchFamily="17" charset="-128"/>
              </a:rPr>
              <a:t>2</a:t>
            </a:r>
            <a:r>
              <a:rPr lang="ja-JP" altLang="ja-JP" dirty="0" smtClean="0">
                <a:latin typeface="ＭＳ 明朝" pitchFamily="17" charset="-128"/>
                <a:ea typeface="ＭＳ 明朝" pitchFamily="17" charset="-128"/>
              </a:rPr>
              <a:t>頁，</a:t>
            </a:r>
            <a:r>
              <a:rPr lang="en-US" altLang="ja-JP" dirty="0" smtClean="0">
                <a:latin typeface="ＭＳ 明朝" pitchFamily="17" charset="-128"/>
                <a:ea typeface="ＭＳ 明朝" pitchFamily="17" charset="-128"/>
              </a:rPr>
              <a:t>19</a:t>
            </a:r>
            <a:r>
              <a:rPr lang="ja-JP" altLang="ja-JP" dirty="0" smtClean="0">
                <a:latin typeface="ＭＳ 明朝" pitchFamily="17" charset="-128"/>
                <a:ea typeface="ＭＳ 明朝" pitchFamily="17" charset="-128"/>
              </a:rPr>
              <a:t>頁）</a:t>
            </a:r>
            <a:r>
              <a:rPr lang="ja-JP" altLang="en-US" dirty="0" smtClean="0">
                <a:latin typeface="ＭＳ 明朝" pitchFamily="17" charset="-128"/>
                <a:ea typeface="ＭＳ 明朝" pitchFamily="17" charset="-128"/>
              </a:rPr>
              <a:t>。</a:t>
            </a:r>
          </a:p>
        </p:txBody>
      </p:sp>
      <p:sp>
        <p:nvSpPr>
          <p:cNvPr id="21511" name="Rectangle 7"/>
          <p:cNvSpPr>
            <a:spLocks noChangeArrowheads="1"/>
          </p:cNvSpPr>
          <p:nvPr/>
        </p:nvSpPr>
        <p:spPr bwMode="auto">
          <a:xfrm>
            <a:off x="282222" y="5805264"/>
            <a:ext cx="8538250" cy="923330"/>
          </a:xfrm>
          <a:prstGeom prst="rect">
            <a:avLst/>
          </a:prstGeom>
          <a:noFill/>
          <a:ln w="12700">
            <a:noFill/>
            <a:miter lim="800000"/>
            <a:headEnd/>
            <a:tailEnd/>
          </a:ln>
        </p:spPr>
        <p:txBody>
          <a:bodyPr wrap="square">
            <a:spAutoFit/>
          </a:bodyPr>
          <a:lstStyle/>
          <a:p>
            <a:r>
              <a:rPr lang="en-US" altLang="ja-JP" dirty="0" smtClean="0">
                <a:hlinkClick r:id="rId3"/>
              </a:rPr>
              <a:t>http://www.who.int/tobacco/resources/publications/wntd/2007/pol_recommendations/en/index.html</a:t>
            </a:r>
            <a:r>
              <a:rPr lang="ja-JP" altLang="en-US" dirty="0" smtClean="0"/>
              <a:t>　（原文）</a:t>
            </a:r>
            <a:endParaRPr lang="en-US" altLang="ja-JP" dirty="0" smtClean="0"/>
          </a:p>
          <a:p>
            <a:r>
              <a:rPr lang="en-US" altLang="ja-JP" dirty="0" smtClean="0">
                <a:hlinkClick r:id="rId4"/>
              </a:rPr>
              <a:t>http://www.nosmoke55.jp/data/0706who_shs_matuzaki.html</a:t>
            </a:r>
            <a:r>
              <a:rPr lang="ja-JP" altLang="en-US" dirty="0" smtClean="0"/>
              <a:t>　（日本語訳）</a:t>
            </a:r>
            <a:endParaRPr lang="en-US" altLang="ja-JP" dirty="0"/>
          </a:p>
        </p:txBody>
      </p:sp>
      <p:pic>
        <p:nvPicPr>
          <p:cNvPr id="6" name="Picture 4"/>
          <p:cNvPicPr>
            <a:picLocks noChangeAspect="1" noChangeArrowheads="1"/>
          </p:cNvPicPr>
          <p:nvPr/>
        </p:nvPicPr>
        <p:blipFill>
          <a:blip r:embed="rId5" cstate="print"/>
          <a:srcRect/>
          <a:stretch>
            <a:fillRect/>
          </a:stretch>
        </p:blipFill>
        <p:spPr bwMode="auto">
          <a:xfrm>
            <a:off x="6300192" y="1916832"/>
            <a:ext cx="2739132" cy="3744416"/>
          </a:xfrm>
          <a:prstGeom prst="rect">
            <a:avLst/>
          </a:prstGeom>
          <a:noFill/>
          <a:ln w="12700">
            <a:noFill/>
            <a:miter lim="800000"/>
            <a:headEnd/>
            <a:tailEnd/>
          </a:ln>
        </p:spPr>
      </p:pic>
      <p:sp>
        <p:nvSpPr>
          <p:cNvPr id="7" name="スライド番号プレースホルダ 6"/>
          <p:cNvSpPr>
            <a:spLocks noGrp="1"/>
          </p:cNvSpPr>
          <p:nvPr>
            <p:ph type="sldNum" sz="quarter" idx="12"/>
          </p:nvPr>
        </p:nvSpPr>
        <p:spPr/>
        <p:txBody>
          <a:bodyPr/>
          <a:lstStyle/>
          <a:p>
            <a:fld id="{83294AE6-8CEA-4621-89A7-2B04751E61DE}" type="slidenum">
              <a:rPr kumimoji="1" lang="ja-JP" altLang="en-US" smtClean="0"/>
              <a:pPr/>
              <a:t>22</a:t>
            </a:fld>
            <a:endParaRPr kumimoji="1" lang="ja-JP"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5170" name="Rectangle 2"/>
          <p:cNvSpPr>
            <a:spLocks noGrp="1" noChangeArrowheads="1"/>
          </p:cNvSpPr>
          <p:nvPr>
            <p:ph type="title"/>
          </p:nvPr>
        </p:nvSpPr>
        <p:spPr>
          <a:xfrm>
            <a:off x="251520" y="116632"/>
            <a:ext cx="8545689" cy="1728192"/>
          </a:xfrm>
        </p:spPr>
        <p:txBody>
          <a:bodyPr>
            <a:normAutofit/>
          </a:bodyPr>
          <a:lstStyle/>
          <a:p>
            <a:pPr>
              <a:defRPr/>
            </a:pPr>
            <a:r>
              <a:rPr lang="en-US" altLang="ja-JP" sz="3600" dirty="0" smtClean="0">
                <a:solidFill>
                  <a:srgbClr val="0066FF"/>
                </a:solidFill>
                <a:latin typeface="ＭＳ ゴシック" pitchFamily="49" charset="-128"/>
                <a:ea typeface="ＭＳ ゴシック" pitchFamily="49" charset="-128"/>
              </a:rPr>
              <a:t>WHO 2007</a:t>
            </a:r>
            <a:r>
              <a:rPr lang="ja-JP" altLang="en-US" sz="3600" dirty="0" smtClean="0">
                <a:solidFill>
                  <a:srgbClr val="0066FF"/>
                </a:solidFill>
                <a:latin typeface="ＭＳ ゴシック" pitchFamily="49" charset="-128"/>
                <a:ea typeface="ＭＳ ゴシック" pitchFamily="49" charset="-128"/>
              </a:rPr>
              <a:t>年</a:t>
            </a:r>
            <a:r>
              <a:rPr lang="en-US" altLang="ja-JP" sz="3600" dirty="0" smtClean="0">
                <a:solidFill>
                  <a:srgbClr val="0066FF"/>
                </a:solidFill>
                <a:latin typeface="ＭＳ ゴシック" pitchFamily="49" charset="-128"/>
                <a:ea typeface="ＭＳ ゴシック" pitchFamily="49" charset="-128"/>
              </a:rPr>
              <a:t>5</a:t>
            </a:r>
            <a:r>
              <a:rPr lang="ja-JP" altLang="en-US" sz="3600" dirty="0" smtClean="0">
                <a:solidFill>
                  <a:srgbClr val="0066FF"/>
                </a:solidFill>
                <a:latin typeface="ＭＳ ゴシック" pitchFamily="49" charset="-128"/>
                <a:ea typeface="ＭＳ ゴシック" pitchFamily="49" charset="-128"/>
              </a:rPr>
              <a:t>月</a:t>
            </a:r>
            <a:r>
              <a:rPr lang="en-US" altLang="ja-JP" sz="3600" dirty="0" smtClean="0">
                <a:solidFill>
                  <a:srgbClr val="0066FF"/>
                </a:solidFill>
                <a:latin typeface="ＭＳ ゴシック" pitchFamily="49" charset="-128"/>
                <a:ea typeface="ＭＳ ゴシック" pitchFamily="49" charset="-128"/>
              </a:rPr>
              <a:t>31</a:t>
            </a:r>
            <a:r>
              <a:rPr lang="ja-JP" altLang="en-US" sz="3600" dirty="0" smtClean="0">
                <a:solidFill>
                  <a:srgbClr val="0066FF"/>
                </a:solidFill>
                <a:latin typeface="ＭＳ ゴシック" pitchFamily="49" charset="-128"/>
                <a:ea typeface="ＭＳ ゴシック" pitchFamily="49" charset="-128"/>
              </a:rPr>
              <a:t>日　世界禁煙デー</a:t>
            </a:r>
            <a:r>
              <a:rPr lang="en-US" altLang="ja-JP" sz="3600" dirty="0" smtClean="0">
                <a:solidFill>
                  <a:srgbClr val="0066FF"/>
                </a:solidFill>
                <a:latin typeface="ＭＳ ゴシック" pitchFamily="49" charset="-128"/>
                <a:ea typeface="ＭＳ ゴシック" pitchFamily="49" charset="-128"/>
              </a:rPr>
              <a:t> </a:t>
            </a:r>
            <a:br>
              <a:rPr lang="en-US" altLang="ja-JP" sz="3600" dirty="0" smtClean="0">
                <a:solidFill>
                  <a:srgbClr val="0066FF"/>
                </a:solidFill>
                <a:latin typeface="ＭＳ ゴシック" pitchFamily="49" charset="-128"/>
                <a:ea typeface="ＭＳ ゴシック" pitchFamily="49" charset="-128"/>
              </a:rPr>
            </a:br>
            <a:r>
              <a:rPr lang="ja-JP" altLang="en-US" sz="2800" dirty="0" smtClean="0">
                <a:solidFill>
                  <a:srgbClr val="0066FF"/>
                </a:solidFill>
                <a:latin typeface="ＭＳ ゴシック" pitchFamily="49" charset="-128"/>
                <a:ea typeface="ＭＳ ゴシック" pitchFamily="49" charset="-128"/>
              </a:rPr>
              <a:t>室内は禁煙　完全禁煙環境を実現しよう</a:t>
            </a:r>
            <a:r>
              <a:rPr lang="en-US" altLang="ja-JP" sz="2800" dirty="0" smtClean="0">
                <a:solidFill>
                  <a:srgbClr val="0066FF"/>
                </a:solidFill>
                <a:latin typeface="ＭＳ ゴシック" pitchFamily="49" charset="-128"/>
                <a:ea typeface="ＭＳ ゴシック" pitchFamily="49" charset="-128"/>
              </a:rPr>
              <a:t/>
            </a:r>
            <a:br>
              <a:rPr lang="en-US" altLang="ja-JP" sz="2800" dirty="0" smtClean="0">
                <a:solidFill>
                  <a:srgbClr val="0066FF"/>
                </a:solidFill>
                <a:latin typeface="ＭＳ ゴシック" pitchFamily="49" charset="-128"/>
                <a:ea typeface="ＭＳ ゴシック" pitchFamily="49" charset="-128"/>
              </a:rPr>
            </a:br>
            <a:r>
              <a:rPr lang="ja-JP" altLang="en-US" sz="2800" b="1" dirty="0" smtClean="0">
                <a:solidFill>
                  <a:srgbClr val="0066FF"/>
                </a:solidFill>
              </a:rPr>
              <a:t>タバコの煙のない環境　</a:t>
            </a:r>
            <a:r>
              <a:rPr lang="en-US" altLang="ja-JP" sz="2800" b="1" dirty="0" smtClean="0">
                <a:solidFill>
                  <a:srgbClr val="0066FF"/>
                </a:solidFill>
              </a:rPr>
              <a:t>SMOKE-FREE ENVIRONMENTS</a:t>
            </a:r>
            <a:endParaRPr lang="en-US" altLang="ja-JP" sz="2800" dirty="0" smtClean="0">
              <a:solidFill>
                <a:srgbClr val="0066FF"/>
              </a:solidFill>
              <a:latin typeface="ＭＳ ゴシック" pitchFamily="49" charset="-128"/>
              <a:ea typeface="ＭＳ ゴシック" pitchFamily="49" charset="-128"/>
            </a:endParaRPr>
          </a:p>
        </p:txBody>
      </p:sp>
      <p:sp>
        <p:nvSpPr>
          <p:cNvPr id="21511" name="Rectangle 7"/>
          <p:cNvSpPr>
            <a:spLocks noChangeArrowheads="1"/>
          </p:cNvSpPr>
          <p:nvPr/>
        </p:nvSpPr>
        <p:spPr bwMode="auto">
          <a:xfrm>
            <a:off x="282222" y="5805264"/>
            <a:ext cx="8754274" cy="923330"/>
          </a:xfrm>
          <a:prstGeom prst="rect">
            <a:avLst/>
          </a:prstGeom>
          <a:noFill/>
          <a:ln w="12700">
            <a:noFill/>
            <a:miter lim="800000"/>
            <a:headEnd/>
            <a:tailEnd/>
          </a:ln>
        </p:spPr>
        <p:txBody>
          <a:bodyPr wrap="square">
            <a:spAutoFit/>
          </a:bodyPr>
          <a:lstStyle/>
          <a:p>
            <a:r>
              <a:rPr lang="en-US" altLang="ja-JP" dirty="0" smtClean="0">
                <a:hlinkClick r:id="rId3"/>
              </a:rPr>
              <a:t>http://www.who.int/tobacco/communications/events/wntd/2007/en/index.html</a:t>
            </a:r>
            <a:r>
              <a:rPr lang="en-US" altLang="ja-JP" dirty="0" smtClean="0"/>
              <a:t> </a:t>
            </a:r>
            <a:r>
              <a:rPr lang="ja-JP" altLang="en-US" dirty="0" smtClean="0"/>
              <a:t>　（原文）</a:t>
            </a:r>
            <a:endParaRPr lang="en-US" altLang="ja-JP" dirty="0" smtClean="0"/>
          </a:p>
          <a:p>
            <a:endParaRPr lang="en-US" altLang="ja-JP" smtClean="0">
              <a:hlinkClick r:id="rId4"/>
            </a:endParaRPr>
          </a:p>
          <a:p>
            <a:r>
              <a:rPr lang="en-US" altLang="ja-JP" smtClean="0">
                <a:hlinkClick r:id="rId4"/>
              </a:rPr>
              <a:t>http</a:t>
            </a:r>
            <a:r>
              <a:rPr lang="en-US" altLang="ja-JP" dirty="0" smtClean="0">
                <a:hlinkClick r:id="rId4"/>
              </a:rPr>
              <a:t>://www.nosmoke55.jp/wntd2007.html</a:t>
            </a:r>
            <a:r>
              <a:rPr lang="ja-JP" altLang="en-US" dirty="0" smtClean="0"/>
              <a:t>　（日本語訳）</a:t>
            </a:r>
            <a:endParaRPr lang="en-US" altLang="ja-JP" dirty="0"/>
          </a:p>
        </p:txBody>
      </p:sp>
      <p:pic>
        <p:nvPicPr>
          <p:cNvPr id="7" name="Picture 2" descr="C:\Users\default.vostro200-04\Documents\タバコ問題\職場における受動喫煙防止対策　検討会\Smoke-free_ページ_1.jpg"/>
          <p:cNvPicPr>
            <a:picLocks noChangeAspect="1" noChangeArrowheads="1"/>
          </p:cNvPicPr>
          <p:nvPr/>
        </p:nvPicPr>
        <p:blipFill>
          <a:blip r:embed="rId5" cstate="print"/>
          <a:srcRect/>
          <a:stretch>
            <a:fillRect/>
          </a:stretch>
        </p:blipFill>
        <p:spPr bwMode="auto">
          <a:xfrm>
            <a:off x="6300192" y="1916832"/>
            <a:ext cx="2664296" cy="3765802"/>
          </a:xfrm>
          <a:prstGeom prst="rect">
            <a:avLst/>
          </a:prstGeom>
          <a:noFill/>
        </p:spPr>
      </p:pic>
      <p:sp>
        <p:nvSpPr>
          <p:cNvPr id="8" name="Rectangle 6"/>
          <p:cNvSpPr>
            <a:spLocks noChangeArrowheads="1"/>
          </p:cNvSpPr>
          <p:nvPr/>
        </p:nvSpPr>
        <p:spPr bwMode="auto">
          <a:xfrm>
            <a:off x="0" y="2132856"/>
            <a:ext cx="6228184" cy="2585323"/>
          </a:xfrm>
          <a:prstGeom prst="rect">
            <a:avLst/>
          </a:prstGeom>
          <a:noFill/>
          <a:ln w="12700">
            <a:noFill/>
            <a:miter lim="800000"/>
            <a:headEnd/>
            <a:tailEnd/>
          </a:ln>
        </p:spPr>
        <p:txBody>
          <a:bodyPr wrap="square">
            <a:spAutoFit/>
          </a:bodyPr>
          <a:lstStyle/>
          <a:p>
            <a:pPr marL="514350" indent="-514350">
              <a:buFont typeface="Arial" pitchFamily="34" charset="0"/>
              <a:buChar char="•"/>
            </a:pPr>
            <a:r>
              <a:rPr lang="ja-JP" altLang="ja-JP" dirty="0" smtClean="0">
                <a:latin typeface="ＭＳ 明朝" pitchFamily="17" charset="-128"/>
                <a:ea typeface="ＭＳ 明朝" pitchFamily="17" charset="-128"/>
              </a:rPr>
              <a:t>受動喫煙はたんなる迷惑問題ではなく，健康破壊の問題である（タバコ産業のウソ　その１より）。</a:t>
            </a:r>
            <a:endParaRPr lang="en-US" altLang="ja-JP" dirty="0" smtClean="0">
              <a:latin typeface="ＭＳ 明朝" pitchFamily="17" charset="-128"/>
              <a:ea typeface="ＭＳ 明朝" pitchFamily="17" charset="-128"/>
            </a:endParaRPr>
          </a:p>
          <a:p>
            <a:pPr marL="514350" indent="-514350"/>
            <a:endParaRPr lang="en-US" altLang="ja-JP" dirty="0" smtClean="0">
              <a:solidFill>
                <a:srgbClr val="0066FF"/>
              </a:solidFill>
              <a:latin typeface="ＭＳ 明朝" pitchFamily="17" charset="-128"/>
              <a:ea typeface="ＭＳ 明朝" pitchFamily="17" charset="-128"/>
            </a:endParaRPr>
          </a:p>
          <a:p>
            <a:pPr marL="514350" indent="-514350">
              <a:buFont typeface="Arial" pitchFamily="34" charset="0"/>
              <a:buChar char="•"/>
            </a:pPr>
            <a:r>
              <a:rPr lang="ja-JP" altLang="ja-JP" b="1" u="sng" dirty="0" smtClean="0">
                <a:latin typeface="ＭＳ ゴシック" pitchFamily="49" charset="-128"/>
                <a:ea typeface="ＭＳ ゴシック" pitchFamily="49" charset="-128"/>
              </a:rPr>
              <a:t>換気で受動喫煙問題を解決することは非現実的であり不可能である</a:t>
            </a:r>
            <a:r>
              <a:rPr lang="ja-JP" altLang="ja-JP" dirty="0" smtClean="0">
                <a:latin typeface="ＭＳ 明朝" pitchFamily="17" charset="-128"/>
                <a:ea typeface="ＭＳ 明朝" pitchFamily="17" charset="-128"/>
              </a:rPr>
              <a:t>（タバコ産業のウソ　その３より）。</a:t>
            </a:r>
            <a:endParaRPr lang="en-US" altLang="ja-JP" dirty="0" smtClean="0">
              <a:latin typeface="ＭＳ 明朝" pitchFamily="17" charset="-128"/>
              <a:ea typeface="ＭＳ 明朝" pitchFamily="17" charset="-128"/>
            </a:endParaRPr>
          </a:p>
          <a:p>
            <a:pPr marL="514350" indent="-514350"/>
            <a:endParaRPr lang="en-US" altLang="ja-JP" dirty="0" smtClean="0">
              <a:latin typeface="ＭＳ 明朝" pitchFamily="17" charset="-128"/>
              <a:ea typeface="ＭＳ 明朝" pitchFamily="17" charset="-128"/>
            </a:endParaRPr>
          </a:p>
          <a:p>
            <a:pPr marL="514350" indent="-514350">
              <a:buFont typeface="Arial" pitchFamily="34" charset="0"/>
              <a:buChar char="•"/>
            </a:pPr>
            <a:r>
              <a:rPr lang="ja-JP" altLang="ja-JP" dirty="0" smtClean="0">
                <a:latin typeface="ＭＳ 明朝" pitchFamily="17" charset="-128"/>
                <a:ea typeface="ＭＳ 明朝" pitchFamily="17" charset="-128"/>
              </a:rPr>
              <a:t>非喫煙者が汚染されていない空気を吸う権利は，喫煙者のいかなる権利にも優越する根本的に重要な権利である（タバコ産業のウソ　その６より）。</a:t>
            </a:r>
            <a:endParaRPr lang="ja-JP" altLang="en-US" dirty="0" smtClean="0">
              <a:latin typeface="ＭＳ 明朝" pitchFamily="17" charset="-128"/>
              <a:ea typeface="ＭＳ 明朝" pitchFamily="17" charset="-128"/>
            </a:endParaRPr>
          </a:p>
        </p:txBody>
      </p:sp>
      <p:sp>
        <p:nvSpPr>
          <p:cNvPr id="9" name="スライド番号プレースホルダ 8"/>
          <p:cNvSpPr>
            <a:spLocks noGrp="1"/>
          </p:cNvSpPr>
          <p:nvPr>
            <p:ph type="sldNum" sz="quarter" idx="12"/>
          </p:nvPr>
        </p:nvSpPr>
        <p:spPr/>
        <p:txBody>
          <a:bodyPr/>
          <a:lstStyle/>
          <a:p>
            <a:fld id="{83294AE6-8CEA-4621-89A7-2B04751E61DE}" type="slidenum">
              <a:rPr kumimoji="1" lang="ja-JP" altLang="en-US" smtClean="0"/>
              <a:pPr/>
              <a:t>23</a:t>
            </a:fld>
            <a:endParaRPr kumimoji="1" lang="ja-JP"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5170" name="Rectangle 2"/>
          <p:cNvSpPr>
            <a:spLocks noGrp="1" noChangeArrowheads="1"/>
          </p:cNvSpPr>
          <p:nvPr>
            <p:ph type="title"/>
          </p:nvPr>
        </p:nvSpPr>
        <p:spPr>
          <a:xfrm>
            <a:off x="251520" y="116632"/>
            <a:ext cx="8545689" cy="1728192"/>
          </a:xfrm>
        </p:spPr>
        <p:txBody>
          <a:bodyPr>
            <a:normAutofit fontScale="90000"/>
          </a:bodyPr>
          <a:lstStyle/>
          <a:p>
            <a:pPr>
              <a:defRPr/>
            </a:pPr>
            <a:r>
              <a:rPr lang="ja-JP" altLang="en-US" sz="3600" dirty="0" smtClean="0">
                <a:latin typeface="ＭＳ ゴシック" pitchFamily="49" charset="-128"/>
                <a:ea typeface="ＭＳ ゴシック" pitchFamily="49" charset="-128"/>
              </a:rPr>
              <a:t>たばこ規制枠組条約</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smtClean="0">
                <a:latin typeface="ＭＳ ゴシック" pitchFamily="49" charset="-128"/>
                <a:ea typeface="ＭＳ ゴシック" pitchFamily="49" charset="-128"/>
              </a:rPr>
              <a:t>第８条のガイドライン</a:t>
            </a:r>
            <a:r>
              <a:rPr lang="en-US" altLang="ja-JP" sz="3600" dirty="0" smtClean="0">
                <a:latin typeface="ＭＳ ゴシック" pitchFamily="49" charset="-128"/>
                <a:ea typeface="ＭＳ ゴシック" pitchFamily="49" charset="-128"/>
              </a:rPr>
              <a:t> </a:t>
            </a:r>
            <a:br>
              <a:rPr lang="en-US" altLang="ja-JP" sz="3600" dirty="0" smtClean="0">
                <a:latin typeface="ＭＳ ゴシック" pitchFamily="49" charset="-128"/>
                <a:ea typeface="ＭＳ ゴシック" pitchFamily="49" charset="-128"/>
              </a:rPr>
            </a:br>
            <a:r>
              <a:rPr lang="ja-JP" altLang="en-US" sz="2700" dirty="0" smtClean="0">
                <a:latin typeface="ＭＳ ゴシック" pitchFamily="49" charset="-128"/>
                <a:ea typeface="ＭＳ ゴシック" pitchFamily="49" charset="-128"/>
              </a:rPr>
              <a:t>平成</a:t>
            </a:r>
            <a:r>
              <a:rPr lang="en-US" altLang="ja-JP" sz="2700" dirty="0" smtClean="0">
                <a:latin typeface="ＭＳ ゴシック" pitchFamily="49" charset="-128"/>
                <a:ea typeface="ＭＳ ゴシック" pitchFamily="49" charset="-128"/>
              </a:rPr>
              <a:t>19</a:t>
            </a:r>
            <a:r>
              <a:rPr lang="ja-JP" altLang="en-US" sz="2700" dirty="0" smtClean="0">
                <a:latin typeface="ＭＳ ゴシック" pitchFamily="49" charset="-128"/>
                <a:ea typeface="ＭＳ ゴシック" pitchFamily="49" charset="-128"/>
              </a:rPr>
              <a:t>年</a:t>
            </a:r>
            <a:r>
              <a:rPr lang="en-US" altLang="ja-JP" sz="2700" dirty="0" smtClean="0">
                <a:latin typeface="ＭＳ ゴシック" pitchFamily="49" charset="-128"/>
                <a:ea typeface="ＭＳ ゴシック" pitchFamily="49" charset="-128"/>
              </a:rPr>
              <a:t>(2007</a:t>
            </a:r>
            <a:r>
              <a:rPr lang="ja-JP" altLang="en-US" sz="2700" dirty="0" smtClean="0">
                <a:latin typeface="ＭＳ ゴシック" pitchFamily="49" charset="-128"/>
                <a:ea typeface="ＭＳ ゴシック" pitchFamily="49" charset="-128"/>
              </a:rPr>
              <a:t>年</a:t>
            </a:r>
            <a:r>
              <a:rPr lang="en-US" altLang="ja-JP" sz="2700" dirty="0" smtClean="0">
                <a:latin typeface="ＭＳ ゴシック" pitchFamily="49" charset="-128"/>
                <a:ea typeface="ＭＳ ゴシック" pitchFamily="49" charset="-128"/>
              </a:rPr>
              <a:t>)7</a:t>
            </a:r>
            <a:r>
              <a:rPr lang="ja-JP" altLang="en-US" sz="2700" dirty="0" smtClean="0">
                <a:latin typeface="ＭＳ ゴシック" pitchFamily="49" charset="-128"/>
                <a:ea typeface="ＭＳ ゴシック" pitchFamily="49" charset="-128"/>
              </a:rPr>
              <a:t>月　第２回締約国会合</a:t>
            </a:r>
            <a:r>
              <a:rPr lang="en-US" altLang="ja-JP" sz="2700" dirty="0" smtClean="0">
                <a:latin typeface="ＭＳ ゴシック" pitchFamily="49" charset="-128"/>
                <a:ea typeface="ＭＳ ゴシック" pitchFamily="49" charset="-128"/>
              </a:rPr>
              <a:t>COP2</a:t>
            </a:r>
            <a:r>
              <a:rPr lang="ja-JP" altLang="en-US" sz="2700" dirty="0" smtClean="0">
                <a:latin typeface="ＭＳ ゴシック" pitchFamily="49" charset="-128"/>
                <a:ea typeface="ＭＳ ゴシック" pitchFamily="49" charset="-128"/>
              </a:rPr>
              <a:t>において採択</a:t>
            </a:r>
            <a:endParaRPr lang="en-US" altLang="ja-JP" sz="2700" dirty="0" smtClean="0">
              <a:latin typeface="ＭＳ ゴシック" pitchFamily="49" charset="-128"/>
              <a:ea typeface="ＭＳ ゴシック" pitchFamily="49" charset="-128"/>
            </a:endParaRPr>
          </a:p>
        </p:txBody>
      </p:sp>
      <p:sp>
        <p:nvSpPr>
          <p:cNvPr id="21510" name="Rectangle 6"/>
          <p:cNvSpPr>
            <a:spLocks noChangeArrowheads="1"/>
          </p:cNvSpPr>
          <p:nvPr/>
        </p:nvSpPr>
        <p:spPr bwMode="auto">
          <a:xfrm>
            <a:off x="0" y="1628800"/>
            <a:ext cx="6444208" cy="4493538"/>
          </a:xfrm>
          <a:prstGeom prst="rect">
            <a:avLst/>
          </a:prstGeom>
          <a:noFill/>
          <a:ln w="12700">
            <a:noFill/>
            <a:miter lim="800000"/>
            <a:headEnd/>
            <a:tailEnd/>
          </a:ln>
        </p:spPr>
        <p:txBody>
          <a:bodyPr wrap="square">
            <a:spAutoFit/>
          </a:bodyPr>
          <a:lstStyle/>
          <a:p>
            <a:pPr marL="514350" indent="-514350">
              <a:buFont typeface="Arial" pitchFamily="34" charset="0"/>
              <a:buChar char="•"/>
            </a:pPr>
            <a:r>
              <a:rPr lang="ja-JP" altLang="en-US" sz="1600" b="1" u="sng" dirty="0" smtClean="0">
                <a:latin typeface="ＭＳ ゴシック" pitchFamily="49" charset="-128"/>
                <a:ea typeface="ＭＳ ゴシック" pitchFamily="49" charset="-128"/>
              </a:rPr>
              <a:t>１００％禁煙以外の措置（換気、喫煙区域の使用）は、不完全である。</a:t>
            </a:r>
            <a:endParaRPr lang="en-US" altLang="ja-JP" sz="1600" b="1" u="sng" dirty="0" smtClean="0">
              <a:latin typeface="ＭＳ ゴシック" pitchFamily="49" charset="-128"/>
              <a:ea typeface="ＭＳ ゴシック" pitchFamily="49" charset="-128"/>
            </a:endParaRPr>
          </a:p>
          <a:p>
            <a:pPr marL="514350" indent="-514350">
              <a:buFont typeface="Arial" pitchFamily="34" charset="0"/>
              <a:buChar char="•"/>
            </a:pPr>
            <a:r>
              <a:rPr lang="ja-JP" altLang="en-US" sz="1600" b="1" u="sng" dirty="0" smtClean="0">
                <a:latin typeface="ＭＳ ゴシック" pitchFamily="49" charset="-128"/>
                <a:ea typeface="ＭＳ ゴシック" pitchFamily="49" charset="-128"/>
              </a:rPr>
              <a:t>すべての屋内の職場、屋内の公共の場及び公共交通機関は禁煙とすべきである。</a:t>
            </a:r>
            <a:endParaRPr lang="en-US" altLang="ja-JP" sz="1600" b="1" u="sng" dirty="0" smtClean="0">
              <a:latin typeface="ＭＳ ゴシック" pitchFamily="49" charset="-128"/>
              <a:ea typeface="ＭＳ ゴシック" pitchFamily="49" charset="-128"/>
            </a:endParaRPr>
          </a:p>
          <a:p>
            <a:pPr marL="514350" indent="-514350">
              <a:buFont typeface="Arial" pitchFamily="34" charset="0"/>
              <a:buChar char="•"/>
            </a:pPr>
            <a:r>
              <a:rPr lang="ja-JP" altLang="en-US" sz="1600" dirty="0" smtClean="0">
                <a:latin typeface="ＭＳ 明朝" pitchFamily="17" charset="-128"/>
                <a:ea typeface="ＭＳ 明朝" pitchFamily="17" charset="-128"/>
              </a:rPr>
              <a:t>たばこの煙にさらされることから保護するための</a:t>
            </a:r>
            <a:r>
              <a:rPr lang="ja-JP" altLang="en-US" sz="1600" b="1" u="sng" dirty="0" smtClean="0">
                <a:latin typeface="ＭＳ ゴシック" pitchFamily="49" charset="-128"/>
                <a:ea typeface="ＭＳ ゴシック" pitchFamily="49" charset="-128"/>
              </a:rPr>
              <a:t>立法措置は、責任及び罰則を盛り込むべきである。</a:t>
            </a:r>
            <a:endParaRPr lang="en-US" altLang="ja-JP" sz="1600" b="1" u="sng" dirty="0" smtClean="0">
              <a:latin typeface="ＭＳ ゴシック" pitchFamily="49" charset="-128"/>
              <a:ea typeface="ＭＳ ゴシック" pitchFamily="49" charset="-128"/>
            </a:endParaRPr>
          </a:p>
          <a:p>
            <a:pPr marL="514350" indent="-514350" algn="r"/>
            <a:r>
              <a:rPr lang="ja-JP" altLang="en-US" sz="1600" b="1" dirty="0" smtClean="0">
                <a:latin typeface="ＭＳ ゴシック" pitchFamily="49" charset="-128"/>
                <a:ea typeface="ＭＳ ゴシック" pitchFamily="49" charset="-128"/>
              </a:rPr>
              <a:t>（</a:t>
            </a:r>
            <a:r>
              <a:rPr lang="ja-JP" altLang="en-US" sz="1600" dirty="0" smtClean="0"/>
              <a:t>厚生労働省の</a:t>
            </a:r>
            <a:r>
              <a:rPr lang="en-US" altLang="ja-JP" sz="1600" dirty="0" smtClean="0"/>
              <a:t>HP</a:t>
            </a:r>
            <a:r>
              <a:rPr lang="ja-JP" altLang="en-US" sz="1600" dirty="0" smtClean="0"/>
              <a:t>より引用</a:t>
            </a:r>
            <a:r>
              <a:rPr lang="ja-JP" altLang="en-US" sz="1600" b="1" dirty="0" smtClean="0">
                <a:latin typeface="ＭＳ ゴシック" pitchFamily="49" charset="-128"/>
                <a:ea typeface="ＭＳ ゴシック" pitchFamily="49" charset="-128"/>
              </a:rPr>
              <a:t>）</a:t>
            </a:r>
            <a:endParaRPr lang="en-US" altLang="ja-JP" sz="1600" b="1" dirty="0" smtClean="0">
              <a:solidFill>
                <a:srgbClr val="FF0000"/>
              </a:solidFill>
              <a:latin typeface="ＭＳ ゴシック" pitchFamily="49" charset="-128"/>
              <a:ea typeface="ＭＳ ゴシック" pitchFamily="49" charset="-128"/>
            </a:endParaRPr>
          </a:p>
          <a:p>
            <a:pPr marL="514350" indent="-514350">
              <a:buFont typeface="Arial" pitchFamily="34" charset="0"/>
              <a:buChar char="•"/>
            </a:pPr>
            <a:r>
              <a:rPr lang="en-US" altLang="ja-JP" sz="1600" dirty="0" smtClean="0">
                <a:latin typeface="ＭＳ 明朝" pitchFamily="17" charset="-128"/>
                <a:ea typeface="ＭＳ 明朝" pitchFamily="17" charset="-128"/>
              </a:rPr>
              <a:t>24.</a:t>
            </a:r>
            <a:r>
              <a:rPr lang="ja-JP" altLang="en-US" sz="1600" dirty="0" smtClean="0">
                <a:latin typeface="ＭＳ 明朝" pitchFamily="17" charset="-128"/>
                <a:ea typeface="ＭＳ 明朝" pitchFamily="17" charset="-128"/>
              </a:rPr>
              <a:t>　　</a:t>
            </a:r>
            <a:r>
              <a:rPr lang="ja-JP" altLang="ja-JP" sz="1600" dirty="0" smtClean="0">
                <a:latin typeface="ＭＳ 明朝" pitchFamily="17" charset="-128"/>
                <a:ea typeface="ＭＳ 明朝" pitchFamily="17" charset="-128"/>
              </a:rPr>
              <a:t>第</a:t>
            </a:r>
            <a:r>
              <a:rPr lang="en-US" altLang="ja-JP" sz="1600" dirty="0" smtClean="0">
                <a:latin typeface="ＭＳ 明朝" pitchFamily="17" charset="-128"/>
                <a:ea typeface="ＭＳ 明朝" pitchFamily="17" charset="-128"/>
              </a:rPr>
              <a:t>8</a:t>
            </a:r>
            <a:r>
              <a:rPr lang="ja-JP" altLang="ja-JP" sz="1600" dirty="0" smtClean="0">
                <a:latin typeface="ＭＳ 明朝" pitchFamily="17" charset="-128"/>
                <a:ea typeface="ＭＳ 明朝" pitchFamily="17" charset="-128"/>
              </a:rPr>
              <a:t>条は、すべての屋内の公衆の集まる場所、すべての屋内の職場を完全禁煙として</a:t>
            </a:r>
            <a:r>
              <a:rPr lang="ja-JP" altLang="ja-JP" sz="1600" b="1" u="sng" dirty="0" smtClean="0">
                <a:latin typeface="ＭＳ ゴシック" pitchFamily="49" charset="-128"/>
                <a:ea typeface="ＭＳ ゴシック" pitchFamily="49" charset="-128"/>
              </a:rPr>
              <a:t>「例外なき受動喫煙からの保護</a:t>
            </a:r>
            <a:r>
              <a:rPr lang="ja-JP" altLang="en-US" sz="1600" b="1" u="sng" dirty="0" smtClean="0">
                <a:latin typeface="ＭＳ ゴシック" pitchFamily="49" charset="-128"/>
                <a:ea typeface="ＭＳ ゴシック" pitchFamily="49" charset="-128"/>
              </a:rPr>
              <a:t>　</a:t>
            </a:r>
            <a:r>
              <a:rPr lang="en-US" altLang="ja-JP" sz="1600" b="1" u="sng" dirty="0" smtClean="0">
                <a:latin typeface="ＭＳ ゴシック" pitchFamily="49" charset="-128"/>
                <a:ea typeface="ＭＳ ゴシック" pitchFamily="49" charset="-128"/>
              </a:rPr>
              <a:t>universal protection</a:t>
            </a:r>
            <a:r>
              <a:rPr lang="ja-JP" altLang="ja-JP" sz="1600" b="1" u="sng" dirty="0" smtClean="0">
                <a:latin typeface="ＭＳ ゴシック" pitchFamily="49" charset="-128"/>
                <a:ea typeface="ＭＳ ゴシック" pitchFamily="49" charset="-128"/>
              </a:rPr>
              <a:t>を実施する義務」</a:t>
            </a:r>
            <a:r>
              <a:rPr lang="ja-JP" altLang="ja-JP" sz="1600" dirty="0" smtClean="0">
                <a:latin typeface="ＭＳ 明朝" pitchFamily="17" charset="-128"/>
                <a:ea typeface="ＭＳ 明朝" pitchFamily="17" charset="-128"/>
              </a:rPr>
              <a:t>を課している。健康か法律かという次元の論議においては、例外を認めることはできない。すべての締約国は、その国における</a:t>
            </a:r>
            <a:r>
              <a:rPr lang="ja-JP" altLang="ja-JP" sz="1600" b="1" u="sng" dirty="0" smtClean="0">
                <a:latin typeface="ＭＳ ゴシック" pitchFamily="49" charset="-128"/>
                <a:ea typeface="ＭＳ ゴシック" pitchFamily="49" charset="-128"/>
              </a:rPr>
              <a:t>条約発効後</a:t>
            </a:r>
            <a:r>
              <a:rPr lang="en-US" altLang="ja-JP" sz="1600" b="1" u="sng" dirty="0" smtClean="0">
                <a:latin typeface="ＭＳ ゴシック" pitchFamily="49" charset="-128"/>
                <a:ea typeface="ＭＳ ゴシック" pitchFamily="49" charset="-128"/>
              </a:rPr>
              <a:t>5</a:t>
            </a:r>
            <a:r>
              <a:rPr lang="ja-JP" altLang="ja-JP" sz="1600" b="1" u="sng" dirty="0" smtClean="0">
                <a:latin typeface="ＭＳ ゴシック" pitchFamily="49" charset="-128"/>
                <a:ea typeface="ＭＳ ゴシック" pitchFamily="49" charset="-128"/>
              </a:rPr>
              <a:t>年以内</a:t>
            </a:r>
            <a:r>
              <a:rPr lang="ja-JP" altLang="en-US" sz="1600" b="1" u="sng" dirty="0" smtClean="0">
                <a:latin typeface="ＭＳ ゴシック" pitchFamily="49" charset="-128"/>
                <a:ea typeface="ＭＳ ゴシック" pitchFamily="49" charset="-128"/>
              </a:rPr>
              <a:t>（日本は平成</a:t>
            </a:r>
            <a:r>
              <a:rPr lang="en-US" altLang="ja-JP" sz="1600" b="1" u="sng" dirty="0" smtClean="0">
                <a:latin typeface="ＭＳ ゴシック" pitchFamily="49" charset="-128"/>
                <a:ea typeface="ＭＳ ゴシック" pitchFamily="49" charset="-128"/>
              </a:rPr>
              <a:t>22</a:t>
            </a:r>
            <a:r>
              <a:rPr lang="ja-JP" altLang="en-US" sz="1600" b="1" u="sng" dirty="0" smtClean="0">
                <a:latin typeface="ＭＳ ゴシック" pitchFamily="49" charset="-128"/>
                <a:ea typeface="ＭＳ ゴシック" pitchFamily="49" charset="-128"/>
              </a:rPr>
              <a:t>年</a:t>
            </a:r>
            <a:r>
              <a:rPr lang="en-US" altLang="ja-JP" sz="1600" b="1" u="sng" dirty="0" smtClean="0">
                <a:latin typeface="ＭＳ ゴシック" pitchFamily="49" charset="-128"/>
                <a:ea typeface="ＭＳ ゴシック" pitchFamily="49" charset="-128"/>
              </a:rPr>
              <a:t>2</a:t>
            </a:r>
            <a:r>
              <a:rPr lang="ja-JP" altLang="en-US" sz="1600" b="1" u="sng" dirty="0" smtClean="0">
                <a:latin typeface="ＭＳ ゴシック" pitchFamily="49" charset="-128"/>
                <a:ea typeface="ＭＳ ゴシック" pitchFamily="49" charset="-128"/>
              </a:rPr>
              <a:t>月</a:t>
            </a:r>
            <a:r>
              <a:rPr lang="en-US" altLang="ja-JP" sz="1600" b="1" u="sng" dirty="0" smtClean="0">
                <a:latin typeface="ＭＳ ゴシック" pitchFamily="49" charset="-128"/>
                <a:ea typeface="ＭＳ ゴシック" pitchFamily="49" charset="-128"/>
              </a:rPr>
              <a:t>27</a:t>
            </a:r>
            <a:r>
              <a:rPr lang="ja-JP" altLang="en-US" sz="1600" b="1" u="sng" dirty="0" smtClean="0">
                <a:latin typeface="ＭＳ ゴシック" pitchFamily="49" charset="-128"/>
                <a:ea typeface="ＭＳ ゴシック" pitchFamily="49" charset="-128"/>
              </a:rPr>
              <a:t>日まで。既に経過した。）</a:t>
            </a:r>
            <a:r>
              <a:rPr lang="ja-JP" altLang="ja-JP" sz="1600" b="1" u="sng" dirty="0" smtClean="0">
                <a:latin typeface="ＭＳ ゴシック" pitchFamily="49" charset="-128"/>
                <a:ea typeface="ＭＳ ゴシック" pitchFamily="49" charset="-128"/>
              </a:rPr>
              <a:t>に例外なき保護を実現</a:t>
            </a:r>
            <a:r>
              <a:rPr lang="ja-JP" altLang="ja-JP" sz="1600" dirty="0" smtClean="0">
                <a:latin typeface="ＭＳ 明朝" pitchFamily="17" charset="-128"/>
                <a:ea typeface="ＭＳ 明朝" pitchFamily="17" charset="-128"/>
              </a:rPr>
              <a:t>するよう努力しなければならない。</a:t>
            </a:r>
            <a:endParaRPr lang="en-US" altLang="ja-JP" sz="1600" dirty="0" smtClean="0">
              <a:latin typeface="ＭＳ 明朝" pitchFamily="17" charset="-128"/>
              <a:ea typeface="ＭＳ 明朝" pitchFamily="17" charset="-128"/>
            </a:endParaRPr>
          </a:p>
          <a:p>
            <a:pPr marL="514350" indent="-514350">
              <a:buFont typeface="Arial" pitchFamily="34" charset="0"/>
              <a:buChar char="•"/>
            </a:pPr>
            <a:r>
              <a:rPr lang="en-US" altLang="ja-JP" sz="1600" dirty="0" smtClean="0">
                <a:latin typeface="ＭＳ 明朝" pitchFamily="17" charset="-128"/>
                <a:ea typeface="ＭＳ 明朝" pitchFamily="17" charset="-128"/>
              </a:rPr>
              <a:t>25.      </a:t>
            </a:r>
            <a:r>
              <a:rPr lang="ja-JP" altLang="ja-JP" sz="1600" dirty="0" smtClean="0">
                <a:latin typeface="ＭＳ 明朝" pitchFamily="17" charset="-128"/>
                <a:ea typeface="ＭＳ 明朝" pitchFamily="17" charset="-128"/>
              </a:rPr>
              <a:t>受動喫煙に安全レベルはない。また、第</a:t>
            </a:r>
            <a:r>
              <a:rPr lang="en-US" altLang="ja-JP" sz="1600" dirty="0" smtClean="0">
                <a:latin typeface="ＭＳ 明朝" pitchFamily="17" charset="-128"/>
                <a:ea typeface="ＭＳ 明朝" pitchFamily="17" charset="-128"/>
              </a:rPr>
              <a:t>1</a:t>
            </a:r>
            <a:r>
              <a:rPr lang="ja-JP" altLang="ja-JP" sz="1600" dirty="0" smtClean="0">
                <a:latin typeface="ＭＳ 明朝" pitchFamily="17" charset="-128"/>
                <a:ea typeface="ＭＳ 明朝" pitchFamily="17" charset="-128"/>
              </a:rPr>
              <a:t>回</a:t>
            </a:r>
            <a:r>
              <a:rPr lang="en-US" altLang="ja-JP" sz="1600" dirty="0" smtClean="0">
                <a:latin typeface="ＭＳ 明朝" pitchFamily="17" charset="-128"/>
                <a:ea typeface="ＭＳ 明朝" pitchFamily="17" charset="-128"/>
              </a:rPr>
              <a:t>FCTC</a:t>
            </a:r>
            <a:r>
              <a:rPr lang="ja-JP" altLang="ja-JP" sz="1600" dirty="0" smtClean="0">
                <a:latin typeface="ＭＳ 明朝" pitchFamily="17" charset="-128"/>
                <a:ea typeface="ＭＳ 明朝" pitchFamily="17" charset="-128"/>
              </a:rPr>
              <a:t>締約国会議で承認されたように、換気、空気清浄装置、喫煙区域の限定、などの工学的対策は、受動喫煙防止対策にならない。</a:t>
            </a:r>
            <a:endParaRPr lang="en-US" altLang="ja-JP" sz="1600" dirty="0" smtClean="0">
              <a:latin typeface="ＭＳ 明朝" pitchFamily="17" charset="-128"/>
              <a:ea typeface="ＭＳ 明朝" pitchFamily="17" charset="-128"/>
            </a:endParaRPr>
          </a:p>
          <a:p>
            <a:pPr marL="514350" indent="-514350" algn="r"/>
            <a:endParaRPr lang="en-US" altLang="ja-JP" sz="1400" b="1" dirty="0" smtClean="0">
              <a:latin typeface="ＭＳ ゴシック" pitchFamily="49" charset="-128"/>
              <a:ea typeface="ＭＳ ゴシック" pitchFamily="49" charset="-128"/>
            </a:endParaRPr>
          </a:p>
        </p:txBody>
      </p:sp>
      <p:sp>
        <p:nvSpPr>
          <p:cNvPr id="21511" name="Rectangle 7"/>
          <p:cNvSpPr>
            <a:spLocks noChangeArrowheads="1"/>
          </p:cNvSpPr>
          <p:nvPr/>
        </p:nvSpPr>
        <p:spPr bwMode="auto">
          <a:xfrm>
            <a:off x="282222" y="5805264"/>
            <a:ext cx="8861778" cy="923330"/>
          </a:xfrm>
          <a:prstGeom prst="rect">
            <a:avLst/>
          </a:prstGeom>
          <a:noFill/>
          <a:ln w="12700">
            <a:noFill/>
            <a:miter lim="800000"/>
            <a:headEnd/>
            <a:tailEnd/>
          </a:ln>
        </p:spPr>
        <p:txBody>
          <a:bodyPr wrap="square">
            <a:spAutoFit/>
          </a:bodyPr>
          <a:lstStyle/>
          <a:p>
            <a:r>
              <a:rPr lang="en-US" altLang="ja-JP" dirty="0" smtClean="0">
                <a:hlinkClick r:id="rId3"/>
              </a:rPr>
              <a:t>http://www.who.int/fctc/guidelines/en/</a:t>
            </a:r>
            <a:r>
              <a:rPr lang="en-US" altLang="ja-JP" dirty="0" smtClean="0"/>
              <a:t> </a:t>
            </a:r>
            <a:r>
              <a:rPr lang="ja-JP" altLang="en-US" dirty="0" smtClean="0"/>
              <a:t>　（原文）</a:t>
            </a:r>
            <a:endParaRPr lang="en-US" altLang="ja-JP" dirty="0" smtClean="0"/>
          </a:p>
          <a:p>
            <a:r>
              <a:rPr lang="en-US" altLang="ja-JP" dirty="0" smtClean="0">
                <a:hlinkClick r:id="rId4"/>
              </a:rPr>
              <a:t>http://www.nosmoke55.jp/data/0707cop2.html</a:t>
            </a:r>
            <a:r>
              <a:rPr lang="en-US" altLang="ja-JP" dirty="0" smtClean="0"/>
              <a:t> </a:t>
            </a:r>
            <a:r>
              <a:rPr lang="ja-JP" altLang="en-US" dirty="0" smtClean="0"/>
              <a:t>　（日本語訳）</a:t>
            </a:r>
            <a:endParaRPr lang="en-US" altLang="ja-JP" dirty="0" smtClean="0"/>
          </a:p>
          <a:p>
            <a:r>
              <a:rPr lang="ja-JP" altLang="en-US" dirty="0" smtClean="0"/>
              <a:t>厚生労働省サイト　</a:t>
            </a:r>
            <a:r>
              <a:rPr lang="en-US" altLang="ja-JP" dirty="0" smtClean="0">
                <a:hlinkClick r:id="rId5"/>
              </a:rPr>
              <a:t>http://www.mhlw.go.jp/topics/tobacco/jouyaku/071107-1.html</a:t>
            </a:r>
            <a:r>
              <a:rPr lang="ja-JP" altLang="en-US" dirty="0" smtClean="0"/>
              <a:t>　（概要）</a:t>
            </a:r>
            <a:endParaRPr lang="en-US" altLang="ja-JP" dirty="0"/>
          </a:p>
        </p:txBody>
      </p:sp>
      <p:pic>
        <p:nvPicPr>
          <p:cNvPr id="2051" name="Picture 3" descr="C:\Users\default.vostro200-04\Documents\タバコ問題\職場における受動喫煙防止対策　検討会\fctc_cov_medium.jpg"/>
          <p:cNvPicPr>
            <a:picLocks noChangeAspect="1" noChangeArrowheads="1"/>
          </p:cNvPicPr>
          <p:nvPr/>
        </p:nvPicPr>
        <p:blipFill>
          <a:blip r:embed="rId6" cstate="print"/>
          <a:srcRect/>
          <a:stretch>
            <a:fillRect/>
          </a:stretch>
        </p:blipFill>
        <p:spPr bwMode="auto">
          <a:xfrm>
            <a:off x="6451208" y="1916832"/>
            <a:ext cx="2466607" cy="3528392"/>
          </a:xfrm>
          <a:prstGeom prst="rect">
            <a:avLst/>
          </a:prstGeom>
          <a:noFill/>
        </p:spPr>
      </p:pic>
      <p:sp>
        <p:nvSpPr>
          <p:cNvPr id="6" name="スライド番号プレースホルダ 5"/>
          <p:cNvSpPr>
            <a:spLocks noGrp="1"/>
          </p:cNvSpPr>
          <p:nvPr>
            <p:ph type="sldNum" sz="quarter" idx="12"/>
          </p:nvPr>
        </p:nvSpPr>
        <p:spPr>
          <a:xfrm>
            <a:off x="6876256" y="5949280"/>
            <a:ext cx="2133600" cy="365125"/>
          </a:xfrm>
        </p:spPr>
        <p:txBody>
          <a:bodyPr/>
          <a:lstStyle/>
          <a:p>
            <a:fld id="{83294AE6-8CEA-4621-89A7-2B04751E61DE}" type="slidenum">
              <a:rPr kumimoji="1" lang="ja-JP" altLang="en-US" smtClean="0"/>
              <a:pPr/>
              <a:t>24</a:t>
            </a:fld>
            <a:endParaRPr kumimoji="1" lang="ja-JP"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25</a:t>
            </a:fld>
            <a:endParaRPr kumimoji="1" lang="ja-JP" altLang="en-US"/>
          </a:p>
        </p:txBody>
      </p:sp>
      <p:sp>
        <p:nvSpPr>
          <p:cNvPr id="12" name="サブタイトル 2"/>
          <p:cNvSpPr txBox="1">
            <a:spLocks/>
          </p:cNvSpPr>
          <p:nvPr/>
        </p:nvSpPr>
        <p:spPr>
          <a:xfrm>
            <a:off x="467544" y="404664"/>
            <a:ext cx="8136904" cy="6237312"/>
          </a:xfrm>
          <a:prstGeom prst="rect">
            <a:avLst/>
          </a:prstGeom>
        </p:spPr>
        <p:txBody>
          <a:bodyPr vert="horz" lIns="91440" tIns="45720" rIns="91440" bIns="45720" rtlCol="0">
            <a:noAutofit/>
          </a:bodyPr>
          <a:lstStyle/>
          <a:p>
            <a:pPr lvl="0">
              <a:spcBef>
                <a:spcPct val="20000"/>
              </a:spcBef>
            </a:pPr>
            <a:r>
              <a:rPr lang="ja-JP" altLang="ja-JP" sz="4400" dirty="0" smtClean="0"/>
              <a:t>厚生労働省</a:t>
            </a:r>
            <a:r>
              <a:rPr lang="ja-JP" altLang="en-US" sz="4400" dirty="0" smtClean="0"/>
              <a:t>も</a:t>
            </a:r>
            <a:r>
              <a:rPr lang="ja-JP" altLang="ja-JP" sz="4400" dirty="0" smtClean="0"/>
              <a:t>，</a:t>
            </a:r>
            <a:endParaRPr lang="en-US" altLang="ja-JP" sz="4400" dirty="0" smtClean="0"/>
          </a:p>
          <a:p>
            <a:pPr lvl="0">
              <a:spcBef>
                <a:spcPct val="20000"/>
              </a:spcBef>
            </a:pPr>
            <a:r>
              <a:rPr lang="ja-JP" altLang="ja-JP" sz="4400" dirty="0" smtClean="0"/>
              <a:t>「今後の受動喫煙防止対策の基本的な方向性として，多数の者が利用する公共的な空間については，</a:t>
            </a:r>
            <a:r>
              <a:rPr lang="ja-JP" altLang="ja-JP" sz="4400" b="1" u="sng" dirty="0" smtClean="0"/>
              <a:t>原則として全面禁煙</a:t>
            </a:r>
            <a:r>
              <a:rPr lang="ja-JP" altLang="ja-JP" sz="4400" dirty="0" smtClean="0"/>
              <a:t>であるべきである。」</a:t>
            </a:r>
            <a:endParaRPr lang="en-US" altLang="ja-JP" sz="4400" dirty="0" smtClean="0"/>
          </a:p>
          <a:p>
            <a:pPr lvl="0">
              <a:spcBef>
                <a:spcPct val="20000"/>
              </a:spcBef>
            </a:pPr>
            <a:r>
              <a:rPr lang="ja-JP" altLang="ja-JP" sz="4400" dirty="0" smtClean="0"/>
              <a:t>と通知しています</a:t>
            </a:r>
            <a:endParaRPr lang="en-US" altLang="ja-JP" sz="4400" dirty="0" smtClean="0"/>
          </a:p>
          <a:p>
            <a:pPr lvl="0">
              <a:spcBef>
                <a:spcPct val="20000"/>
              </a:spcBef>
            </a:pPr>
            <a:r>
              <a:rPr lang="ja-JP" altLang="ja-JP" sz="4400" dirty="0" smtClean="0"/>
              <a:t>（平</a:t>
            </a:r>
            <a:r>
              <a:rPr lang="en-US" altLang="ja-JP" sz="4400" dirty="0" smtClean="0"/>
              <a:t>22.2.25</a:t>
            </a:r>
            <a:r>
              <a:rPr lang="ja-JP" altLang="ja-JP" sz="4400" dirty="0" smtClean="0"/>
              <a:t>健発</a:t>
            </a:r>
            <a:r>
              <a:rPr lang="en-US" altLang="ja-JP" sz="4400" dirty="0" smtClean="0"/>
              <a:t>0225</a:t>
            </a:r>
            <a:r>
              <a:rPr lang="ja-JP" altLang="ja-JP" sz="4400" dirty="0" smtClean="0"/>
              <a:t>第２号）。</a:t>
            </a:r>
            <a:endParaRPr lang="en-US" altLang="ja-JP" sz="4400" dirty="0" smtClean="0"/>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26</a:t>
            </a:fld>
            <a:endParaRPr kumimoji="1" lang="ja-JP" altLang="en-US"/>
          </a:p>
        </p:txBody>
      </p:sp>
      <p:sp>
        <p:nvSpPr>
          <p:cNvPr id="12" name="サブタイトル 2"/>
          <p:cNvSpPr txBox="1">
            <a:spLocks/>
          </p:cNvSpPr>
          <p:nvPr/>
        </p:nvSpPr>
        <p:spPr>
          <a:xfrm>
            <a:off x="467544" y="692696"/>
            <a:ext cx="8064896" cy="5949280"/>
          </a:xfrm>
          <a:prstGeom prst="rect">
            <a:avLst/>
          </a:prstGeom>
        </p:spPr>
        <p:txBody>
          <a:bodyPr vert="horz" lIns="91440" tIns="45720" rIns="91440" bIns="45720" rtlCol="0">
            <a:noAutofit/>
          </a:bodyPr>
          <a:lstStyle/>
          <a:p>
            <a:pPr lvl="0">
              <a:spcBef>
                <a:spcPct val="20000"/>
              </a:spcBef>
            </a:pPr>
            <a:r>
              <a:rPr lang="ja-JP" altLang="en-US" sz="2800" dirty="0" smtClean="0"/>
              <a:t>　</a:t>
            </a:r>
            <a:r>
              <a:rPr lang="ja-JP" altLang="ja-JP" sz="2800" dirty="0" smtClean="0"/>
              <a:t>厚生労働省通知（平</a:t>
            </a:r>
            <a:r>
              <a:rPr lang="en-US" altLang="ja-JP" sz="2800" dirty="0" smtClean="0"/>
              <a:t>22.2.25</a:t>
            </a:r>
            <a:r>
              <a:rPr lang="ja-JP" altLang="ja-JP" sz="2800" dirty="0" smtClean="0"/>
              <a:t>健発</a:t>
            </a:r>
            <a:r>
              <a:rPr lang="en-US" altLang="ja-JP" sz="2800" dirty="0" smtClean="0"/>
              <a:t>0225</a:t>
            </a:r>
            <a:r>
              <a:rPr lang="ja-JP" altLang="ja-JP" sz="2800" dirty="0" smtClean="0"/>
              <a:t>第２号）は，喫煙室設置を「全面禁煙が極めて困難である場合」という例外として位置づけています。この場合，</a:t>
            </a:r>
            <a:r>
              <a:rPr lang="ja-JP" altLang="ja-JP" sz="2800" b="1" u="sng" dirty="0" smtClean="0"/>
              <a:t>喫煙室は，「喫煙場所から非喫煙場所にたばこの煙が流れ出ないことはもちろんのこと」という要件</a:t>
            </a:r>
            <a:r>
              <a:rPr lang="ja-JP" altLang="ja-JP" sz="2800" dirty="0" smtClean="0"/>
              <a:t>を課しています。</a:t>
            </a:r>
            <a:endParaRPr lang="en-US" altLang="ja-JP" sz="2800" dirty="0" smtClean="0"/>
          </a:p>
          <a:p>
            <a:pPr lvl="0">
              <a:spcBef>
                <a:spcPct val="20000"/>
              </a:spcBef>
            </a:pPr>
            <a:r>
              <a:rPr lang="ja-JP" altLang="en-US" sz="2800" dirty="0" smtClean="0"/>
              <a:t>　</a:t>
            </a:r>
            <a:r>
              <a:rPr lang="ja-JP" altLang="ja-JP" sz="2800" dirty="0" smtClean="0"/>
              <a:t>もっとも実際には，建物内の喫煙室から，非喫煙の場所に煙が漏れないようにすることは，技術上もまた費用面でも困難と言われています。</a:t>
            </a:r>
            <a:endParaRPr lang="en-US" altLang="ja-JP" sz="2800" dirty="0" smtClean="0"/>
          </a:p>
          <a:p>
            <a:pPr lvl="0">
              <a:spcBef>
                <a:spcPct val="20000"/>
              </a:spcBef>
            </a:pPr>
            <a:r>
              <a:rPr lang="ja-JP" altLang="en-US" sz="2800" dirty="0" smtClean="0"/>
              <a:t>　</a:t>
            </a:r>
            <a:r>
              <a:rPr lang="ja-JP" altLang="ja-JP" sz="2800" dirty="0" smtClean="0"/>
              <a:t>ですから，</a:t>
            </a:r>
            <a:r>
              <a:rPr lang="ja-JP" altLang="ja-JP" sz="2800" b="1" u="sng" dirty="0" smtClean="0"/>
              <a:t>全面禁煙が「極めて有効」として，原則</a:t>
            </a:r>
            <a:r>
              <a:rPr lang="ja-JP" altLang="ja-JP" sz="2800" dirty="0" smtClean="0"/>
              <a:t>に位置づけられているわけです。</a:t>
            </a:r>
            <a:endParaRPr lang="en-US" altLang="ja-JP" sz="2800" dirty="0" smtClean="0"/>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27</a:t>
            </a:fld>
            <a:endParaRPr kumimoji="1" lang="ja-JP" altLang="en-US"/>
          </a:p>
        </p:txBody>
      </p:sp>
      <p:sp>
        <p:nvSpPr>
          <p:cNvPr id="12" name="サブタイトル 2"/>
          <p:cNvSpPr txBox="1">
            <a:spLocks/>
          </p:cNvSpPr>
          <p:nvPr/>
        </p:nvSpPr>
        <p:spPr>
          <a:xfrm>
            <a:off x="467544" y="692696"/>
            <a:ext cx="8064896" cy="5949280"/>
          </a:xfrm>
          <a:prstGeom prst="rect">
            <a:avLst/>
          </a:prstGeom>
        </p:spPr>
        <p:txBody>
          <a:bodyPr vert="horz" lIns="91440" tIns="45720" rIns="91440" bIns="45720" rtlCol="0">
            <a:noAutofit/>
          </a:bodyPr>
          <a:lstStyle/>
          <a:p>
            <a:pPr lvl="0">
              <a:spcBef>
                <a:spcPct val="20000"/>
              </a:spcBef>
            </a:pPr>
            <a:r>
              <a:rPr lang="ja-JP" altLang="en-US" sz="2800" dirty="0" smtClean="0"/>
              <a:t>屋外については、</a:t>
            </a:r>
            <a:endParaRPr lang="en-US" altLang="ja-JP" sz="2800" dirty="0" smtClean="0"/>
          </a:p>
          <a:p>
            <a:pPr lvl="0">
              <a:spcBef>
                <a:spcPct val="20000"/>
              </a:spcBef>
            </a:pPr>
            <a:r>
              <a:rPr lang="ja-JP" altLang="ja-JP" sz="2800" dirty="0" smtClean="0"/>
              <a:t>厚生労働省通知（平</a:t>
            </a:r>
            <a:r>
              <a:rPr lang="en-US" altLang="ja-JP" sz="2800" dirty="0" smtClean="0"/>
              <a:t>22.7.30</a:t>
            </a:r>
            <a:r>
              <a:rPr lang="ja-JP" altLang="en-US" sz="2800" dirty="0" smtClean="0"/>
              <a:t>事務連絡</a:t>
            </a:r>
            <a:r>
              <a:rPr lang="ja-JP" altLang="ja-JP" sz="2800" dirty="0" smtClean="0"/>
              <a:t>）</a:t>
            </a:r>
            <a:endParaRPr lang="en-US" altLang="ja-JP" sz="2800" dirty="0" smtClean="0"/>
          </a:p>
          <a:p>
            <a:pPr lvl="0">
              <a:spcBef>
                <a:spcPct val="20000"/>
              </a:spcBef>
            </a:pPr>
            <a:endParaRPr lang="en-US" altLang="ja-JP" sz="2800" dirty="0"/>
          </a:p>
          <a:p>
            <a:pPr lvl="0">
              <a:spcBef>
                <a:spcPct val="20000"/>
              </a:spcBef>
            </a:pPr>
            <a:r>
              <a:rPr lang="ja-JP" altLang="en-US" sz="2800" dirty="0" smtClean="0"/>
              <a:t>〇施設</a:t>
            </a:r>
            <a:r>
              <a:rPr lang="ja-JP" altLang="en-US" sz="2800" dirty="0"/>
              <a:t>の出入口付近にある喫煙場所の取り扱いに</a:t>
            </a:r>
            <a:r>
              <a:rPr lang="ja-JP" altLang="en-US" sz="2800" dirty="0" smtClean="0"/>
              <a:t>ついて</a:t>
            </a:r>
            <a:endParaRPr lang="en-US" altLang="ja-JP" sz="2800" dirty="0" smtClean="0"/>
          </a:p>
          <a:p>
            <a:pPr lvl="0">
              <a:spcBef>
                <a:spcPct val="20000"/>
              </a:spcBef>
            </a:pPr>
            <a:r>
              <a:rPr lang="ja-JP" altLang="en-US" sz="2400" dirty="0"/>
              <a:t>法第２５条の「受動喫煙」には、施設の出入口付近に喫煙場所を設けることで</a:t>
            </a:r>
            <a:r>
              <a:rPr lang="ja-JP" altLang="en-US" sz="2400" dirty="0" smtClean="0"/>
              <a:t>、屋外</a:t>
            </a:r>
            <a:r>
              <a:rPr lang="ja-JP" altLang="en-US" sz="2400" dirty="0"/>
              <a:t>から施設内に流れ込んだ他人のたばこの煙を吸わされることも含むため、</a:t>
            </a:r>
            <a:r>
              <a:rPr lang="ja-JP" altLang="en-US" sz="2400" dirty="0" smtClean="0"/>
              <a:t>喫煙場所</a:t>
            </a:r>
            <a:r>
              <a:rPr lang="ja-JP" altLang="en-US" sz="2400" dirty="0"/>
              <a:t>を施設の出入口から極力離すなど、必要な措置を講ずるよう努めなければ</a:t>
            </a:r>
            <a:r>
              <a:rPr lang="ja-JP" altLang="en-US" sz="2400" dirty="0" smtClean="0"/>
              <a:t>ならない</a:t>
            </a:r>
            <a:endParaRPr lang="en-US" altLang="ja-JP" sz="2400" dirty="0" smtClean="0"/>
          </a:p>
          <a:p>
            <a:pPr lvl="0">
              <a:spcBef>
                <a:spcPct val="20000"/>
              </a:spcBef>
            </a:pPr>
            <a:endParaRPr lang="en-US" altLang="ja-JP" sz="2400" dirty="0" smtClean="0"/>
          </a:p>
          <a:p>
            <a:r>
              <a:rPr lang="ja-JP" altLang="en-US" sz="2400" dirty="0" smtClean="0"/>
              <a:t>施設</a:t>
            </a:r>
            <a:r>
              <a:rPr lang="ja-JP" altLang="en-US" sz="2400" dirty="0"/>
              <a:t>を訪れる人が、その出入口において、たばこの煙に曝露されること</a:t>
            </a:r>
            <a:r>
              <a:rPr lang="ja-JP" altLang="en-US" sz="2400" dirty="0" smtClean="0"/>
              <a:t>も指摘</a:t>
            </a:r>
            <a:r>
              <a:rPr lang="ja-JP" altLang="en-US" sz="2400" dirty="0"/>
              <a:t>されているところであり、この点についても、御配慮頂きたい。</a:t>
            </a:r>
            <a:endParaRPr lang="en-US" altLang="ja-JP" sz="24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0694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28</a:t>
            </a:fld>
            <a:endParaRPr kumimoji="1" lang="ja-JP" altLang="en-US"/>
          </a:p>
        </p:txBody>
      </p:sp>
      <p:sp>
        <p:nvSpPr>
          <p:cNvPr id="7" name="サブタイトル 2"/>
          <p:cNvSpPr txBox="1">
            <a:spLocks/>
          </p:cNvSpPr>
          <p:nvPr/>
        </p:nvSpPr>
        <p:spPr>
          <a:xfrm>
            <a:off x="23233" y="4797152"/>
            <a:ext cx="8573838" cy="1800200"/>
          </a:xfrm>
          <a:prstGeom prst="rect">
            <a:avLst/>
          </a:prstGeom>
        </p:spPr>
        <p:txBody>
          <a:bodyPr vert="horz" lIns="91440" tIns="45720" rIns="91440" bIns="45720" rtlCol="0">
            <a:noAutofit/>
          </a:bodyPr>
          <a:lstStyle/>
          <a:p>
            <a:r>
              <a:rPr lang="ja-JP" altLang="en-US" dirty="0" smtClean="0"/>
              <a:t>　アメリカ、</a:t>
            </a:r>
            <a:r>
              <a:rPr lang="ja-JP" altLang="ja-JP" dirty="0" smtClean="0"/>
              <a:t>オーストラリア、</a:t>
            </a:r>
            <a:r>
              <a:rPr lang="ja-JP" altLang="en-US" dirty="0" smtClean="0"/>
              <a:t>西ヨーロッパの国々、タイ、シンガポール等　多くの国で、</a:t>
            </a:r>
            <a:endParaRPr lang="en-US" altLang="ja-JP" dirty="0" smtClean="0"/>
          </a:p>
          <a:p>
            <a:r>
              <a:rPr lang="ja-JP" altLang="ja-JP" b="1" u="sng" dirty="0" smtClean="0"/>
              <a:t>政府が主導</a:t>
            </a:r>
            <a:r>
              <a:rPr lang="ja-JP" altLang="ja-JP" dirty="0" smtClean="0"/>
              <a:t>して、</a:t>
            </a:r>
            <a:r>
              <a:rPr lang="ja-JP" altLang="en-US" dirty="0" smtClean="0"/>
              <a:t>禁煙のための法律整備をしている。</a:t>
            </a:r>
            <a:endParaRPr lang="ja-JP" altLang="ja-JP" dirty="0" smtClean="0"/>
          </a:p>
          <a:p>
            <a:r>
              <a:rPr lang="ja-JP" altLang="en-US" dirty="0" smtClean="0"/>
              <a:t>　</a:t>
            </a:r>
            <a:r>
              <a:rPr lang="ja-JP" altLang="ja-JP" dirty="0" smtClean="0"/>
              <a:t>この点、</a:t>
            </a:r>
            <a:r>
              <a:rPr lang="ja-JP" altLang="ja-JP" u="sng" dirty="0" smtClean="0"/>
              <a:t>タバコ利権</a:t>
            </a:r>
            <a:r>
              <a:rPr lang="ja-JP" altLang="ja-JP" dirty="0" smtClean="0"/>
              <a:t>にとらわれて、国民の健康問題に</a:t>
            </a:r>
            <a:r>
              <a:rPr lang="ja-JP" altLang="en-US" dirty="0" smtClean="0"/>
              <a:t>ついての政策が進まない</a:t>
            </a:r>
            <a:r>
              <a:rPr lang="ja-JP" altLang="ja-JP" dirty="0" smtClean="0"/>
              <a:t>日本政府（特に、</a:t>
            </a:r>
            <a:r>
              <a:rPr lang="ja-JP" altLang="ja-JP" u="sng" dirty="0" smtClean="0"/>
              <a:t>財務省</a:t>
            </a:r>
            <a:r>
              <a:rPr lang="ja-JP" altLang="en-US" u="sng" dirty="0" smtClean="0"/>
              <a:t>・タバコ族</a:t>
            </a:r>
            <a:r>
              <a:rPr lang="ja-JP" altLang="en-US" u="sng" dirty="0"/>
              <a:t>議員</a:t>
            </a:r>
            <a:r>
              <a:rPr lang="ja-JP" altLang="ja-JP" dirty="0" smtClean="0"/>
              <a:t>）とは、大違いである。</a:t>
            </a:r>
            <a:endParaRPr lang="en-US" altLang="ja-JP" dirty="0" smtClean="0"/>
          </a:p>
          <a:p>
            <a:r>
              <a:rPr lang="ja-JP" altLang="en-US" dirty="0" smtClean="0"/>
              <a:t>　このため、我が国では、タバコ対策が世界に比べて遅れているし、</a:t>
            </a:r>
            <a:endParaRPr lang="en-US" altLang="ja-JP" dirty="0" smtClean="0"/>
          </a:p>
          <a:p>
            <a:r>
              <a:rPr lang="ja-JP" altLang="en-US" dirty="0" smtClean="0"/>
              <a:t>また、医療従事者や一般の市民、</a:t>
            </a:r>
            <a:r>
              <a:rPr lang="en-US" altLang="ja-JP" dirty="0" smtClean="0"/>
              <a:t>NPO</a:t>
            </a:r>
            <a:r>
              <a:rPr lang="ja-JP" altLang="en-US" dirty="0" err="1" smtClean="0"/>
              <a:t>、</a:t>
            </a:r>
            <a:r>
              <a:rPr lang="ja-JP" altLang="en-US" dirty="0" smtClean="0"/>
              <a:t>個々の企業、等の活動が、極めて重要である。</a:t>
            </a:r>
            <a:endParaRPr lang="ja-JP" altLang="ja-JP" dirty="0" smtClean="0"/>
          </a:p>
          <a:p>
            <a:pPr lvl="0">
              <a:spcBef>
                <a:spcPct val="20000"/>
              </a:spcBef>
              <a:defRPr/>
            </a:pPr>
            <a:endParaRPr kumimoji="1" lang="en-US" altLang="ja-JP" sz="1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pic>
        <p:nvPicPr>
          <p:cNvPr id="3074" name="Picture 2" descr="C:\Users\Koki\Documents\タバコ問題\PPT講演用\2012年9月28日　ファイザー\generic-cigarette-packaging.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8363" y="548680"/>
            <a:ext cx="5764281" cy="39197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テキスト ボックス 1"/>
          <p:cNvSpPr txBox="1"/>
          <p:nvPr/>
        </p:nvSpPr>
        <p:spPr>
          <a:xfrm>
            <a:off x="6232644" y="1340768"/>
            <a:ext cx="2803852" cy="2862322"/>
          </a:xfrm>
          <a:prstGeom prst="rect">
            <a:avLst/>
          </a:prstGeom>
          <a:noFill/>
        </p:spPr>
        <p:txBody>
          <a:bodyPr wrap="square" rtlCol="0">
            <a:spAutoFit/>
          </a:bodyPr>
          <a:lstStyle/>
          <a:p>
            <a:r>
              <a:rPr kumimoji="1" lang="ja-JP" altLang="en-US" dirty="0" smtClean="0"/>
              <a:t>タバコ包装における</a:t>
            </a:r>
            <a:endParaRPr kumimoji="1" lang="en-US" altLang="ja-JP" dirty="0" smtClean="0"/>
          </a:p>
          <a:p>
            <a:endParaRPr kumimoji="1" lang="en-US" altLang="ja-JP" dirty="0" smtClean="0"/>
          </a:p>
          <a:p>
            <a:r>
              <a:rPr kumimoji="1" lang="ja-JP" altLang="en-US" dirty="0" smtClean="0"/>
              <a:t>警告表示写真</a:t>
            </a:r>
            <a:endParaRPr kumimoji="1" lang="en-US" altLang="ja-JP" dirty="0" smtClean="0"/>
          </a:p>
          <a:p>
            <a:r>
              <a:rPr lang="en-US" altLang="ja-JP" dirty="0" smtClean="0"/>
              <a:t>Picture Warning</a:t>
            </a:r>
          </a:p>
          <a:p>
            <a:endParaRPr kumimoji="1" lang="en-US" altLang="ja-JP" dirty="0"/>
          </a:p>
          <a:p>
            <a:r>
              <a:rPr lang="ja-JP" altLang="en-US" dirty="0" smtClean="0"/>
              <a:t>プレーン</a:t>
            </a:r>
            <a:r>
              <a:rPr lang="ja-JP" altLang="en-US" dirty="0"/>
              <a:t>パッケージ</a:t>
            </a:r>
            <a:endParaRPr lang="en-US" altLang="ja-JP" dirty="0" smtClean="0"/>
          </a:p>
          <a:p>
            <a:r>
              <a:rPr lang="ja-JP" altLang="en-US" dirty="0" smtClean="0"/>
              <a:t>ブランド、商標、ロゴの禁止</a:t>
            </a:r>
            <a:endParaRPr lang="en-US" altLang="ja-JP" dirty="0" smtClean="0"/>
          </a:p>
          <a:p>
            <a:r>
              <a:rPr lang="en-US" altLang="ja-JP" b="1" dirty="0"/>
              <a:t>Plain </a:t>
            </a:r>
            <a:r>
              <a:rPr lang="en-US" altLang="ja-JP" b="1" dirty="0" smtClean="0"/>
              <a:t>package</a:t>
            </a:r>
          </a:p>
          <a:p>
            <a:r>
              <a:rPr lang="en-US" altLang="ja-JP" b="1" dirty="0" smtClean="0"/>
              <a:t>no logo, no brand image</a:t>
            </a:r>
          </a:p>
          <a:p>
            <a:r>
              <a:rPr lang="en-US" altLang="ja-JP" b="1" dirty="0" smtClean="0"/>
              <a:t> </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5288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図 9"/>
          <p:cNvPicPr/>
          <p:nvPr/>
        </p:nvPicPr>
        <p:blipFill>
          <a:blip r:embed="rId3" cstate="print"/>
          <a:srcRect/>
          <a:stretch>
            <a:fillRect/>
          </a:stretch>
        </p:blipFill>
        <p:spPr bwMode="auto">
          <a:xfrm>
            <a:off x="107504" y="270912"/>
            <a:ext cx="1971675"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5170" name="Rectangle 2"/>
          <p:cNvSpPr>
            <a:spLocks noGrp="1" noChangeArrowheads="1"/>
          </p:cNvSpPr>
          <p:nvPr>
            <p:ph type="title"/>
          </p:nvPr>
        </p:nvSpPr>
        <p:spPr>
          <a:xfrm>
            <a:off x="359024" y="175876"/>
            <a:ext cx="8784976" cy="1728192"/>
          </a:xfrm>
        </p:spPr>
        <p:txBody>
          <a:bodyPr>
            <a:normAutofit fontScale="90000"/>
          </a:bodyPr>
          <a:lstStyle/>
          <a:p>
            <a:pPr>
              <a:defRPr/>
            </a:pPr>
            <a:r>
              <a:rPr lang="ja-JP" altLang="en-US" sz="3600" dirty="0" smtClean="0">
                <a:solidFill>
                  <a:srgbClr val="0066FF"/>
                </a:solidFill>
                <a:latin typeface="ＭＳ ゴシック" pitchFamily="49" charset="-128"/>
                <a:ea typeface="ＭＳ ゴシック" pitchFamily="49" charset="-128"/>
              </a:rPr>
              <a:t>　　　　　オリンピック招致と受動喫煙防止の</a:t>
            </a:r>
            <a:r>
              <a:rPr lang="en-US" altLang="ja-JP" sz="3600" dirty="0" smtClean="0">
                <a:solidFill>
                  <a:srgbClr val="0066FF"/>
                </a:solidFill>
                <a:latin typeface="ＭＳ ゴシック" pitchFamily="49" charset="-128"/>
                <a:ea typeface="ＭＳ ゴシック" pitchFamily="49" charset="-128"/>
              </a:rPr>
              <a:t/>
            </a:r>
            <a:br>
              <a:rPr lang="en-US" altLang="ja-JP" sz="3600" dirty="0" smtClean="0">
                <a:solidFill>
                  <a:srgbClr val="0066FF"/>
                </a:solidFill>
                <a:latin typeface="ＭＳ ゴシック" pitchFamily="49" charset="-128"/>
                <a:ea typeface="ＭＳ ゴシック" pitchFamily="49" charset="-128"/>
              </a:rPr>
            </a:br>
            <a:r>
              <a:rPr lang="ja-JP" altLang="en-US" sz="3600" dirty="0" smtClean="0">
                <a:solidFill>
                  <a:srgbClr val="0066FF"/>
                </a:solidFill>
                <a:latin typeface="ＭＳ ゴシック" pitchFamily="49" charset="-128"/>
                <a:ea typeface="ＭＳ ゴシック" pitchFamily="49" charset="-128"/>
              </a:rPr>
              <a:t>密接な関連</a:t>
            </a:r>
            <a:r>
              <a:rPr lang="en-US" altLang="ja-JP" sz="3600" dirty="0" smtClean="0">
                <a:solidFill>
                  <a:srgbClr val="0066FF"/>
                </a:solidFill>
                <a:latin typeface="ＭＳ ゴシック" pitchFamily="49" charset="-128"/>
                <a:ea typeface="ＭＳ ゴシック" pitchFamily="49" charset="-128"/>
              </a:rPr>
              <a:t/>
            </a:r>
            <a:br>
              <a:rPr lang="en-US" altLang="ja-JP" sz="3600" dirty="0" smtClean="0">
                <a:solidFill>
                  <a:srgbClr val="0066FF"/>
                </a:solidFill>
                <a:latin typeface="ＭＳ ゴシック" pitchFamily="49" charset="-128"/>
                <a:ea typeface="ＭＳ ゴシック" pitchFamily="49" charset="-128"/>
              </a:rPr>
            </a:br>
            <a:r>
              <a:rPr lang="ja-JP" altLang="en-US" sz="3600" dirty="0" smtClean="0">
                <a:solidFill>
                  <a:srgbClr val="0066FF"/>
                </a:solidFill>
                <a:latin typeface="ＭＳ ゴシック" pitchFamily="49" charset="-128"/>
                <a:ea typeface="ＭＳ ゴシック" pitchFamily="49" charset="-128"/>
              </a:rPr>
              <a:t>＜受動喫煙防止法</a:t>
            </a:r>
            <a:r>
              <a:rPr lang="en-US" altLang="ja-JP" sz="3600" dirty="0" smtClean="0">
                <a:solidFill>
                  <a:srgbClr val="0066FF"/>
                </a:solidFill>
                <a:latin typeface="ＭＳ ゴシック" pitchFamily="49" charset="-128"/>
                <a:ea typeface="ＭＳ ゴシック" pitchFamily="49" charset="-128"/>
              </a:rPr>
              <a:t>/</a:t>
            </a:r>
            <a:r>
              <a:rPr lang="ja-JP" altLang="en-US" sz="3600" dirty="0" smtClean="0">
                <a:solidFill>
                  <a:srgbClr val="0066FF"/>
                </a:solidFill>
                <a:latin typeface="ＭＳ ゴシック" pitchFamily="49" charset="-128"/>
                <a:ea typeface="ＭＳ ゴシック" pitchFamily="49" charset="-128"/>
              </a:rPr>
              <a:t>条例の必要性＞</a:t>
            </a:r>
            <a:endParaRPr lang="en-US" altLang="ja-JP" sz="2800" dirty="0" smtClean="0">
              <a:solidFill>
                <a:srgbClr val="0066FF"/>
              </a:solidFill>
              <a:latin typeface="ＭＳ ゴシック" pitchFamily="49" charset="-128"/>
              <a:ea typeface="ＭＳ ゴシック" pitchFamily="49" charset="-128"/>
            </a:endParaRPr>
          </a:p>
        </p:txBody>
      </p:sp>
      <p:sp>
        <p:nvSpPr>
          <p:cNvPr id="21511" name="Rectangle 7"/>
          <p:cNvSpPr>
            <a:spLocks noChangeArrowheads="1"/>
          </p:cNvSpPr>
          <p:nvPr/>
        </p:nvSpPr>
        <p:spPr bwMode="auto">
          <a:xfrm>
            <a:off x="268518" y="6436516"/>
            <a:ext cx="8754274" cy="646331"/>
          </a:xfrm>
          <a:prstGeom prst="rect">
            <a:avLst/>
          </a:prstGeom>
          <a:noFill/>
          <a:ln w="12700">
            <a:noFill/>
            <a:miter lim="800000"/>
            <a:headEnd/>
            <a:tailEnd/>
          </a:ln>
        </p:spPr>
        <p:txBody>
          <a:bodyPr wrap="square">
            <a:spAutoFit/>
          </a:bodyPr>
          <a:lstStyle/>
          <a:p>
            <a:r>
              <a:rPr lang="en-US" altLang="ja-JP" dirty="0">
                <a:hlinkClick r:id="rId4"/>
              </a:rPr>
              <a:t>http://</a:t>
            </a:r>
            <a:r>
              <a:rPr lang="en-US" altLang="ja-JP" dirty="0" smtClean="0">
                <a:hlinkClick r:id="rId4"/>
              </a:rPr>
              <a:t>www.nosmoke55.jp/action/olympic.html</a:t>
            </a:r>
            <a:endParaRPr lang="en-US" altLang="ja-JP" dirty="0" smtClean="0"/>
          </a:p>
          <a:p>
            <a:endParaRPr lang="en-US" altLang="ja-JP" dirty="0"/>
          </a:p>
        </p:txBody>
      </p:sp>
      <p:sp>
        <p:nvSpPr>
          <p:cNvPr id="8" name="Rectangle 6"/>
          <p:cNvSpPr>
            <a:spLocks noChangeArrowheads="1"/>
          </p:cNvSpPr>
          <p:nvPr/>
        </p:nvSpPr>
        <p:spPr bwMode="auto">
          <a:xfrm>
            <a:off x="0" y="2132856"/>
            <a:ext cx="9022792" cy="4154984"/>
          </a:xfrm>
          <a:prstGeom prst="rect">
            <a:avLst/>
          </a:prstGeom>
          <a:noFill/>
          <a:ln w="12700">
            <a:noFill/>
            <a:miter lim="800000"/>
            <a:headEnd/>
            <a:tailEnd/>
          </a:ln>
        </p:spPr>
        <p:txBody>
          <a:bodyPr wrap="square">
            <a:spAutoFit/>
          </a:bodyPr>
          <a:lstStyle/>
          <a:p>
            <a:r>
              <a:rPr lang="ja-JP" altLang="en-US" sz="2800" b="1" dirty="0" smtClean="0"/>
              <a:t>・</a:t>
            </a:r>
            <a:r>
              <a:rPr lang="ja-JP" altLang="ja-JP" sz="2800" b="1" dirty="0" smtClean="0"/>
              <a:t>国際</a:t>
            </a:r>
            <a:r>
              <a:rPr lang="ja-JP" altLang="ja-JP" sz="2800" b="1" dirty="0"/>
              <a:t>オリンピック委員会</a:t>
            </a:r>
            <a:r>
              <a:rPr lang="en-US" altLang="ja-JP" sz="2800" b="1" dirty="0"/>
              <a:t> </a:t>
            </a:r>
            <a:r>
              <a:rPr lang="ja-JP" altLang="en-US" sz="2800" b="1" dirty="0"/>
              <a:t>（</a:t>
            </a:r>
            <a:r>
              <a:rPr lang="en-US" altLang="ja-JP" sz="2800" b="1" dirty="0"/>
              <a:t>IOC</a:t>
            </a:r>
            <a:r>
              <a:rPr lang="ja-JP" altLang="en-US" sz="2800" b="1" dirty="0" smtClean="0"/>
              <a:t>）と</a:t>
            </a:r>
            <a:endParaRPr lang="en-US" altLang="ja-JP" sz="2800" b="1" dirty="0" smtClean="0"/>
          </a:p>
          <a:p>
            <a:r>
              <a:rPr lang="ja-JP" altLang="en-US" sz="2800" b="1" dirty="0" smtClean="0"/>
              <a:t>　世界</a:t>
            </a:r>
            <a:r>
              <a:rPr lang="ja-JP" altLang="en-US" sz="2800" b="1" dirty="0"/>
              <a:t>保健</a:t>
            </a:r>
            <a:r>
              <a:rPr lang="ja-JP" altLang="en-US" sz="2800" b="1" dirty="0" smtClean="0"/>
              <a:t>機関（</a:t>
            </a:r>
            <a:r>
              <a:rPr lang="en-US" altLang="ja-JP" sz="2800" b="1" dirty="0" smtClean="0"/>
              <a:t>WHO</a:t>
            </a:r>
            <a:r>
              <a:rPr lang="ja-JP" altLang="en-US" sz="2800" b="1" dirty="0" smtClean="0"/>
              <a:t>）との協定（</a:t>
            </a:r>
            <a:r>
              <a:rPr lang="en-US" altLang="ja-JP" sz="2800" b="1" dirty="0" smtClean="0"/>
              <a:t>2010</a:t>
            </a:r>
            <a:r>
              <a:rPr lang="ja-JP" altLang="en-US" sz="2800" b="1" dirty="0" smtClean="0"/>
              <a:t>年</a:t>
            </a:r>
            <a:r>
              <a:rPr lang="en-US" altLang="ja-JP" sz="2800" b="1" dirty="0" smtClean="0"/>
              <a:t>7</a:t>
            </a:r>
            <a:r>
              <a:rPr lang="ja-JP" altLang="en-US" sz="2800" b="1" dirty="0" smtClean="0"/>
              <a:t>月）</a:t>
            </a:r>
            <a:endParaRPr lang="en-US" altLang="ja-JP" sz="2800" b="1" dirty="0" smtClean="0"/>
          </a:p>
          <a:p>
            <a:r>
              <a:rPr lang="ja-JP" altLang="en-US" sz="2800" b="1" dirty="0" smtClean="0"/>
              <a:t>・</a:t>
            </a:r>
            <a:r>
              <a:rPr lang="en-US" altLang="ja-JP" sz="2800" b="1" dirty="0" smtClean="0"/>
              <a:t>IOC</a:t>
            </a:r>
            <a:r>
              <a:rPr lang="ja-JP" altLang="en-US" sz="2800" b="1" dirty="0" smtClean="0"/>
              <a:t> </a:t>
            </a:r>
            <a:r>
              <a:rPr lang="ja-JP" altLang="ja-JP" sz="2800" b="1" dirty="0" smtClean="0"/>
              <a:t>の提言</a:t>
            </a:r>
            <a:r>
              <a:rPr lang="ja-JP" altLang="en-US" sz="2800" b="1" dirty="0" smtClean="0"/>
              <a:t>（</a:t>
            </a:r>
            <a:r>
              <a:rPr lang="en-US" altLang="ja-JP" sz="2800" b="1" dirty="0" smtClean="0"/>
              <a:t>2010</a:t>
            </a:r>
            <a:r>
              <a:rPr lang="ja-JP" altLang="en-US" sz="2800" b="1" dirty="0" smtClean="0"/>
              <a:t>年</a:t>
            </a:r>
            <a:r>
              <a:rPr lang="en-US" altLang="ja-JP" sz="2800" b="1" dirty="0" smtClean="0"/>
              <a:t>9</a:t>
            </a:r>
            <a:r>
              <a:rPr lang="ja-JP" altLang="en-US" sz="2800" b="1" dirty="0" smtClean="0"/>
              <a:t>月）</a:t>
            </a:r>
            <a:endParaRPr lang="en-US" altLang="ja-JP" b="1" dirty="0">
              <a:solidFill>
                <a:srgbClr val="0066FF"/>
              </a:solidFill>
              <a:latin typeface="ＭＳ 明朝" pitchFamily="17" charset="-128"/>
              <a:ea typeface="ＭＳ 明朝" pitchFamily="17" charset="-128"/>
            </a:endParaRPr>
          </a:p>
          <a:p>
            <a:pPr marL="514350" indent="-514350">
              <a:buFont typeface="Arial" pitchFamily="34" charset="0"/>
              <a:buChar char="•"/>
            </a:pPr>
            <a:r>
              <a:rPr lang="en-US" altLang="ja-JP" sz="2000" b="1" dirty="0" smtClean="0">
                <a:latin typeface="ＭＳ ゴシック" pitchFamily="49" charset="-128"/>
                <a:ea typeface="ＭＳ ゴシック" pitchFamily="49" charset="-128"/>
              </a:rPr>
              <a:t>IOC</a:t>
            </a:r>
            <a:r>
              <a:rPr lang="ja-JP" altLang="en-US" sz="2000" b="1" dirty="0">
                <a:latin typeface="ＭＳ ゴシック" pitchFamily="49" charset="-128"/>
                <a:ea typeface="ＭＳ ゴシック" pitchFamily="49" charset="-128"/>
              </a:rPr>
              <a:t>は世界保健機関（</a:t>
            </a:r>
            <a:r>
              <a:rPr lang="en-US" altLang="ja-JP" sz="2000" b="1" dirty="0">
                <a:latin typeface="ＭＳ ゴシック" pitchFamily="49" charset="-128"/>
                <a:ea typeface="ＭＳ ゴシック" pitchFamily="49" charset="-128"/>
              </a:rPr>
              <a:t>WHO</a:t>
            </a:r>
            <a:r>
              <a:rPr lang="ja-JP" altLang="en-US" sz="2000" b="1" dirty="0">
                <a:latin typeface="ＭＳ ゴシック" pitchFamily="49" charset="-128"/>
                <a:ea typeface="ＭＳ ゴシック" pitchFamily="49" charset="-128"/>
              </a:rPr>
              <a:t>）と共同して、</a:t>
            </a:r>
            <a:r>
              <a:rPr lang="en-US" altLang="ja-JP" sz="2000" b="1" dirty="0">
                <a:latin typeface="ＭＳ ゴシック" pitchFamily="49" charset="-128"/>
                <a:ea typeface="ＭＳ ゴシック" pitchFamily="49" charset="-128"/>
              </a:rPr>
              <a:t>1980</a:t>
            </a:r>
            <a:r>
              <a:rPr lang="ja-JP" altLang="en-US" sz="2000" b="1" dirty="0">
                <a:latin typeface="ＭＳ ゴシック" pitchFamily="49" charset="-128"/>
                <a:ea typeface="ＭＳ ゴシック" pitchFamily="49" charset="-128"/>
              </a:rPr>
              <a:t>年代から</a:t>
            </a:r>
            <a:r>
              <a:rPr lang="ja-JP" altLang="en-US" sz="2000" b="1" dirty="0" smtClean="0">
                <a:latin typeface="ＭＳ ゴシック" pitchFamily="49" charset="-128"/>
                <a:ea typeface="ＭＳ ゴシック" pitchFamily="49" charset="-128"/>
              </a:rPr>
              <a:t>、「</a:t>
            </a:r>
            <a:r>
              <a:rPr lang="en-US" altLang="ja-JP" sz="2000" b="1" dirty="0">
                <a:latin typeface="ＭＳ ゴシック" pitchFamily="49" charset="-128"/>
                <a:ea typeface="ＭＳ ゴシック" pitchFamily="49" charset="-128"/>
              </a:rPr>
              <a:t>Move for Health</a:t>
            </a:r>
            <a:r>
              <a:rPr lang="ja-JP" altLang="en-US" sz="2000" b="1" dirty="0">
                <a:latin typeface="ＭＳ ゴシック" pitchFamily="49" charset="-128"/>
                <a:ea typeface="ＭＳ ゴシック" pitchFamily="49" charset="-128"/>
              </a:rPr>
              <a:t>（運動で健康になろう）」や「</a:t>
            </a:r>
            <a:r>
              <a:rPr lang="en-US" altLang="ja-JP" sz="2000" b="1" dirty="0">
                <a:latin typeface="ＭＳ ゴシック" pitchFamily="49" charset="-128"/>
                <a:ea typeface="ＭＳ ゴシック" pitchFamily="49" charset="-128"/>
              </a:rPr>
              <a:t>Tobacco-Free Sport</a:t>
            </a:r>
            <a:r>
              <a:rPr lang="ja-JP" altLang="en-US" sz="2000" b="1" dirty="0" smtClean="0">
                <a:latin typeface="ＭＳ ゴシック" pitchFamily="49" charset="-128"/>
                <a:ea typeface="ＭＳ ゴシック" pitchFamily="49" charset="-128"/>
              </a:rPr>
              <a:t>（タバコの無いスポーツ）</a:t>
            </a:r>
            <a:r>
              <a:rPr lang="ja-JP" altLang="en-US" sz="2000" b="1" dirty="0">
                <a:latin typeface="ＭＳ ゴシック" pitchFamily="49" charset="-128"/>
                <a:ea typeface="ＭＳ ゴシック" pitchFamily="49" charset="-128"/>
              </a:rPr>
              <a:t>」などの</a:t>
            </a:r>
            <a:r>
              <a:rPr lang="ja-JP" altLang="en-US" sz="2000" b="1" dirty="0" smtClean="0">
                <a:latin typeface="ＭＳ ゴシック" pitchFamily="49" charset="-128"/>
                <a:ea typeface="ＭＳ ゴシック" pitchFamily="49" charset="-128"/>
              </a:rPr>
              <a:t>キャンペーンを</a:t>
            </a:r>
            <a:r>
              <a:rPr lang="ja-JP" altLang="en-US" sz="2000" b="1" dirty="0">
                <a:latin typeface="ＭＳ ゴシック" pitchFamily="49" charset="-128"/>
                <a:ea typeface="ＭＳ ゴシック" pitchFamily="49" charset="-128"/>
              </a:rPr>
              <a:t>実行してまいりました。</a:t>
            </a:r>
            <a:endParaRPr lang="en-US" altLang="ja-JP" sz="2000" dirty="0" smtClean="0">
              <a:latin typeface="ＭＳ 明朝" pitchFamily="17" charset="-128"/>
              <a:ea typeface="ＭＳ 明朝" pitchFamily="17" charset="-128"/>
            </a:endParaRPr>
          </a:p>
          <a:p>
            <a:pPr marL="514350" indent="-514350">
              <a:buFont typeface="Arial" pitchFamily="34" charset="0"/>
              <a:buChar char="•"/>
            </a:pPr>
            <a:r>
              <a:rPr lang="en-US" altLang="ja-JP" sz="2000" b="1" dirty="0">
                <a:latin typeface="ＭＳ ゴシック" pitchFamily="49" charset="-128"/>
                <a:ea typeface="ＭＳ ゴシック" pitchFamily="49" charset="-128"/>
              </a:rPr>
              <a:t>1988</a:t>
            </a:r>
            <a:r>
              <a:rPr lang="ja-JP" altLang="en-US" sz="2000" b="1" dirty="0">
                <a:latin typeface="ＭＳ ゴシック" pitchFamily="49" charset="-128"/>
                <a:ea typeface="ＭＳ ゴシック" pitchFamily="49" charset="-128"/>
              </a:rPr>
              <a:t>年以来、</a:t>
            </a:r>
            <a:r>
              <a:rPr lang="en-US" altLang="ja-JP" sz="2000" b="1" dirty="0">
                <a:latin typeface="ＭＳ ゴシック" pitchFamily="49" charset="-128"/>
                <a:ea typeface="ＭＳ ゴシック" pitchFamily="49" charset="-128"/>
              </a:rPr>
              <a:t>IOC</a:t>
            </a:r>
            <a:r>
              <a:rPr lang="ja-JP" altLang="en-US" sz="2000" b="1" dirty="0">
                <a:latin typeface="ＭＳ ゴシック" pitchFamily="49" charset="-128"/>
                <a:ea typeface="ＭＳ ゴシック" pitchFamily="49" charset="-128"/>
              </a:rPr>
              <a:t>はオリンピック大会をタバコ・フリーで実施する方針を実施してきました。オリンピック大会の施設を完全禁煙とするとともに、</a:t>
            </a:r>
            <a:r>
              <a:rPr lang="en-US" altLang="ja-JP" sz="2000" b="1" dirty="0">
                <a:latin typeface="ＭＳ ゴシック" pitchFamily="49" charset="-128"/>
                <a:ea typeface="ＭＳ ゴシック" pitchFamily="49" charset="-128"/>
              </a:rPr>
              <a:t>WHO</a:t>
            </a:r>
            <a:r>
              <a:rPr lang="ja-JP" altLang="en-US" sz="2000" b="1" dirty="0" err="1" smtClean="0">
                <a:latin typeface="ＭＳ ゴシック" pitchFamily="49" charset="-128"/>
                <a:ea typeface="ＭＳ ゴシック" pitchFamily="49" charset="-128"/>
              </a:rPr>
              <a:t>、</a:t>
            </a:r>
            <a:r>
              <a:rPr lang="ja-JP" altLang="en-US" sz="2000" b="1" dirty="0" smtClean="0">
                <a:latin typeface="ＭＳ ゴシック" pitchFamily="49" charset="-128"/>
                <a:ea typeface="ＭＳ ゴシック" pitchFamily="49" charset="-128"/>
              </a:rPr>
              <a:t>各都市の保健当局と協力して、タバコの危険性を周知させるキャンペーンを行ってきました。</a:t>
            </a:r>
            <a:endParaRPr lang="en-US" altLang="ja-JP" sz="2000" b="1" dirty="0" smtClean="0">
              <a:latin typeface="ＭＳ ゴシック" pitchFamily="49" charset="-128"/>
              <a:ea typeface="ＭＳ ゴシック" pitchFamily="49" charset="-128"/>
            </a:endParaRPr>
          </a:p>
          <a:p>
            <a:pPr marL="514350" indent="-514350">
              <a:buFont typeface="Arial" pitchFamily="34" charset="0"/>
              <a:buChar char="•"/>
            </a:pPr>
            <a:r>
              <a:rPr lang="ja-JP" altLang="ja-JP" sz="2000" dirty="0"/>
              <a:t>すべての</a:t>
            </a:r>
            <a:r>
              <a:rPr lang="ja-JP" altLang="ja-JP" sz="2000" b="1" dirty="0"/>
              <a:t>住民階層を対象とした包括的かつ持続的な保健政策を作り実施するための重要な活動</a:t>
            </a:r>
            <a:r>
              <a:rPr lang="ja-JP" altLang="ja-JP" sz="2000" dirty="0"/>
              <a:t>を行ってきました。</a:t>
            </a:r>
            <a:endParaRPr lang="ja-JP" altLang="en-US" sz="2000" b="1" dirty="0">
              <a:latin typeface="ＭＳ ゴシック" pitchFamily="49" charset="-128"/>
              <a:ea typeface="ＭＳ ゴシック" pitchFamily="49" charset="-128"/>
            </a:endParaRPr>
          </a:p>
        </p:txBody>
      </p:sp>
      <p:sp>
        <p:nvSpPr>
          <p:cNvPr id="9" name="スライド番号プレースホルダ 8"/>
          <p:cNvSpPr>
            <a:spLocks noGrp="1"/>
          </p:cNvSpPr>
          <p:nvPr>
            <p:ph type="sldNum" sz="quarter" idx="12"/>
          </p:nvPr>
        </p:nvSpPr>
        <p:spPr/>
        <p:txBody>
          <a:bodyPr/>
          <a:lstStyle/>
          <a:p>
            <a:fld id="{83294AE6-8CEA-4621-89A7-2B04751E61DE}" type="slidenum">
              <a:rPr kumimoji="1" lang="ja-JP" altLang="en-US" smtClean="0"/>
              <a:pPr/>
              <a:t>29</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71120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1520" y="764705"/>
            <a:ext cx="8784976" cy="5613162"/>
          </a:xfrm>
        </p:spPr>
        <p:txBody>
          <a:bodyPr>
            <a:noAutofit/>
          </a:bodyPr>
          <a:lstStyle/>
          <a:p>
            <a:pPr algn="l"/>
            <a:r>
              <a:rPr lang="ja-JP" altLang="en-US" sz="3600" b="1" dirty="0" smtClean="0">
                <a:solidFill>
                  <a:schemeClr val="tx1"/>
                </a:solidFill>
                <a:latin typeface="ＭＳ ゴシック" pitchFamily="49" charset="-128"/>
                <a:ea typeface="ＭＳ ゴシック" pitchFamily="49" charset="-128"/>
              </a:rPr>
              <a:t>職場受動喫煙　訴訟の類型</a:t>
            </a:r>
            <a:endParaRPr lang="en-US" altLang="ja-JP" sz="3600" b="1" dirty="0" smtClean="0">
              <a:solidFill>
                <a:schemeClr val="tx1"/>
              </a:solidFill>
              <a:latin typeface="ＭＳ ゴシック" pitchFamily="49" charset="-128"/>
              <a:ea typeface="ＭＳ ゴシック" pitchFamily="49" charset="-128"/>
            </a:endParaRPr>
          </a:p>
          <a:p>
            <a:pPr algn="l"/>
            <a:endParaRPr lang="en-US" altLang="ja-JP" sz="3600" b="1" dirty="0" smtClean="0">
              <a:solidFill>
                <a:schemeClr val="tx1"/>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3</a:t>
            </a:fld>
            <a:endParaRPr kumimoji="1" lang="ja-JP" altLang="en-US"/>
          </a:p>
        </p:txBody>
      </p:sp>
      <p:sp>
        <p:nvSpPr>
          <p:cNvPr id="4" name="円/楕円 3"/>
          <p:cNvSpPr/>
          <p:nvPr/>
        </p:nvSpPr>
        <p:spPr>
          <a:xfrm>
            <a:off x="827584" y="3933056"/>
            <a:ext cx="2304256" cy="11521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被害労働者</a:t>
            </a:r>
            <a:endParaRPr kumimoji="1" lang="ja-JP" altLang="en-US" sz="2000" dirty="0">
              <a:solidFill>
                <a:schemeClr val="tx1"/>
              </a:solidFill>
            </a:endParaRPr>
          </a:p>
        </p:txBody>
      </p:sp>
      <p:sp>
        <p:nvSpPr>
          <p:cNvPr id="5" name="正方形/長方形 4"/>
          <p:cNvSpPr/>
          <p:nvPr/>
        </p:nvSpPr>
        <p:spPr>
          <a:xfrm>
            <a:off x="3892419" y="2150297"/>
            <a:ext cx="1872208"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国</a:t>
            </a:r>
            <a:endParaRPr kumimoji="1" lang="ja-JP" altLang="en-US" sz="3600" dirty="0">
              <a:solidFill>
                <a:schemeClr val="tx1"/>
              </a:solidFill>
            </a:endParaRPr>
          </a:p>
        </p:txBody>
      </p:sp>
      <p:sp>
        <p:nvSpPr>
          <p:cNvPr id="8" name="正方形/長方形 7"/>
          <p:cNvSpPr/>
          <p:nvPr/>
        </p:nvSpPr>
        <p:spPr>
          <a:xfrm>
            <a:off x="4932040" y="4293096"/>
            <a:ext cx="1872208"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職場</a:t>
            </a:r>
            <a:endParaRPr kumimoji="1" lang="ja-JP" altLang="en-US" sz="3600" dirty="0">
              <a:solidFill>
                <a:schemeClr val="tx1"/>
              </a:solidFill>
            </a:endParaRPr>
          </a:p>
        </p:txBody>
      </p:sp>
      <p:sp>
        <p:nvSpPr>
          <p:cNvPr id="7" name="円/楕円 6"/>
          <p:cNvSpPr/>
          <p:nvPr/>
        </p:nvSpPr>
        <p:spPr>
          <a:xfrm>
            <a:off x="5076007" y="5121188"/>
            <a:ext cx="1347098"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喫煙者</a:t>
            </a:r>
            <a:endParaRPr kumimoji="1" lang="en-US" altLang="ja-JP" dirty="0" smtClean="0">
              <a:solidFill>
                <a:schemeClr val="tx1"/>
              </a:solidFill>
            </a:endParaRPr>
          </a:p>
          <a:p>
            <a:pPr algn="ctr"/>
            <a:r>
              <a:rPr lang="ja-JP" altLang="en-US" dirty="0" smtClean="0">
                <a:solidFill>
                  <a:schemeClr val="tx1"/>
                </a:solidFill>
              </a:rPr>
              <a:t>個人</a:t>
            </a:r>
            <a:endParaRPr lang="en-US" altLang="ja-JP" dirty="0" smtClean="0">
              <a:solidFill>
                <a:schemeClr val="tx1"/>
              </a:solidFill>
            </a:endParaRPr>
          </a:p>
        </p:txBody>
      </p:sp>
      <p:sp>
        <p:nvSpPr>
          <p:cNvPr id="11" name="右矢印 10"/>
          <p:cNvSpPr/>
          <p:nvPr/>
        </p:nvSpPr>
        <p:spPr>
          <a:xfrm rot="19741675">
            <a:off x="2216574" y="3093003"/>
            <a:ext cx="1765682" cy="5760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2843808" y="4733501"/>
            <a:ext cx="1927785" cy="5760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67743" y="5306462"/>
            <a:ext cx="4571471" cy="1200329"/>
          </a:xfrm>
          <a:prstGeom prst="rect">
            <a:avLst/>
          </a:prstGeom>
          <a:noFill/>
        </p:spPr>
        <p:txBody>
          <a:bodyPr wrap="square" rtlCol="0">
            <a:spAutoFit/>
          </a:bodyPr>
          <a:lstStyle/>
          <a:p>
            <a:r>
              <a:rPr kumimoji="1" lang="ja-JP" altLang="en-US" dirty="0" smtClean="0"/>
              <a:t>◇労働裁判（民事）</a:t>
            </a:r>
            <a:endParaRPr kumimoji="1" lang="en-US" altLang="ja-JP" dirty="0" smtClean="0"/>
          </a:p>
          <a:p>
            <a:r>
              <a:rPr kumimoji="1" lang="ja-JP" altLang="en-US" dirty="0" smtClean="0"/>
              <a:t>・職場の安全配慮義務違反</a:t>
            </a:r>
            <a:endParaRPr kumimoji="1" lang="en-US" altLang="ja-JP" dirty="0" smtClean="0"/>
          </a:p>
          <a:p>
            <a:r>
              <a:rPr lang="ja-JP" altLang="en-US" dirty="0" smtClean="0"/>
              <a:t>・解雇無効</a:t>
            </a:r>
            <a:endParaRPr lang="en-US" altLang="ja-JP" dirty="0" smtClean="0"/>
          </a:p>
          <a:p>
            <a:r>
              <a:rPr lang="ja-JP" altLang="en-US" dirty="0" smtClean="0"/>
              <a:t>◇</a:t>
            </a:r>
            <a:r>
              <a:rPr kumimoji="1" lang="ja-JP" altLang="en-US" dirty="0" smtClean="0"/>
              <a:t>個人への不法行為訴訟（民事）</a:t>
            </a:r>
            <a:endParaRPr kumimoji="1" lang="ja-JP" altLang="en-US" dirty="0"/>
          </a:p>
        </p:txBody>
      </p:sp>
      <p:sp>
        <p:nvSpPr>
          <p:cNvPr id="15" name="テキスト ボックス 14"/>
          <p:cNvSpPr txBox="1"/>
          <p:nvPr/>
        </p:nvSpPr>
        <p:spPr>
          <a:xfrm>
            <a:off x="1259632" y="2762365"/>
            <a:ext cx="2376264" cy="369332"/>
          </a:xfrm>
          <a:prstGeom prst="rect">
            <a:avLst/>
          </a:prstGeom>
          <a:noFill/>
        </p:spPr>
        <p:txBody>
          <a:bodyPr wrap="square" rtlCol="0">
            <a:spAutoFit/>
          </a:bodyPr>
          <a:lstStyle/>
          <a:p>
            <a:r>
              <a:rPr kumimoji="1" lang="ja-JP" altLang="en-US" dirty="0" smtClean="0"/>
              <a:t>労災申請（行政訴訟）</a:t>
            </a:r>
            <a:endParaRPr kumimoji="1" lang="en-US" altLang="ja-JP" dirty="0" smtClean="0"/>
          </a:p>
        </p:txBody>
      </p:sp>
      <p:sp>
        <p:nvSpPr>
          <p:cNvPr id="17" name="正方形/長方形 16"/>
          <p:cNvSpPr/>
          <p:nvPr/>
        </p:nvSpPr>
        <p:spPr>
          <a:xfrm>
            <a:off x="6804248" y="2150297"/>
            <a:ext cx="1872208"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タバコ</a:t>
            </a:r>
            <a:endParaRPr lang="en-US" altLang="ja-JP" sz="3600" dirty="0" smtClean="0">
              <a:solidFill>
                <a:schemeClr val="tx1"/>
              </a:solidFill>
            </a:endParaRPr>
          </a:p>
          <a:p>
            <a:pPr algn="ctr"/>
            <a:r>
              <a:rPr kumimoji="1" lang="ja-JP" altLang="en-US" sz="3600" dirty="0">
                <a:solidFill>
                  <a:schemeClr val="tx1"/>
                </a:solidFill>
              </a:rPr>
              <a:t>産業</a:t>
            </a:r>
          </a:p>
        </p:txBody>
      </p:sp>
      <p:sp>
        <p:nvSpPr>
          <p:cNvPr id="16" name="右矢印 15"/>
          <p:cNvSpPr/>
          <p:nvPr/>
        </p:nvSpPr>
        <p:spPr>
          <a:xfrm rot="20692306">
            <a:off x="2930494" y="3696053"/>
            <a:ext cx="3960440" cy="2919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12950" y="3618180"/>
            <a:ext cx="3960439" cy="369332"/>
          </a:xfrm>
          <a:prstGeom prst="rect">
            <a:avLst/>
          </a:prstGeom>
          <a:noFill/>
        </p:spPr>
        <p:txBody>
          <a:bodyPr wrap="square" rtlCol="0">
            <a:spAutoFit/>
          </a:bodyPr>
          <a:lstStyle/>
          <a:p>
            <a:r>
              <a:rPr kumimoji="1" lang="ja-JP" altLang="en-US" dirty="0" smtClean="0"/>
              <a:t>不法行為訴訟（公害訴訟）</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9957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315415"/>
            <a:ext cx="8928992" cy="2088232"/>
          </a:xfrm>
        </p:spPr>
        <p:txBody>
          <a:bodyPr anchor="t">
            <a:noAutofit/>
          </a:bodyPr>
          <a:lstStyle/>
          <a:p>
            <a:r>
              <a:rPr lang="en-US" altLang="ja-JP" sz="3100" dirty="0" smtClean="0">
                <a:latin typeface="ＭＳ 明朝" pitchFamily="17" charset="-128"/>
                <a:ea typeface="ＭＳ 明朝" pitchFamily="17" charset="-128"/>
                <a:cs typeface="ＭＳ ゴシック"/>
              </a:rPr>
              <a:t/>
            </a:r>
            <a:br>
              <a:rPr lang="en-US" altLang="ja-JP" sz="3100" dirty="0" smtClean="0">
                <a:latin typeface="ＭＳ 明朝" pitchFamily="17" charset="-128"/>
                <a:ea typeface="ＭＳ 明朝" pitchFamily="17" charset="-128"/>
                <a:cs typeface="ＭＳ ゴシック"/>
              </a:rPr>
            </a:br>
            <a:endParaRPr lang="ja-JP" altLang="en-US" sz="3100" b="1" u="sng" dirty="0">
              <a:solidFill>
                <a:srgbClr val="0066FF"/>
              </a:solidFill>
              <a:latin typeface="ＭＳ ゴシック" pitchFamily="49" charset="-128"/>
              <a:ea typeface="ＭＳ ゴシック" pitchFamily="49" charset="-128"/>
              <a:cs typeface="ＭＳ ゴシック"/>
            </a:endParaRPr>
          </a:p>
        </p:txBody>
      </p:sp>
      <p:sp>
        <p:nvSpPr>
          <p:cNvPr id="6" name="スライド番号プレースホルダ 5"/>
          <p:cNvSpPr>
            <a:spLocks noGrp="1"/>
          </p:cNvSpPr>
          <p:nvPr>
            <p:ph type="sldNum" sz="quarter" idx="12"/>
          </p:nvPr>
        </p:nvSpPr>
        <p:spPr/>
        <p:txBody>
          <a:bodyPr/>
          <a:lstStyle/>
          <a:p>
            <a:r>
              <a:rPr lang="ja-JP" altLang="en-US" dirty="0" smtClean="0">
                <a:solidFill>
                  <a:schemeClr val="tx1"/>
                </a:solidFill>
              </a:rPr>
              <a:t>　</a:t>
            </a:r>
            <a:fld id="{83294AE6-8CEA-4621-89A7-2B04751E61DE}" type="slidenum">
              <a:rPr kumimoji="1" lang="ja-JP" altLang="en-US" smtClean="0"/>
              <a:pPr/>
              <a:t>30</a:t>
            </a:fld>
            <a:endParaRPr kumimoji="1" lang="ja-JP" altLang="en-US" dirty="0"/>
          </a:p>
        </p:txBody>
      </p:sp>
      <p:pic>
        <p:nvPicPr>
          <p:cNvPr id="2050" name="Picture 2" descr="C:\Users\Koki\Documents\タバコ問題\PPT講演用\2012年9月28日　ファイザー\神奈川県　スワン象.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4883"/>
            <a:ext cx="2089828" cy="211797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テキスト ボックス 2"/>
          <p:cNvSpPr txBox="1"/>
          <p:nvPr/>
        </p:nvSpPr>
        <p:spPr>
          <a:xfrm>
            <a:off x="2089830" y="17557"/>
            <a:ext cx="7128410" cy="6463308"/>
          </a:xfrm>
          <a:prstGeom prst="rect">
            <a:avLst/>
          </a:prstGeom>
          <a:noFill/>
        </p:spPr>
        <p:txBody>
          <a:bodyPr wrap="square" rtlCol="0">
            <a:spAutoFit/>
          </a:bodyPr>
          <a:lstStyle/>
          <a:p>
            <a:r>
              <a:rPr lang="ja-JP" altLang="en-US" dirty="0" smtClean="0"/>
              <a:t>神奈川県条例の概要：</a:t>
            </a:r>
            <a:endParaRPr lang="en-US" altLang="ja-JP" dirty="0" smtClean="0"/>
          </a:p>
          <a:p>
            <a:endParaRPr lang="en-US" altLang="ja-JP" dirty="0"/>
          </a:p>
          <a:p>
            <a:r>
              <a:rPr lang="ja-JP" altLang="en-US" dirty="0" smtClean="0"/>
              <a:t>・日本初の受動喫煙防止条例</a:t>
            </a:r>
            <a:endParaRPr lang="en-US" altLang="ja-JP" dirty="0" smtClean="0"/>
          </a:p>
          <a:p>
            <a:endParaRPr lang="en-US" altLang="ja-JP" dirty="0" smtClean="0"/>
          </a:p>
          <a:p>
            <a:r>
              <a:rPr kumimoji="1" lang="ja-JP" altLang="en-US" dirty="0" smtClean="0"/>
              <a:t>・不特定又は多数の人が出入りする施設が対象</a:t>
            </a:r>
            <a:endParaRPr kumimoji="1" lang="en-US" altLang="ja-JP" dirty="0" smtClean="0"/>
          </a:p>
          <a:p>
            <a:r>
              <a:rPr lang="ja-JP" altLang="en-US" dirty="0"/>
              <a:t>　</a:t>
            </a:r>
            <a:r>
              <a:rPr lang="ja-JP" altLang="en-US" dirty="0" smtClean="0"/>
              <a:t>（特定の人しか出入りしない職場などは対象外）</a:t>
            </a:r>
            <a:endParaRPr kumimoji="1" lang="en-US" altLang="ja-JP" dirty="0" smtClean="0"/>
          </a:p>
          <a:p>
            <a:endParaRPr kumimoji="1" lang="en-US" altLang="ja-JP" dirty="0" smtClean="0"/>
          </a:p>
          <a:p>
            <a:r>
              <a:rPr kumimoji="1" lang="ja-JP" altLang="en-US" dirty="0" smtClean="0"/>
              <a:t>・第１種施設（学校・病院・劇場・販売店・公共交通機関・官公庁施設、等）</a:t>
            </a:r>
            <a:endParaRPr kumimoji="1" lang="en-US" altLang="ja-JP" dirty="0" smtClean="0"/>
          </a:p>
          <a:p>
            <a:r>
              <a:rPr lang="ja-JP" altLang="en-US" dirty="0"/>
              <a:t>　</a:t>
            </a:r>
            <a:r>
              <a:rPr lang="ja-JP" altLang="en-US" dirty="0" smtClean="0"/>
              <a:t>　　　　　　　→　禁煙  </a:t>
            </a:r>
            <a:r>
              <a:rPr lang="ja-JP" altLang="en-US" sz="1400" dirty="0" smtClean="0"/>
              <a:t>（但し、喫煙所の設置可能）</a:t>
            </a:r>
            <a:endParaRPr lang="en-US" altLang="ja-JP" sz="1400" dirty="0" smtClean="0"/>
          </a:p>
          <a:p>
            <a:endParaRPr kumimoji="1" lang="en-US" altLang="ja-JP" dirty="0" smtClean="0"/>
          </a:p>
          <a:p>
            <a:r>
              <a:rPr lang="ja-JP" altLang="en-US" dirty="0" smtClean="0"/>
              <a:t>・第２種施設（飲食店、宿泊施設、娯楽施設、等）</a:t>
            </a:r>
            <a:endParaRPr lang="en-US" altLang="ja-JP" dirty="0" smtClean="0"/>
          </a:p>
          <a:p>
            <a:r>
              <a:rPr kumimoji="1" lang="ja-JP" altLang="en-US" dirty="0"/>
              <a:t>　</a:t>
            </a:r>
            <a:r>
              <a:rPr kumimoji="1" lang="ja-JP" altLang="en-US" dirty="0" smtClean="0"/>
              <a:t>　　　　　　　→　禁煙　又は　分煙  </a:t>
            </a:r>
            <a:r>
              <a:rPr kumimoji="1" lang="ja-JP" altLang="en-US" sz="1400" dirty="0" smtClean="0"/>
              <a:t>（喫煙区域の設置可能）</a:t>
            </a:r>
            <a:endParaRPr kumimoji="1" lang="en-US" altLang="ja-JP" sz="1400" dirty="0" smtClean="0"/>
          </a:p>
          <a:p>
            <a:endParaRPr kumimoji="1" lang="en-US" altLang="ja-JP" dirty="0" smtClean="0"/>
          </a:p>
          <a:p>
            <a:r>
              <a:rPr lang="ja-JP" altLang="en-US" dirty="0" smtClean="0"/>
              <a:t>・特例第２種施設（</a:t>
            </a:r>
            <a:r>
              <a:rPr lang="en-US" altLang="ja-JP" dirty="0" smtClean="0"/>
              <a:t>100</a:t>
            </a:r>
            <a:r>
              <a:rPr lang="ja-JP" altLang="en-US" dirty="0" smtClean="0"/>
              <a:t>㎡以下の飲食店、</a:t>
            </a:r>
            <a:r>
              <a:rPr lang="en-US" altLang="ja-JP" dirty="0" smtClean="0"/>
              <a:t>700</a:t>
            </a:r>
            <a:r>
              <a:rPr lang="ja-JP" altLang="en-US" dirty="0"/>
              <a:t> ㎡以下</a:t>
            </a:r>
            <a:r>
              <a:rPr lang="ja-JP" altLang="en-US" dirty="0" smtClean="0"/>
              <a:t>の</a:t>
            </a:r>
            <a:r>
              <a:rPr lang="ja-JP" altLang="en-US" dirty="0"/>
              <a:t>宿泊</a:t>
            </a:r>
            <a:r>
              <a:rPr lang="ja-JP" altLang="en-US" dirty="0" smtClean="0"/>
              <a:t>施設、風営法対象施設）</a:t>
            </a:r>
            <a:endParaRPr lang="en-US" altLang="ja-JP" dirty="0" smtClean="0"/>
          </a:p>
          <a:p>
            <a:r>
              <a:rPr kumimoji="1" lang="ja-JP" altLang="en-US" dirty="0" smtClean="0"/>
              <a:t>　　　　　　　　</a:t>
            </a:r>
            <a:r>
              <a:rPr lang="ja-JP" altLang="en-US" dirty="0"/>
              <a:t>→　</a:t>
            </a:r>
            <a:r>
              <a:rPr lang="ja-JP" altLang="en-US" dirty="0" smtClean="0"/>
              <a:t>努力義務</a:t>
            </a:r>
            <a:endParaRPr lang="en-US" altLang="ja-JP" dirty="0" smtClean="0"/>
          </a:p>
          <a:p>
            <a:endParaRPr lang="en-US" altLang="ja-JP" dirty="0"/>
          </a:p>
          <a:p>
            <a:r>
              <a:rPr lang="ja-JP" altLang="en-US" dirty="0" smtClean="0"/>
              <a:t>・禁煙又は分煙を講ずる義務、　表示義務、　未成年者の保護</a:t>
            </a:r>
            <a:endParaRPr lang="en-US" altLang="ja-JP" dirty="0"/>
          </a:p>
          <a:p>
            <a:endParaRPr lang="en-US" altLang="ja-JP" dirty="0" smtClean="0"/>
          </a:p>
          <a:p>
            <a:r>
              <a:rPr lang="ja-JP" altLang="en-US" dirty="0" smtClean="0"/>
              <a:t>・罰則（過料）　違反喫煙者　→　２千円</a:t>
            </a:r>
            <a:endParaRPr lang="en-US" altLang="ja-JP" dirty="0" smtClean="0"/>
          </a:p>
          <a:p>
            <a:r>
              <a:rPr lang="ja-JP" altLang="en-US" dirty="0"/>
              <a:t>　</a:t>
            </a:r>
            <a:r>
              <a:rPr lang="ja-JP" altLang="en-US" dirty="0" smtClean="0"/>
              <a:t>　　　　　　　　 施設管理者   →</a:t>
            </a:r>
            <a:r>
              <a:rPr lang="ja-JP" altLang="en-US" dirty="0"/>
              <a:t>　</a:t>
            </a:r>
            <a:r>
              <a:rPr lang="ja-JP" altLang="en-US" dirty="0" smtClean="0"/>
              <a:t>２万円</a:t>
            </a:r>
            <a:endParaRPr lang="en-US" altLang="ja-JP" dirty="0" smtClean="0"/>
          </a:p>
          <a:p>
            <a:r>
              <a:rPr lang="ja-JP" altLang="en-US" dirty="0"/>
              <a:t>　</a:t>
            </a:r>
            <a:r>
              <a:rPr lang="ja-JP" altLang="en-US" dirty="0" smtClean="0"/>
              <a:t>なお、第２種施設に係る罰則は、平成</a:t>
            </a:r>
            <a:r>
              <a:rPr lang="en-US" altLang="ja-JP" dirty="0" smtClean="0"/>
              <a:t>23</a:t>
            </a:r>
            <a:r>
              <a:rPr lang="ja-JP" altLang="en-US" dirty="0" smtClean="0"/>
              <a:t>年</a:t>
            </a:r>
            <a:r>
              <a:rPr lang="en-US" altLang="ja-JP" dirty="0" smtClean="0"/>
              <a:t>4</a:t>
            </a:r>
            <a:r>
              <a:rPr lang="ja-JP" altLang="en-US" dirty="0" smtClean="0"/>
              <a:t>月から施行</a:t>
            </a:r>
            <a:endParaRPr lang="en-US" altLang="ja-JP" dirty="0" smtClean="0"/>
          </a:p>
          <a:p>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2002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315415"/>
            <a:ext cx="8928992" cy="2088232"/>
          </a:xfrm>
        </p:spPr>
        <p:txBody>
          <a:bodyPr anchor="t">
            <a:noAutofit/>
          </a:bodyPr>
          <a:lstStyle/>
          <a:p>
            <a:r>
              <a:rPr lang="en-US" altLang="ja-JP" sz="3100" dirty="0" smtClean="0">
                <a:latin typeface="ＭＳ 明朝" pitchFamily="17" charset="-128"/>
                <a:ea typeface="ＭＳ 明朝" pitchFamily="17" charset="-128"/>
                <a:cs typeface="ＭＳ ゴシック"/>
              </a:rPr>
              <a:t/>
            </a:r>
            <a:br>
              <a:rPr lang="en-US" altLang="ja-JP" sz="3100" dirty="0" smtClean="0">
                <a:latin typeface="ＭＳ 明朝" pitchFamily="17" charset="-128"/>
                <a:ea typeface="ＭＳ 明朝" pitchFamily="17" charset="-128"/>
                <a:cs typeface="ＭＳ ゴシック"/>
              </a:rPr>
            </a:br>
            <a:endParaRPr lang="ja-JP" altLang="en-US" sz="3100" b="1" u="sng" dirty="0">
              <a:solidFill>
                <a:srgbClr val="0066FF"/>
              </a:solidFill>
              <a:latin typeface="ＭＳ ゴシック" pitchFamily="49" charset="-128"/>
              <a:ea typeface="ＭＳ ゴシック" pitchFamily="49" charset="-128"/>
              <a:cs typeface="ＭＳ ゴシック"/>
            </a:endParaRPr>
          </a:p>
        </p:txBody>
      </p:sp>
      <p:sp>
        <p:nvSpPr>
          <p:cNvPr id="6" name="スライド番号プレースホルダ 5"/>
          <p:cNvSpPr>
            <a:spLocks noGrp="1"/>
          </p:cNvSpPr>
          <p:nvPr>
            <p:ph type="sldNum" sz="quarter" idx="12"/>
          </p:nvPr>
        </p:nvSpPr>
        <p:spPr/>
        <p:txBody>
          <a:bodyPr/>
          <a:lstStyle/>
          <a:p>
            <a:r>
              <a:rPr lang="ja-JP" altLang="en-US" dirty="0" smtClean="0">
                <a:solidFill>
                  <a:schemeClr val="tx1"/>
                </a:solidFill>
              </a:rPr>
              <a:t>　</a:t>
            </a:r>
            <a:fld id="{83294AE6-8CEA-4621-89A7-2B04751E61DE}" type="slidenum">
              <a:rPr kumimoji="1" lang="ja-JP" altLang="en-US" smtClean="0"/>
              <a:pPr/>
              <a:t>31</a:t>
            </a:fld>
            <a:endParaRPr kumimoji="1" lang="ja-JP" altLang="en-US" dirty="0"/>
          </a:p>
        </p:txBody>
      </p:sp>
      <p:pic>
        <p:nvPicPr>
          <p:cNvPr id="2050" name="Picture 2" descr="C:\Users\Koki\Documents\タバコ問題\PPT講演用\2012年9月28日　ファイザー\神奈川県　スワン象.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4883"/>
            <a:ext cx="2089828" cy="211797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テキスト ボックス 2"/>
          <p:cNvSpPr txBox="1"/>
          <p:nvPr/>
        </p:nvSpPr>
        <p:spPr>
          <a:xfrm>
            <a:off x="2267744" y="17557"/>
            <a:ext cx="7128410" cy="6740307"/>
          </a:xfrm>
          <a:prstGeom prst="rect">
            <a:avLst/>
          </a:prstGeom>
          <a:noFill/>
        </p:spPr>
        <p:txBody>
          <a:bodyPr wrap="square" rtlCol="0">
            <a:spAutoFit/>
          </a:bodyPr>
          <a:lstStyle/>
          <a:p>
            <a:r>
              <a:rPr lang="ja-JP" altLang="en-US" dirty="0" smtClean="0"/>
              <a:t>兵庫県条例の概要：　</a:t>
            </a:r>
            <a:endParaRPr lang="en-US" altLang="ja-JP" dirty="0" smtClean="0"/>
          </a:p>
          <a:p>
            <a:endParaRPr lang="en-US" altLang="ja-JP" dirty="0"/>
          </a:p>
          <a:p>
            <a:r>
              <a:rPr lang="ja-JP" altLang="en-US" dirty="0" smtClean="0"/>
              <a:t>・日本で２番目の受動喫煙防止条例</a:t>
            </a:r>
            <a:endParaRPr lang="en-US" altLang="ja-JP" dirty="0" smtClean="0"/>
          </a:p>
          <a:p>
            <a:r>
              <a:rPr lang="ja-JP" altLang="en-US" dirty="0"/>
              <a:t>　平成</a:t>
            </a:r>
            <a:r>
              <a:rPr lang="en-US" altLang="ja-JP" dirty="0"/>
              <a:t>24</a:t>
            </a:r>
            <a:r>
              <a:rPr lang="ja-JP" altLang="en-US" dirty="0"/>
              <a:t>年</a:t>
            </a:r>
            <a:r>
              <a:rPr lang="en-US" altLang="ja-JP" dirty="0"/>
              <a:t>3</a:t>
            </a:r>
            <a:r>
              <a:rPr lang="ja-JP" altLang="en-US" dirty="0"/>
              <a:t>月</a:t>
            </a:r>
            <a:r>
              <a:rPr lang="en-US" altLang="ja-JP" dirty="0"/>
              <a:t>21</a:t>
            </a:r>
            <a:r>
              <a:rPr lang="ja-JP" altLang="en-US" dirty="0"/>
              <a:t>日</a:t>
            </a:r>
            <a:r>
              <a:rPr lang="ja-JP" altLang="en-US" dirty="0" smtClean="0"/>
              <a:t>公布</a:t>
            </a:r>
            <a:endParaRPr lang="en-US" altLang="ja-JP" dirty="0" smtClean="0"/>
          </a:p>
          <a:p>
            <a:r>
              <a:rPr lang="ja-JP" altLang="en-US" dirty="0"/>
              <a:t>　</a:t>
            </a:r>
            <a:r>
              <a:rPr lang="ja-JP" altLang="en-US" dirty="0" smtClean="0"/>
              <a:t>平成</a:t>
            </a:r>
            <a:r>
              <a:rPr lang="en-US" altLang="ja-JP" dirty="0"/>
              <a:t>25</a:t>
            </a:r>
            <a:r>
              <a:rPr lang="ja-JP" altLang="en-US" dirty="0"/>
              <a:t>年</a:t>
            </a:r>
            <a:r>
              <a:rPr lang="en-US" altLang="ja-JP" dirty="0"/>
              <a:t>4</a:t>
            </a:r>
            <a:r>
              <a:rPr lang="ja-JP" altLang="en-US" dirty="0"/>
              <a:t>月</a:t>
            </a:r>
            <a:r>
              <a:rPr lang="en-US" altLang="ja-JP" dirty="0"/>
              <a:t>1</a:t>
            </a:r>
            <a:r>
              <a:rPr lang="ja-JP" altLang="en-US" dirty="0" smtClean="0"/>
              <a:t>日施行、　罰則</a:t>
            </a:r>
            <a:r>
              <a:rPr lang="ja-JP" altLang="en-US" dirty="0"/>
              <a:t>規定</a:t>
            </a:r>
            <a:r>
              <a:rPr lang="ja-JP" altLang="en-US" dirty="0" smtClean="0"/>
              <a:t>は平成</a:t>
            </a:r>
            <a:r>
              <a:rPr lang="en-US" altLang="ja-JP" dirty="0"/>
              <a:t>25</a:t>
            </a:r>
            <a:r>
              <a:rPr lang="ja-JP" altLang="en-US" dirty="0"/>
              <a:t>年</a:t>
            </a:r>
            <a:r>
              <a:rPr lang="en-US" altLang="ja-JP" dirty="0"/>
              <a:t>10</a:t>
            </a:r>
            <a:r>
              <a:rPr lang="ja-JP" altLang="en-US" dirty="0"/>
              <a:t>月</a:t>
            </a:r>
            <a:r>
              <a:rPr lang="en-US" altLang="ja-JP" dirty="0"/>
              <a:t>1</a:t>
            </a:r>
            <a:r>
              <a:rPr lang="ja-JP" altLang="en-US" dirty="0" smtClean="0"/>
              <a:t>日施行</a:t>
            </a:r>
            <a:endParaRPr lang="en-US" altLang="ja-JP" dirty="0" smtClean="0"/>
          </a:p>
          <a:p>
            <a:r>
              <a:rPr lang="ja-JP" altLang="en-US" dirty="0"/>
              <a:t>　</a:t>
            </a:r>
            <a:r>
              <a:rPr lang="ja-JP" altLang="en-US" dirty="0" smtClean="0"/>
              <a:t>民間施設等についての施行はさらにその１年後。</a:t>
            </a:r>
            <a:endParaRPr lang="en-US" altLang="ja-JP" dirty="0" smtClean="0"/>
          </a:p>
          <a:p>
            <a:endParaRPr lang="en-US" altLang="ja-JP" dirty="0" smtClean="0"/>
          </a:p>
          <a:p>
            <a:r>
              <a:rPr kumimoji="1" lang="ja-JP" altLang="en-US" dirty="0" smtClean="0"/>
              <a:t>・不特定又は多数の人が出入りする施設が対象</a:t>
            </a:r>
            <a:r>
              <a:rPr lang="ja-JP" altLang="en-US" dirty="0" smtClean="0"/>
              <a:t>（神奈川と同様）</a:t>
            </a:r>
            <a:endParaRPr kumimoji="1" lang="en-US" altLang="ja-JP" dirty="0" smtClean="0"/>
          </a:p>
          <a:p>
            <a:endParaRPr kumimoji="1" lang="en-US" altLang="ja-JP" dirty="0" smtClean="0"/>
          </a:p>
          <a:p>
            <a:r>
              <a:rPr kumimoji="1" lang="ja-JP" altLang="en-US" dirty="0" smtClean="0"/>
              <a:t>・保育所・幼稚園～高校</a:t>
            </a:r>
            <a:r>
              <a:rPr lang="ja-JP" altLang="en-US" dirty="0" smtClean="0"/>
              <a:t>　→　</a:t>
            </a:r>
            <a:r>
              <a:rPr lang="ja-JP" altLang="en-US" u="sng" dirty="0" smtClean="0"/>
              <a:t>敷地内全域</a:t>
            </a:r>
            <a:r>
              <a:rPr lang="ja-JP" altLang="en-US" dirty="0" smtClean="0"/>
              <a:t>禁煙</a:t>
            </a:r>
            <a:endParaRPr lang="en-US" altLang="ja-JP" dirty="0" smtClean="0"/>
          </a:p>
          <a:p>
            <a:endParaRPr kumimoji="1" lang="en-US" altLang="ja-JP" dirty="0" smtClean="0"/>
          </a:p>
          <a:p>
            <a:r>
              <a:rPr lang="ja-JP" altLang="en-US" dirty="0" smtClean="0"/>
              <a:t>・病院、官公庁庁舎</a:t>
            </a:r>
            <a:r>
              <a:rPr kumimoji="1" lang="ja-JP" altLang="en-US" dirty="0" smtClean="0"/>
              <a:t>　　　　→　</a:t>
            </a:r>
            <a:r>
              <a:rPr kumimoji="1" lang="ja-JP" altLang="en-US" u="sng" dirty="0" smtClean="0"/>
              <a:t>建物内全域</a:t>
            </a:r>
            <a:r>
              <a:rPr kumimoji="1" lang="ja-JP" altLang="en-US" dirty="0" smtClean="0"/>
              <a:t>禁煙　（</a:t>
            </a:r>
            <a:r>
              <a:rPr kumimoji="1" lang="ja-JP" altLang="en-US" u="sng" dirty="0" smtClean="0"/>
              <a:t>喫煙室不可</a:t>
            </a:r>
            <a:r>
              <a:rPr kumimoji="1" lang="ja-JP" altLang="en-US" dirty="0" smtClean="0"/>
              <a:t>）</a:t>
            </a:r>
            <a:endParaRPr kumimoji="1" lang="en-US" altLang="ja-JP" dirty="0" smtClean="0"/>
          </a:p>
          <a:p>
            <a:endParaRPr kumimoji="1" lang="en-US" altLang="ja-JP" dirty="0" smtClean="0"/>
          </a:p>
          <a:p>
            <a:r>
              <a:rPr lang="ja-JP" altLang="en-US" dirty="0" smtClean="0"/>
              <a:t>・大学・専門学校、薬局</a:t>
            </a:r>
            <a:r>
              <a:rPr kumimoji="1" lang="ja-JP" altLang="en-US" dirty="0" smtClean="0"/>
              <a:t>　　</a:t>
            </a:r>
            <a:r>
              <a:rPr lang="ja-JP" altLang="en-US" dirty="0"/>
              <a:t>→　</a:t>
            </a:r>
            <a:r>
              <a:rPr lang="ja-JP" altLang="en-US" dirty="0" smtClean="0"/>
              <a:t>喫煙室の新設は不可</a:t>
            </a:r>
            <a:endParaRPr lang="en-US" altLang="ja-JP" dirty="0" smtClean="0"/>
          </a:p>
          <a:p>
            <a:endParaRPr lang="en-US" altLang="ja-JP" dirty="0"/>
          </a:p>
          <a:p>
            <a:r>
              <a:rPr lang="ja-JP" altLang="en-US" dirty="0" smtClean="0"/>
              <a:t>・公共交通機関、販売店、金融機関、宿泊施設、飲食店、</a:t>
            </a:r>
            <a:endParaRPr lang="en-US" altLang="ja-JP" dirty="0" smtClean="0"/>
          </a:p>
          <a:p>
            <a:r>
              <a:rPr lang="ja-JP" altLang="en-US" dirty="0" smtClean="0"/>
              <a:t>サービス業施設、等</a:t>
            </a:r>
            <a:endParaRPr lang="en-US" altLang="ja-JP" dirty="0" smtClean="0"/>
          </a:p>
          <a:p>
            <a:r>
              <a:rPr lang="ja-JP" altLang="en-US" dirty="0"/>
              <a:t>　</a:t>
            </a:r>
            <a:r>
              <a:rPr lang="ja-JP" altLang="en-US" dirty="0" smtClean="0"/>
              <a:t>　　　　　　　　　　　　　　　→</a:t>
            </a:r>
            <a:r>
              <a:rPr lang="ja-JP" altLang="en-US" dirty="0"/>
              <a:t>　</a:t>
            </a:r>
            <a:r>
              <a:rPr lang="ja-JP" altLang="en-US" dirty="0" smtClean="0"/>
              <a:t>原則禁煙、　分煙にできる</a:t>
            </a:r>
            <a:endParaRPr lang="en-US" altLang="ja-JP" dirty="0" smtClean="0"/>
          </a:p>
          <a:p>
            <a:r>
              <a:rPr lang="ja-JP" altLang="en-US" dirty="0"/>
              <a:t>　</a:t>
            </a:r>
            <a:r>
              <a:rPr lang="ja-JP" altLang="en-US" dirty="0" smtClean="0"/>
              <a:t>　　　　　　　　　　　　</a:t>
            </a:r>
            <a:r>
              <a:rPr lang="en-US" altLang="ja-JP" dirty="0"/>
              <a:t> 100</a:t>
            </a:r>
            <a:r>
              <a:rPr lang="ja-JP" altLang="en-US" dirty="0"/>
              <a:t>㎡以下</a:t>
            </a:r>
            <a:r>
              <a:rPr lang="ja-JP" altLang="en-US" dirty="0" smtClean="0"/>
              <a:t>の施設については喫煙可</a:t>
            </a:r>
            <a:endParaRPr lang="en-US" altLang="ja-JP" dirty="0" smtClean="0"/>
          </a:p>
          <a:p>
            <a:endParaRPr lang="en-US" altLang="ja-JP" dirty="0" smtClean="0"/>
          </a:p>
          <a:p>
            <a:r>
              <a:rPr lang="ja-JP" altLang="en-US" dirty="0" smtClean="0"/>
              <a:t>・表示</a:t>
            </a:r>
            <a:r>
              <a:rPr lang="ja-JP" altLang="en-US" dirty="0"/>
              <a:t>義務、　未成年者の</a:t>
            </a:r>
            <a:r>
              <a:rPr lang="ja-JP" altLang="en-US" dirty="0" smtClean="0"/>
              <a:t>保護、　公園等屋外敷地内禁煙の努力義務</a:t>
            </a:r>
            <a:endParaRPr lang="en-US" altLang="ja-JP" dirty="0"/>
          </a:p>
          <a:p>
            <a:endParaRPr lang="en-US" altLang="ja-JP" dirty="0" smtClean="0"/>
          </a:p>
          <a:p>
            <a:r>
              <a:rPr lang="ja-JP" altLang="en-US" dirty="0" smtClean="0"/>
              <a:t>・罰則　　違反喫煙者　→　行政罰　過料 ２万円以下</a:t>
            </a:r>
            <a:endParaRPr lang="en-US" altLang="ja-JP" dirty="0" smtClean="0"/>
          </a:p>
          <a:p>
            <a:r>
              <a:rPr lang="ja-JP" altLang="en-US" dirty="0"/>
              <a:t>　</a:t>
            </a:r>
            <a:r>
              <a:rPr lang="ja-JP" altLang="en-US" dirty="0" smtClean="0"/>
              <a:t>　　　　</a:t>
            </a:r>
            <a:r>
              <a:rPr lang="ja-JP" altLang="en-US" dirty="0"/>
              <a:t> </a:t>
            </a:r>
            <a:r>
              <a:rPr lang="ja-JP" altLang="en-US" dirty="0" smtClean="0"/>
              <a:t> 施設管理者   →</a:t>
            </a:r>
            <a:r>
              <a:rPr lang="ja-JP" altLang="en-US" dirty="0"/>
              <a:t>　</a:t>
            </a:r>
            <a:r>
              <a:rPr lang="ja-JP" altLang="en-US" u="sng" dirty="0" smtClean="0"/>
              <a:t>刑事罰</a:t>
            </a:r>
            <a:r>
              <a:rPr lang="ja-JP" altLang="en-US" dirty="0" smtClean="0"/>
              <a:t>　罰金 </a:t>
            </a:r>
            <a:r>
              <a:rPr lang="en-US" altLang="ja-JP" dirty="0" smtClean="0"/>
              <a:t>30</a:t>
            </a:r>
            <a:r>
              <a:rPr lang="ja-JP" altLang="en-US" dirty="0" smtClean="0"/>
              <a:t>万円以下　</a:t>
            </a:r>
            <a:endParaRPr kumimoji="1" lang="ja-JP" altLang="en-US" dirty="0"/>
          </a:p>
        </p:txBody>
      </p:sp>
      <p:pic>
        <p:nvPicPr>
          <p:cNvPr id="3074" name="Picture 2" descr="C:\Users\Koki\Documents\タバコ問題\PPT講演用\2012年9月28日　ファイザー\兵庫県　条例.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4883"/>
            <a:ext cx="2333333" cy="629176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818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6588224" y="6309320"/>
            <a:ext cx="2133600" cy="365125"/>
          </a:xfrm>
        </p:spPr>
        <p:txBody>
          <a:bodyPr/>
          <a:lstStyle/>
          <a:p>
            <a:fld id="{83294AE6-8CEA-4621-89A7-2B04751E61DE}" type="slidenum">
              <a:rPr kumimoji="1" lang="ja-JP" altLang="en-US" smtClean="0"/>
              <a:pPr/>
              <a:t>32</a:t>
            </a:fld>
            <a:endParaRPr kumimoji="1" lang="ja-JP" altLang="en-US"/>
          </a:p>
        </p:txBody>
      </p:sp>
      <p:sp>
        <p:nvSpPr>
          <p:cNvPr id="7" name="サブタイトル 2"/>
          <p:cNvSpPr txBox="1">
            <a:spLocks/>
          </p:cNvSpPr>
          <p:nvPr/>
        </p:nvSpPr>
        <p:spPr>
          <a:xfrm>
            <a:off x="5292080" y="1484784"/>
            <a:ext cx="3744416" cy="4248472"/>
          </a:xfrm>
          <a:prstGeom prst="rect">
            <a:avLst/>
          </a:prstGeom>
        </p:spPr>
        <p:txBody>
          <a:bodyPr vert="horz" lIns="91440" tIns="45720" rIns="91440" bIns="45720" rtlCol="0">
            <a:noAutofit/>
          </a:bodyPr>
          <a:lstStyle/>
          <a:p>
            <a:pPr lvl="0">
              <a:spcBef>
                <a:spcPct val="20000"/>
              </a:spcBef>
              <a:defRPr/>
            </a:pPr>
            <a:r>
              <a:rPr lang="ja-JP" altLang="en-US" sz="3200" dirty="0" smtClean="0">
                <a:latin typeface="ＭＳ ゴシック" pitchFamily="49" charset="-128"/>
                <a:ea typeface="ＭＳ ゴシック" pitchFamily="49" charset="-128"/>
                <a:cs typeface="+mj-cs"/>
              </a:rPr>
              <a:t>喫煙対策を積極的に推進する企業・官公庁について</a:t>
            </a:r>
            <a:endParaRPr lang="en-US" altLang="ja-JP" sz="3200" dirty="0" err="1">
              <a:latin typeface="ＭＳ ゴシック" pitchFamily="49" charset="-128"/>
              <a:ea typeface="ＭＳ ゴシック" pitchFamily="49" charset="-128"/>
              <a:cs typeface="+mj-cs"/>
            </a:endParaRPr>
          </a:p>
          <a:p>
            <a:pPr lvl="0">
              <a:spcBef>
                <a:spcPct val="20000"/>
              </a:spcBef>
              <a:defRPr/>
            </a:pPr>
            <a:endParaRPr lang="en-US" altLang="ja-JP" sz="3200" dirty="0" smtClean="0">
              <a:latin typeface="ＭＳ ゴシック" pitchFamily="49" charset="-128"/>
              <a:ea typeface="ＭＳ ゴシック" pitchFamily="49" charset="-128"/>
              <a:cs typeface="+mj-cs"/>
            </a:endParaRPr>
          </a:p>
          <a:p>
            <a:pPr lvl="0">
              <a:spcBef>
                <a:spcPct val="20000"/>
              </a:spcBef>
              <a:defRPr/>
            </a:pPr>
            <a:r>
              <a:rPr kumimoji="1" lang="en-US" altLang="ja-JP"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2011</a:t>
            </a:r>
            <a:r>
              <a:rPr kumimoji="1" lang="ja-JP" altLang="en-US"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年</a:t>
            </a:r>
            <a:r>
              <a:rPr kumimoji="1" lang="en-US" altLang="ja-JP"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2</a:t>
            </a:r>
            <a:r>
              <a:rPr kumimoji="1" lang="ja-JP" altLang="en-US"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月</a:t>
            </a:r>
            <a:r>
              <a:rPr kumimoji="1" lang="en-US" altLang="ja-JP"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1</a:t>
            </a:r>
            <a:r>
              <a:rPr kumimoji="1" lang="ja-JP" altLang="en-US"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日</a:t>
            </a:r>
            <a:endParaRPr kumimoji="1" lang="en-US" altLang="ja-JP"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a:p>
            <a:pPr lvl="0">
              <a:spcBef>
                <a:spcPct val="20000"/>
              </a:spcBef>
              <a:defRPr/>
            </a:pPr>
            <a:r>
              <a:rPr kumimoji="1" lang="en-US" altLang="ja-JP"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a:t>
            </a:r>
            <a:r>
              <a:rPr kumimoji="1" lang="ja-JP" altLang="en-US"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労務事情</a:t>
            </a:r>
            <a:r>
              <a:rPr kumimoji="1" lang="en-US" altLang="ja-JP"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a:t>
            </a:r>
            <a:r>
              <a:rPr kumimoji="1" lang="ja-JP" altLang="en-US"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に執筆した</a:t>
            </a:r>
            <a:r>
              <a:rPr lang="en-US" altLang="ja-JP" sz="3200" dirty="0" smtClean="0">
                <a:latin typeface="ＭＳ ゴシック" pitchFamily="49" charset="-128"/>
                <a:ea typeface="ＭＳ ゴシック" pitchFamily="49" charset="-128"/>
                <a:cs typeface="+mj-cs"/>
              </a:rPr>
              <a:t>Q&amp;A</a:t>
            </a:r>
            <a:r>
              <a:rPr lang="ja-JP" altLang="en-US" sz="3200" dirty="0" smtClean="0">
                <a:latin typeface="ＭＳ ゴシック" pitchFamily="49" charset="-128"/>
                <a:ea typeface="ＭＳ ゴシック" pitchFamily="49" charset="-128"/>
                <a:cs typeface="+mj-cs"/>
              </a:rPr>
              <a:t>に添って。</a:t>
            </a:r>
            <a:endParaRPr kumimoji="1" lang="en-US" altLang="ja-JP" sz="32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a:p>
            <a:pPr lvl="0">
              <a:spcBef>
                <a:spcPct val="20000"/>
              </a:spcBef>
              <a:defRPr/>
            </a:pPr>
            <a:endParaRPr lang="en-US" altLang="ja-JP" dirty="0" smtClean="0">
              <a:latin typeface="ＭＳ ゴシック" pitchFamily="49" charset="-128"/>
              <a:ea typeface="ＭＳ ゴシック" pitchFamily="49" charset="-128"/>
              <a:cs typeface="+mj-cs"/>
            </a:endParaRPr>
          </a:p>
          <a:p>
            <a:pPr lvl="0">
              <a:spcBef>
                <a:spcPct val="20000"/>
              </a:spcBef>
              <a:defRPr/>
            </a:pPr>
            <a:endParaRPr kumimoji="1" lang="en-US" altLang="ja-JP" sz="1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pic>
        <p:nvPicPr>
          <p:cNvPr id="9218" name="Picture 2" descr="C:\Users\default.vostro200-04\Documents\タバコ問題\労務事情　執筆\20110201　労務事情m_ページ_01.jpg"/>
          <p:cNvPicPr>
            <a:picLocks noChangeAspect="1" noChangeArrowheads="1"/>
          </p:cNvPicPr>
          <p:nvPr/>
        </p:nvPicPr>
        <p:blipFill>
          <a:blip r:embed="rId3" cstate="print"/>
          <a:srcRect/>
          <a:stretch>
            <a:fillRect/>
          </a:stretch>
        </p:blipFill>
        <p:spPr bwMode="auto">
          <a:xfrm>
            <a:off x="201147" y="309414"/>
            <a:ext cx="5088651" cy="7196989"/>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8379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6588224" y="6309320"/>
            <a:ext cx="2133600" cy="365125"/>
          </a:xfrm>
        </p:spPr>
        <p:txBody>
          <a:bodyPr/>
          <a:lstStyle/>
          <a:p>
            <a:fld id="{83294AE6-8CEA-4621-89A7-2B04751E61DE}" type="slidenum">
              <a:rPr kumimoji="1" lang="ja-JP" altLang="en-US" smtClean="0"/>
              <a:pPr/>
              <a:t>33</a:t>
            </a:fld>
            <a:endParaRPr kumimoji="1" lang="ja-JP" altLang="en-US"/>
          </a:p>
        </p:txBody>
      </p:sp>
      <p:sp>
        <p:nvSpPr>
          <p:cNvPr id="7" name="サブタイトル 2"/>
          <p:cNvSpPr txBox="1">
            <a:spLocks/>
          </p:cNvSpPr>
          <p:nvPr/>
        </p:nvSpPr>
        <p:spPr>
          <a:xfrm>
            <a:off x="2015208" y="6172132"/>
            <a:ext cx="7128792" cy="685868"/>
          </a:xfrm>
          <a:prstGeom prst="rect">
            <a:avLst/>
          </a:prstGeom>
        </p:spPr>
        <p:txBody>
          <a:bodyPr vert="horz" lIns="91440" tIns="45720" rIns="91440" bIns="45720" rtlCol="0">
            <a:noAutofit/>
          </a:bodyPr>
          <a:lstStyle/>
          <a:p>
            <a:pPr lvl="0">
              <a:spcBef>
                <a:spcPct val="20000"/>
              </a:spcBef>
              <a:defRPr/>
            </a:pPr>
            <a:r>
              <a:rPr kumimoji="1" lang="ja-JP" altLang="en-US" sz="24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ファイザーのホームページに掲載</a:t>
            </a:r>
            <a:endParaRPr kumimoji="1" lang="en-US" altLang="ja-JP" sz="24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pic>
        <p:nvPicPr>
          <p:cNvPr id="1027" name="Picture 3" descr="C:\Users\Koki\Documents\タバコ問題\PPT講演用\2013年2月21日　都医師会\ファイザーＨＰ.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672" y="60776"/>
            <a:ext cx="7632848" cy="614468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7787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34</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600" u="sng" dirty="0" smtClean="0">
                <a:latin typeface="ＭＳ ゴシック" pitchFamily="49" charset="-128"/>
                <a:ea typeface="ＭＳ ゴシック" pitchFamily="49" charset="-128"/>
                <a:cs typeface="+mj-cs"/>
              </a:rPr>
              <a:t>Question 1</a:t>
            </a:r>
          </a:p>
          <a:p>
            <a:pPr lvl="0">
              <a:spcBef>
                <a:spcPct val="20000"/>
              </a:spcBef>
            </a:pPr>
            <a:r>
              <a:rPr lang="ja-JP" altLang="ja-JP" sz="3600" dirty="0" smtClean="0"/>
              <a:t>当社は，社内を分煙にしており，喫煙は所定の喫煙室で行うよう決めています。しかしながら，最近，非喫煙者の従業員から「喫煙室から非喫煙職場へとタバコの煙が漏れてきて仕事に集中できない。咳，目やのどの痛み，頭痛，胸痛など，体調が悪くなった。」などの苦情が寄せられるようになりました。どうしたらよいでしょうか。</a:t>
            </a:r>
            <a:endParaRPr lang="en-US" altLang="ja-JP" sz="36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4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522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35</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600" u="sng" dirty="0" smtClean="0">
                <a:latin typeface="ＭＳ ゴシック" pitchFamily="49" charset="-128"/>
                <a:ea typeface="ＭＳ ゴシック" pitchFamily="49" charset="-128"/>
                <a:cs typeface="+mj-cs"/>
              </a:rPr>
              <a:t>Question 1</a:t>
            </a:r>
          </a:p>
          <a:p>
            <a:pPr lvl="0">
              <a:spcBef>
                <a:spcPct val="20000"/>
              </a:spcBef>
            </a:pPr>
            <a:endParaRPr lang="en-US" altLang="ja-JP" sz="36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600" dirty="0">
                <a:latin typeface="ＭＳ ゴシック" pitchFamily="49" charset="-128"/>
                <a:ea typeface="ＭＳ ゴシック" pitchFamily="49" charset="-128"/>
                <a:cs typeface="+mj-cs"/>
              </a:rPr>
              <a:t>上記</a:t>
            </a:r>
            <a:r>
              <a:rPr kumimoji="1" lang="ja-JP" altLang="en-US" sz="36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お話ししたとおり、</a:t>
            </a:r>
            <a:endParaRPr kumimoji="1" lang="en-US" altLang="ja-JP" sz="36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a:p>
            <a:pPr lvl="0">
              <a:spcBef>
                <a:spcPct val="20000"/>
              </a:spcBef>
              <a:defRPr/>
            </a:pPr>
            <a:r>
              <a:rPr lang="ja-JP" altLang="ja-JP" sz="4800" b="1" u="sng" dirty="0"/>
              <a:t>全面</a:t>
            </a:r>
            <a:r>
              <a:rPr lang="ja-JP" altLang="ja-JP" sz="4800" b="1" u="sng" dirty="0" smtClean="0"/>
              <a:t>禁煙</a:t>
            </a:r>
            <a:endParaRPr lang="en-US" altLang="ja-JP" sz="4800" b="1" u="sng" dirty="0" smtClean="0"/>
          </a:p>
          <a:p>
            <a:pPr lvl="0">
              <a:spcBef>
                <a:spcPct val="20000"/>
              </a:spcBef>
              <a:defRPr/>
            </a:pPr>
            <a:r>
              <a:rPr lang="ja-JP" altLang="en-US" sz="4800" b="1" u="sng" dirty="0" smtClean="0"/>
              <a:t>（建物内禁煙・敷地内禁煙）</a:t>
            </a:r>
            <a:endParaRPr lang="en-US" altLang="ja-JP" sz="4800" b="1" u="sng" dirty="0" smtClean="0"/>
          </a:p>
          <a:p>
            <a:pPr lvl="0">
              <a:spcBef>
                <a:spcPct val="20000"/>
              </a:spcBef>
              <a:defRPr/>
            </a:pPr>
            <a:r>
              <a:rPr kumimoji="1" lang="ja-JP" altLang="en-US" sz="4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rPr>
              <a:t>　　　　　　　　の必要性。</a:t>
            </a:r>
            <a:endParaRPr kumimoji="1" lang="en-US" altLang="ja-JP" sz="4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36</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600" u="sng" dirty="0" smtClean="0">
                <a:latin typeface="ＭＳ ゴシック" pitchFamily="49" charset="-128"/>
                <a:ea typeface="ＭＳ ゴシック" pitchFamily="49" charset="-128"/>
                <a:cs typeface="+mj-cs"/>
              </a:rPr>
              <a:t>Question 2</a:t>
            </a:r>
          </a:p>
          <a:p>
            <a:pPr lvl="0">
              <a:spcBef>
                <a:spcPct val="20000"/>
              </a:spcBef>
            </a:pPr>
            <a:r>
              <a:rPr lang="ja-JP" altLang="ja-JP" sz="3600" dirty="0" smtClean="0"/>
              <a:t>当社としては，喫煙室設置のコスト，喫煙室からの煙の漏れに関する従業員からの苦情，屋外喫煙に寄せられる社外からの苦情，喫煙による仕事の能率の低下などから，従業員の喫煙の禁止もしくは制限を</a:t>
            </a:r>
            <a:r>
              <a:rPr lang="ja-JP" altLang="ja-JP" sz="3600" u="sng" dirty="0" smtClean="0"/>
              <a:t>さらに進めたい</a:t>
            </a:r>
            <a:r>
              <a:rPr lang="ja-JP" altLang="ja-JP" sz="3600" dirty="0" smtClean="0"/>
              <a:t>と考えています。</a:t>
            </a:r>
            <a:r>
              <a:rPr lang="ja-JP" altLang="ja-JP" sz="3600" u="sng" dirty="0" smtClean="0"/>
              <a:t>どのような喫煙禁止・喫煙制限の方法</a:t>
            </a:r>
            <a:r>
              <a:rPr lang="ja-JP" altLang="ja-JP" sz="3600" dirty="0" smtClean="0"/>
              <a:t>があるでしょうか。</a:t>
            </a:r>
            <a:endParaRPr kumimoji="1" lang="en-US" altLang="ja-JP" sz="4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37</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Q2 Answer</a:t>
            </a:r>
          </a:p>
          <a:p>
            <a:r>
              <a:rPr lang="ja-JP" altLang="ja-JP" sz="3600" b="1" u="sng" dirty="0" smtClean="0"/>
              <a:t>就業場所</a:t>
            </a:r>
            <a:r>
              <a:rPr lang="ja-JP" altLang="ja-JP" sz="3600" dirty="0" smtClean="0"/>
              <a:t>の喫煙禁止，</a:t>
            </a:r>
            <a:r>
              <a:rPr lang="ja-JP" altLang="ja-JP" sz="3600" b="1" u="sng" dirty="0" smtClean="0"/>
              <a:t>就業時間</a:t>
            </a:r>
            <a:r>
              <a:rPr lang="ja-JP" altLang="ja-JP" sz="3600" dirty="0" smtClean="0"/>
              <a:t>中の喫煙禁止などの方法があります。</a:t>
            </a:r>
            <a:endParaRPr lang="en-US" altLang="ja-JP" sz="3600" dirty="0" smtClean="0"/>
          </a:p>
          <a:p>
            <a:r>
              <a:rPr lang="ja-JP" altLang="ja-JP" sz="3600" dirty="0" smtClean="0"/>
              <a:t>企業秩序定立権限の一環である施設管理権に基づき，使用者は就業場所の喫煙禁止を定めることができます。</a:t>
            </a:r>
            <a:endParaRPr lang="en-US" altLang="ja-JP" sz="3600" dirty="0" smtClean="0"/>
          </a:p>
          <a:p>
            <a:r>
              <a:rPr lang="ja-JP" altLang="ja-JP" sz="3600" dirty="0" smtClean="0"/>
              <a:t>使用者の労務指揮権・企業秩序定立権限および労働者の職務専念義務・企業秩序遵守義務を根拠に，</a:t>
            </a:r>
            <a:r>
              <a:rPr lang="ja-JP" altLang="ja-JP" sz="3600" b="1" u="sng" dirty="0" smtClean="0"/>
              <a:t>就業時間中</a:t>
            </a:r>
            <a:r>
              <a:rPr lang="ja-JP" altLang="ja-JP" sz="3600" dirty="0" smtClean="0"/>
              <a:t>の喫煙を禁止するという措置が考えられます。</a:t>
            </a:r>
            <a:endParaRPr lang="en-US" altLang="ja-JP" sz="3600" dirty="0" smtClean="0"/>
          </a:p>
          <a:p>
            <a:endParaRPr lang="ja-JP" altLang="ja-JP" sz="28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3228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38</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Q2 Answer</a:t>
            </a:r>
          </a:p>
          <a:p>
            <a:r>
              <a:rPr lang="ja-JP" altLang="ja-JP" sz="3200" dirty="0" smtClean="0"/>
              <a:t>大阪府は，平成</a:t>
            </a:r>
            <a:r>
              <a:rPr lang="en-US" altLang="ja-JP" sz="3200" dirty="0" smtClean="0"/>
              <a:t>20</a:t>
            </a:r>
            <a:r>
              <a:rPr lang="ja-JP" altLang="ja-JP" sz="3200" dirty="0" smtClean="0"/>
              <a:t>（</a:t>
            </a:r>
            <a:r>
              <a:rPr lang="en-US" altLang="ja-JP" sz="3200" dirty="0" smtClean="0"/>
              <a:t>2008</a:t>
            </a:r>
            <a:r>
              <a:rPr lang="ja-JP" altLang="ja-JP" sz="3200" dirty="0" smtClean="0"/>
              <a:t>）年</a:t>
            </a:r>
            <a:r>
              <a:rPr lang="en-US" altLang="ja-JP" sz="3200" dirty="0" smtClean="0"/>
              <a:t>5</a:t>
            </a:r>
            <a:r>
              <a:rPr lang="ja-JP" altLang="ja-JP" sz="3200" dirty="0" smtClean="0"/>
              <a:t>月</a:t>
            </a:r>
            <a:r>
              <a:rPr lang="en-US" altLang="ja-JP" sz="3200" dirty="0" smtClean="0"/>
              <a:t>31</a:t>
            </a:r>
            <a:r>
              <a:rPr lang="ja-JP" altLang="ja-JP" sz="3200" dirty="0" smtClean="0"/>
              <a:t>日から</a:t>
            </a:r>
            <a:r>
              <a:rPr lang="ja-JP" altLang="ja-JP" sz="3200" b="1" u="sng" dirty="0" smtClean="0"/>
              <a:t>執務時間中</a:t>
            </a:r>
            <a:r>
              <a:rPr lang="ja-JP" altLang="ja-JP" sz="3200" u="sng" dirty="0" smtClean="0"/>
              <a:t>の職員の喫煙も全面的に禁止</a:t>
            </a:r>
            <a:r>
              <a:rPr lang="ja-JP" altLang="ja-JP" sz="3200" dirty="0" smtClean="0"/>
              <a:t>しました。大阪府知事によれば，</a:t>
            </a:r>
            <a:endParaRPr lang="en-US" altLang="ja-JP" sz="3200" dirty="0" smtClean="0"/>
          </a:p>
          <a:p>
            <a:r>
              <a:rPr lang="ja-JP" altLang="ja-JP" sz="3200" dirty="0" smtClean="0"/>
              <a:t>府庁は</a:t>
            </a:r>
            <a:r>
              <a:rPr lang="ja-JP" altLang="ja-JP" sz="3200" u="sng" dirty="0" smtClean="0"/>
              <a:t>敷地内全面禁煙</a:t>
            </a:r>
            <a:r>
              <a:rPr lang="ja-JP" altLang="ja-JP" sz="3200" dirty="0" smtClean="0"/>
              <a:t>で</a:t>
            </a:r>
            <a:r>
              <a:rPr lang="ja-JP" altLang="en-US" sz="3200" dirty="0" smtClean="0"/>
              <a:t>、</a:t>
            </a:r>
            <a:r>
              <a:rPr lang="ja-JP" altLang="ja-JP" sz="3200" dirty="0" smtClean="0"/>
              <a:t>職場外に出て喫煙するには１回に１０分以上職場を離れてしまうこと，執務時間中の喫煙は本来給料から減額すべき対象であること，税金で給料を賄われている職員が</a:t>
            </a:r>
            <a:r>
              <a:rPr lang="en-US" altLang="ja-JP" sz="3200" dirty="0" smtClean="0"/>
              <a:t>1</a:t>
            </a:r>
            <a:r>
              <a:rPr lang="ja-JP" altLang="ja-JP" sz="3200" dirty="0" smtClean="0"/>
              <a:t>日に何度もタバコを吸うことは府民の理解が得られないこと，等を理由としてあげています。</a:t>
            </a:r>
            <a:endParaRPr lang="en-US" altLang="ja-JP" sz="3200" dirty="0" smtClean="0"/>
          </a:p>
          <a:p>
            <a:endParaRPr lang="en-US" altLang="ja-JP"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39</a:t>
            </a:fld>
            <a:endParaRPr kumimoji="1" lang="ja-JP" altLang="en-US"/>
          </a:p>
        </p:txBody>
      </p:sp>
      <p:sp>
        <p:nvSpPr>
          <p:cNvPr id="12" name="サブタイトル 2"/>
          <p:cNvSpPr txBox="1">
            <a:spLocks/>
          </p:cNvSpPr>
          <p:nvPr/>
        </p:nvSpPr>
        <p:spPr>
          <a:xfrm>
            <a:off x="179512" y="0"/>
            <a:ext cx="8280920" cy="6525344"/>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Q2 Answer</a:t>
            </a:r>
            <a:r>
              <a:rPr lang="ja-JP" altLang="en-US" sz="3600" dirty="0" smtClean="0">
                <a:latin typeface="ＭＳ ゴシック" pitchFamily="49" charset="-128"/>
                <a:ea typeface="ＭＳ ゴシック" pitchFamily="49" charset="-128"/>
                <a:cs typeface="+mj-cs"/>
              </a:rPr>
              <a:t>　</a:t>
            </a:r>
            <a:r>
              <a:rPr lang="ja-JP" altLang="en-US" sz="3200" u="sng" dirty="0" smtClean="0"/>
              <a:t>地方公務員に意外と多い</a:t>
            </a:r>
            <a:endParaRPr lang="en-US" altLang="ja-JP" sz="3200" u="sng" dirty="0" smtClean="0"/>
          </a:p>
          <a:p>
            <a:r>
              <a:rPr lang="ja-JP" altLang="en-US" sz="3200" dirty="0"/>
              <a:t>　</a:t>
            </a:r>
            <a:r>
              <a:rPr lang="ja-JP" altLang="en-US" sz="3200" dirty="0" smtClean="0"/>
              <a:t>　　</a:t>
            </a:r>
            <a:r>
              <a:rPr lang="ja-JP" altLang="ja-JP" sz="3200" u="sng" dirty="0" smtClean="0"/>
              <a:t>執務時間中の職員の喫煙禁止</a:t>
            </a:r>
            <a:endParaRPr lang="en-US" altLang="ja-JP" sz="3200" u="sng" dirty="0" smtClean="0"/>
          </a:p>
          <a:p>
            <a:r>
              <a:rPr lang="ja-JP" altLang="en-US" sz="3200" dirty="0" smtClean="0"/>
              <a:t>千葉県浦安市（</a:t>
            </a:r>
            <a:r>
              <a:rPr lang="en-US" altLang="ja-JP" sz="3200" dirty="0" smtClean="0"/>
              <a:t>2006</a:t>
            </a:r>
            <a:r>
              <a:rPr lang="ja-JP" altLang="en-US" sz="3200" dirty="0" smtClean="0"/>
              <a:t>年）、松戸市（</a:t>
            </a:r>
            <a:r>
              <a:rPr lang="en-US" altLang="ja-JP" sz="3200" dirty="0" smtClean="0"/>
              <a:t>2008</a:t>
            </a:r>
            <a:r>
              <a:rPr lang="ja-JP" altLang="en-US" sz="3200" dirty="0" smtClean="0"/>
              <a:t>）、柏市・流山市（</a:t>
            </a:r>
            <a:r>
              <a:rPr lang="en-US" altLang="ja-JP" sz="3200" dirty="0" smtClean="0"/>
              <a:t>2009</a:t>
            </a:r>
            <a:r>
              <a:rPr lang="ja-JP" altLang="en-US" sz="3200" dirty="0" smtClean="0"/>
              <a:t>）</a:t>
            </a:r>
            <a:endParaRPr lang="en-US" altLang="ja-JP" sz="3200" dirty="0" smtClean="0"/>
          </a:p>
          <a:p>
            <a:r>
              <a:rPr lang="ja-JP" altLang="en-US" sz="3200" dirty="0" smtClean="0"/>
              <a:t>大阪府（</a:t>
            </a:r>
            <a:r>
              <a:rPr lang="en-US" altLang="ja-JP" sz="3200" dirty="0" smtClean="0"/>
              <a:t>2008</a:t>
            </a:r>
            <a:r>
              <a:rPr lang="ja-JP" altLang="en-US" sz="3200" dirty="0" smtClean="0"/>
              <a:t>）、大阪市（</a:t>
            </a:r>
            <a:r>
              <a:rPr lang="en-US" altLang="ja-JP" sz="3200" dirty="0" smtClean="0"/>
              <a:t>2010</a:t>
            </a:r>
            <a:r>
              <a:rPr lang="ja-JP" altLang="en-US" sz="3200" dirty="0" smtClean="0"/>
              <a:t>）、堺市（</a:t>
            </a:r>
            <a:r>
              <a:rPr lang="en-US" altLang="ja-JP" sz="3200" dirty="0" smtClean="0"/>
              <a:t>2011</a:t>
            </a:r>
            <a:r>
              <a:rPr lang="ja-JP" altLang="en-US" sz="3200" dirty="0" smtClean="0"/>
              <a:t>）</a:t>
            </a:r>
            <a:endParaRPr lang="en-US" altLang="ja-JP" sz="3200" dirty="0" smtClean="0"/>
          </a:p>
          <a:p>
            <a:r>
              <a:rPr lang="ja-JP" altLang="en-US" sz="3200" dirty="0" smtClean="0"/>
              <a:t>茨城県牛久市（</a:t>
            </a:r>
            <a:r>
              <a:rPr lang="en-US" altLang="ja-JP" sz="3200" dirty="0" smtClean="0"/>
              <a:t>2008</a:t>
            </a:r>
            <a:r>
              <a:rPr lang="ja-JP" altLang="en-US" sz="3200" dirty="0" smtClean="0"/>
              <a:t>）</a:t>
            </a:r>
            <a:endParaRPr lang="en-US" altLang="ja-JP" sz="3200" dirty="0" smtClean="0"/>
          </a:p>
          <a:p>
            <a:r>
              <a:rPr lang="ja-JP" altLang="en-US" sz="3200" dirty="0" smtClean="0"/>
              <a:t>群馬県富岡市・渋川市（</a:t>
            </a:r>
            <a:r>
              <a:rPr lang="en-US" altLang="ja-JP" sz="3200" dirty="0" smtClean="0"/>
              <a:t>2010</a:t>
            </a:r>
            <a:r>
              <a:rPr lang="ja-JP" altLang="en-US" sz="3200" dirty="0" smtClean="0"/>
              <a:t>）</a:t>
            </a:r>
            <a:endParaRPr lang="en-US" altLang="ja-JP" sz="3200" dirty="0" smtClean="0"/>
          </a:p>
          <a:p>
            <a:r>
              <a:rPr lang="ja-JP" altLang="en-US" sz="3200" dirty="0"/>
              <a:t>神奈川県秦野市（</a:t>
            </a:r>
            <a:r>
              <a:rPr lang="en-US" altLang="ja-JP" sz="3200" dirty="0"/>
              <a:t>2011</a:t>
            </a:r>
            <a:r>
              <a:rPr lang="ja-JP" altLang="en-US" sz="3200" dirty="0"/>
              <a:t>）</a:t>
            </a:r>
            <a:endParaRPr lang="en-US" altLang="ja-JP" sz="3200" dirty="0"/>
          </a:p>
          <a:p>
            <a:r>
              <a:rPr lang="ja-JP" altLang="en-US" sz="3200" dirty="0" smtClean="0"/>
              <a:t>兵庫県宝塚市・加西市（</a:t>
            </a:r>
            <a:r>
              <a:rPr lang="en-US" altLang="ja-JP" sz="3200" dirty="0" smtClean="0"/>
              <a:t>2010</a:t>
            </a:r>
            <a:r>
              <a:rPr lang="ja-JP" altLang="en-US" sz="3200" dirty="0" smtClean="0"/>
              <a:t>）</a:t>
            </a:r>
            <a:endParaRPr lang="en-US" altLang="ja-JP" sz="3200" dirty="0" smtClean="0"/>
          </a:p>
          <a:p>
            <a:r>
              <a:rPr lang="ja-JP" altLang="en-US" sz="3200" dirty="0" smtClean="0"/>
              <a:t>愛知県岡崎市・幸田町</a:t>
            </a:r>
            <a:r>
              <a:rPr lang="ja-JP" altLang="en-US" sz="3200" dirty="0"/>
              <a:t>（</a:t>
            </a:r>
            <a:r>
              <a:rPr lang="en-US" altLang="ja-JP" sz="3200" dirty="0"/>
              <a:t>2010</a:t>
            </a:r>
            <a:r>
              <a:rPr lang="ja-JP" altLang="en-US" sz="3200" dirty="0" smtClean="0"/>
              <a:t>）</a:t>
            </a:r>
            <a:endParaRPr lang="en-US" altLang="ja-JP" sz="3200" dirty="0" smtClean="0"/>
          </a:p>
          <a:p>
            <a:r>
              <a:rPr lang="ja-JP" altLang="en-US" sz="3200" dirty="0" smtClean="0"/>
              <a:t>静岡県</a:t>
            </a:r>
            <a:r>
              <a:rPr lang="ja-JP" altLang="en-US" sz="3200" dirty="0"/>
              <a:t>吉田町（</a:t>
            </a:r>
            <a:r>
              <a:rPr lang="en-US" altLang="ja-JP" sz="3200" dirty="0"/>
              <a:t>2010</a:t>
            </a:r>
            <a:r>
              <a:rPr lang="ja-JP" altLang="en-US" sz="3200" dirty="0"/>
              <a:t>）</a:t>
            </a:r>
            <a:endParaRPr lang="en-US" altLang="ja-JP" sz="3200" dirty="0"/>
          </a:p>
          <a:p>
            <a:r>
              <a:rPr lang="ja-JP" altLang="en-US" sz="3200" dirty="0" smtClean="0"/>
              <a:t>福岡県北九州市（</a:t>
            </a:r>
            <a:r>
              <a:rPr lang="en-US" altLang="ja-JP" sz="3200" dirty="0" smtClean="0"/>
              <a:t>2011</a:t>
            </a:r>
            <a:r>
              <a:rPr lang="ja-JP" altLang="en-US" sz="3200" dirty="0" smtClean="0"/>
              <a:t>）</a:t>
            </a:r>
            <a:endParaRPr lang="en-US" altLang="ja-JP" sz="3200" dirty="0" smtClean="0"/>
          </a:p>
          <a:p>
            <a:r>
              <a:rPr lang="ja-JP" altLang="en-US" sz="3200" dirty="0" smtClean="0"/>
              <a:t>熊本県</a:t>
            </a:r>
            <a:r>
              <a:rPr lang="ja-JP" altLang="en-US" sz="3200" dirty="0"/>
              <a:t>水俣市（</a:t>
            </a:r>
            <a:r>
              <a:rPr lang="en-US" altLang="ja-JP" sz="3200" dirty="0"/>
              <a:t>2010</a:t>
            </a:r>
            <a:r>
              <a:rPr lang="ja-JP" altLang="en-US" sz="3200" dirty="0" smtClean="0"/>
              <a:t>）</a:t>
            </a:r>
            <a:endParaRPr lang="en-US" altLang="ja-JP"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
        <p:nvSpPr>
          <p:cNvPr id="5" name="テキスト ボックス 4"/>
          <p:cNvSpPr txBox="1"/>
          <p:nvPr/>
        </p:nvSpPr>
        <p:spPr>
          <a:xfrm>
            <a:off x="6444208" y="5890626"/>
            <a:ext cx="2304256" cy="646331"/>
          </a:xfrm>
          <a:prstGeom prst="rect">
            <a:avLst/>
          </a:prstGeom>
          <a:noFill/>
          <a:ln>
            <a:solidFill>
              <a:schemeClr val="accent1">
                <a:shade val="50000"/>
              </a:schemeClr>
            </a:solidFill>
          </a:ln>
        </p:spPr>
        <p:txBody>
          <a:bodyPr wrap="square" rtlCol="0">
            <a:spAutoFit/>
          </a:bodyPr>
          <a:lstStyle/>
          <a:p>
            <a:r>
              <a:rPr lang="en-US" altLang="ja-JP" dirty="0"/>
              <a:t>『</a:t>
            </a:r>
            <a:r>
              <a:rPr kumimoji="1" lang="ja-JP" altLang="en-US" dirty="0" smtClean="0"/>
              <a:t>受動喫煙の環境学</a:t>
            </a:r>
            <a:r>
              <a:rPr kumimoji="1" lang="en-US" altLang="ja-JP" dirty="0" smtClean="0"/>
              <a:t>』</a:t>
            </a:r>
          </a:p>
          <a:p>
            <a:r>
              <a:rPr kumimoji="1" lang="ja-JP" altLang="en-US" dirty="0" smtClean="0"/>
              <a:t>村田陽平　　</a:t>
            </a:r>
            <a:r>
              <a:rPr kumimoji="1" lang="en-US" altLang="ja-JP" dirty="0" smtClean="0"/>
              <a:t>61</a:t>
            </a:r>
            <a:r>
              <a:rPr kumimoji="1" lang="ja-JP" altLang="en-US" dirty="0" smtClean="0"/>
              <a:t>頁より　　</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7896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3528" y="188640"/>
            <a:ext cx="8568952" cy="6264696"/>
          </a:xfrm>
        </p:spPr>
        <p:txBody>
          <a:bodyPr>
            <a:noAutofit/>
          </a:bodyPr>
          <a:lstStyle/>
          <a:p>
            <a:pPr algn="l"/>
            <a:r>
              <a:rPr lang="ja-JP" altLang="en-US" sz="2800" dirty="0" smtClean="0">
                <a:solidFill>
                  <a:schemeClr val="tx1"/>
                </a:solidFill>
                <a:latin typeface="ＭＳ ゴシック" pitchFamily="49" charset="-128"/>
                <a:ea typeface="ＭＳ ゴシック" pitchFamily="49" charset="-128"/>
                <a:cs typeface="+mj-cs"/>
              </a:rPr>
              <a:t>本日の講演内容</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b="1" u="sng" dirty="0" smtClean="0">
                <a:solidFill>
                  <a:schemeClr val="tx1"/>
                </a:solidFill>
                <a:latin typeface="ＭＳ ゴシック" pitchFamily="49" charset="-128"/>
                <a:ea typeface="ＭＳ ゴシック" pitchFamily="49" charset="-128"/>
                <a:cs typeface="+mj-cs"/>
              </a:rPr>
              <a:t>１</a:t>
            </a:r>
            <a:r>
              <a:rPr lang="ja-JP" altLang="en-US" sz="2800" b="1" u="sng" dirty="0" smtClean="0">
                <a:solidFill>
                  <a:schemeClr val="tx1"/>
                </a:solidFill>
                <a:latin typeface="ＭＳ ゴシック" pitchFamily="49" charset="-128"/>
                <a:ea typeface="ＭＳ ゴシック" pitchFamily="49" charset="-128"/>
              </a:rPr>
              <a:t>，</a:t>
            </a:r>
            <a:r>
              <a:rPr lang="ja-JP" altLang="en-US" sz="2800" b="1" u="sng" dirty="0">
                <a:solidFill>
                  <a:schemeClr val="tx1"/>
                </a:solidFill>
                <a:latin typeface="ＭＳ ゴシック" pitchFamily="49" charset="-128"/>
                <a:ea typeface="ＭＳ ゴシック" pitchFamily="49" charset="-128"/>
              </a:rPr>
              <a:t>職場受動喫煙トラブルの実態と訴訟事例</a:t>
            </a:r>
            <a:endParaRPr lang="en-US" altLang="ja-JP" sz="2800" b="1" u="sng" dirty="0">
              <a:solidFill>
                <a:schemeClr val="tx1"/>
              </a:solidFill>
              <a:latin typeface="ＭＳ ゴシック" pitchFamily="49" charset="-128"/>
              <a:ea typeface="ＭＳ ゴシック" pitchFamily="49" charset="-128"/>
            </a:endParaRPr>
          </a:p>
          <a:p>
            <a:pPr algn="l"/>
            <a:r>
              <a:rPr lang="ja-JP" altLang="en-US" sz="2800" b="1" u="sng" dirty="0">
                <a:solidFill>
                  <a:schemeClr val="tx1"/>
                </a:solidFill>
                <a:latin typeface="ＭＳ ゴシック" pitchFamily="49" charset="-128"/>
                <a:ea typeface="ＭＳ ゴシック" pitchFamily="49" charset="-128"/>
              </a:rPr>
              <a:t>　　</a:t>
            </a:r>
            <a:r>
              <a:rPr lang="ja-JP" altLang="en-US" sz="2800" b="1" u="sng" dirty="0" smtClean="0">
                <a:solidFill>
                  <a:schemeClr val="tx1"/>
                </a:solidFill>
                <a:latin typeface="ＭＳ ゴシック" pitchFamily="49" charset="-128"/>
                <a:ea typeface="ＭＳ ゴシック" pitchFamily="49" charset="-128"/>
              </a:rPr>
              <a:t>～使用者の</a:t>
            </a:r>
            <a:r>
              <a:rPr lang="ja-JP" altLang="en-US" sz="2800" b="1" u="sng" dirty="0">
                <a:solidFill>
                  <a:schemeClr val="tx1"/>
                </a:solidFill>
                <a:latin typeface="ＭＳ ゴシック" pitchFamily="49" charset="-128"/>
                <a:ea typeface="ＭＳ ゴシック" pitchFamily="49" charset="-128"/>
              </a:rPr>
              <a:t>安全配慮義務～と</a:t>
            </a:r>
            <a:r>
              <a:rPr lang="ja-JP" altLang="en-US" sz="2800" b="1" u="sng" dirty="0" smtClean="0">
                <a:solidFill>
                  <a:schemeClr val="tx1"/>
                </a:solidFill>
                <a:latin typeface="ＭＳ ゴシック" pitchFamily="49" charset="-128"/>
                <a:ea typeface="ＭＳ ゴシック" pitchFamily="49" charset="-128"/>
              </a:rPr>
              <a:t>は</a:t>
            </a:r>
            <a:endParaRPr lang="en-US" altLang="ja-JP" sz="2800" b="1" u="sng" dirty="0">
              <a:solidFill>
                <a:schemeClr val="tx1"/>
              </a:solidFill>
              <a:latin typeface="ＭＳ ゴシック" pitchFamily="49" charset="-128"/>
              <a:ea typeface="ＭＳ ゴシック" pitchFamily="49" charset="-128"/>
            </a:endParaRPr>
          </a:p>
          <a:p>
            <a:pPr algn="l"/>
            <a:endParaRPr lang="en-US" altLang="ja-JP" sz="2800" b="1" u="sng" dirty="0" smtClean="0">
              <a:solidFill>
                <a:schemeClr val="tx1"/>
              </a:solidFill>
              <a:latin typeface="ＭＳ ゴシック" pitchFamily="49" charset="-128"/>
              <a:ea typeface="ＭＳ ゴシック" pitchFamily="49" charset="-128"/>
              <a:cs typeface="+mj-cs"/>
            </a:endParaRPr>
          </a:p>
          <a:p>
            <a:pPr algn="l"/>
            <a:r>
              <a:rPr lang="ja-JP" altLang="en-US" sz="3600" dirty="0" smtClean="0">
                <a:solidFill>
                  <a:schemeClr val="tx1"/>
                </a:solidFill>
                <a:latin typeface="ＭＳ ゴシック" pitchFamily="49" charset="-128"/>
                <a:ea typeface="ＭＳ ゴシック" pitchFamily="49" charset="-128"/>
                <a:cs typeface="+mj-cs"/>
              </a:rPr>
              <a:t>「安全配慮義務」とは、</a:t>
            </a:r>
            <a:endParaRPr lang="en-US" altLang="ja-JP" sz="3600" dirty="0" smtClean="0">
              <a:solidFill>
                <a:schemeClr val="tx1"/>
              </a:solidFill>
              <a:latin typeface="ＭＳ ゴシック" pitchFamily="49" charset="-128"/>
              <a:ea typeface="ＭＳ ゴシック" pitchFamily="49" charset="-128"/>
              <a:cs typeface="+mj-cs"/>
            </a:endParaRPr>
          </a:p>
          <a:p>
            <a:pPr algn="l"/>
            <a:r>
              <a:rPr lang="ja-JP" altLang="en-US" sz="3600" dirty="0" smtClean="0">
                <a:solidFill>
                  <a:schemeClr val="tx1"/>
                </a:solidFill>
                <a:latin typeface="ＭＳ ゴシック" pitchFamily="49" charset="-128"/>
                <a:ea typeface="ＭＳ ゴシック" pitchFamily="49" charset="-128"/>
                <a:cs typeface="+mj-cs"/>
              </a:rPr>
              <a:t>「労働者が労務提供のため設置する場所，設備もしくは器具等を使用し又は使用者の指示のもとに労務を提供する過程において，労働者の生命及び身体等を危険から保護するよう配慮すべき義務」</a:t>
            </a:r>
            <a:endParaRPr lang="en-US" altLang="ja-JP" sz="3600" dirty="0" smtClean="0">
              <a:solidFill>
                <a:schemeClr val="tx1"/>
              </a:solidFill>
              <a:latin typeface="ＭＳ ゴシック" pitchFamily="49" charset="-128"/>
              <a:ea typeface="ＭＳ ゴシック" pitchFamily="49" charset="-128"/>
              <a:cs typeface="+mj-cs"/>
            </a:endParaRPr>
          </a:p>
          <a:p>
            <a:pPr algn="l"/>
            <a:r>
              <a:rPr lang="ja-JP" altLang="en-US" sz="3600" dirty="0" smtClean="0">
                <a:solidFill>
                  <a:schemeClr val="tx1"/>
                </a:solidFill>
                <a:latin typeface="ＭＳ ゴシック" pitchFamily="49" charset="-128"/>
                <a:ea typeface="ＭＳ ゴシック" pitchFamily="49" charset="-128"/>
                <a:cs typeface="+mj-cs"/>
              </a:rPr>
              <a:t>（最高裁昭</a:t>
            </a:r>
            <a:r>
              <a:rPr lang="en-US" altLang="ja-JP" sz="3600" dirty="0" smtClean="0">
                <a:solidFill>
                  <a:schemeClr val="tx1"/>
                </a:solidFill>
                <a:latin typeface="ＭＳ ゴシック" pitchFamily="49" charset="-128"/>
                <a:ea typeface="ＭＳ ゴシック" pitchFamily="49" charset="-128"/>
                <a:cs typeface="+mj-cs"/>
              </a:rPr>
              <a:t>59.4.10</a:t>
            </a:r>
            <a:r>
              <a:rPr lang="ja-JP" altLang="en-US" sz="3600" dirty="0" smtClean="0">
                <a:solidFill>
                  <a:schemeClr val="tx1"/>
                </a:solidFill>
                <a:latin typeface="ＭＳ ゴシック" pitchFamily="49" charset="-128"/>
                <a:ea typeface="ＭＳ ゴシック" pitchFamily="49" charset="-128"/>
                <a:cs typeface="+mj-cs"/>
              </a:rPr>
              <a:t>判決）</a:t>
            </a:r>
            <a:endParaRPr lang="en-US" altLang="ja-JP" sz="3600" dirty="0" smtClean="0">
              <a:solidFill>
                <a:schemeClr val="tx1"/>
              </a:solidFill>
              <a:latin typeface="ＭＳ ゴシック" pitchFamily="49" charset="-128"/>
              <a:ea typeface="ＭＳ ゴシック" pitchFamily="49" charset="-128"/>
              <a:cs typeface="+mj-cs"/>
            </a:endParaRPr>
          </a:p>
          <a:p>
            <a:pPr algn="l"/>
            <a:r>
              <a:rPr lang="ja-JP" altLang="en-US" sz="3600" b="1" dirty="0" smtClean="0">
                <a:solidFill>
                  <a:schemeClr val="tx1"/>
                </a:solidFill>
                <a:latin typeface="ＭＳ ゴシック" pitchFamily="49" charset="-128"/>
                <a:ea typeface="ＭＳ ゴシック" pitchFamily="49" charset="-128"/>
                <a:cs typeface="+mj-cs"/>
              </a:rPr>
              <a:t>　</a:t>
            </a:r>
            <a:endParaRPr lang="ja-JP" altLang="en-US" sz="36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4563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40</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600" u="sng" dirty="0" smtClean="0">
                <a:latin typeface="ＭＳ ゴシック" pitchFamily="49" charset="-128"/>
                <a:ea typeface="ＭＳ ゴシック" pitchFamily="49" charset="-128"/>
                <a:cs typeface="+mj-cs"/>
              </a:rPr>
              <a:t>Question 2-2</a:t>
            </a:r>
          </a:p>
          <a:p>
            <a:pPr lvl="0">
              <a:spcBef>
                <a:spcPct val="20000"/>
              </a:spcBef>
            </a:pPr>
            <a:r>
              <a:rPr lang="ja-JP" altLang="en-US" sz="3600" dirty="0" smtClean="0"/>
              <a:t>喫煙従業員から、</a:t>
            </a:r>
            <a:endParaRPr lang="en-US" altLang="ja-JP" sz="3600" dirty="0" smtClean="0"/>
          </a:p>
          <a:p>
            <a:pPr lvl="0">
              <a:spcBef>
                <a:spcPct val="20000"/>
              </a:spcBef>
            </a:pPr>
            <a:r>
              <a:rPr lang="ja-JP" altLang="en-US" sz="3600" dirty="0" smtClean="0"/>
              <a:t>喫煙者には「喫煙権」がある</a:t>
            </a:r>
            <a:endParaRPr lang="en-US" altLang="ja-JP" sz="3600" dirty="0" smtClean="0"/>
          </a:p>
          <a:p>
            <a:pPr lvl="0">
              <a:spcBef>
                <a:spcPct val="20000"/>
              </a:spcBef>
            </a:pPr>
            <a:r>
              <a:rPr lang="ja-JP" altLang="en-US" sz="3600" dirty="0" smtClean="0"/>
              <a:t>と言われることがあるのですが、</a:t>
            </a:r>
            <a:endParaRPr lang="en-US" altLang="ja-JP" sz="3600" dirty="0" smtClean="0"/>
          </a:p>
          <a:p>
            <a:pPr lvl="0">
              <a:spcBef>
                <a:spcPct val="20000"/>
              </a:spcBef>
            </a:pPr>
            <a:r>
              <a:rPr lang="ja-JP" altLang="en-US" sz="3600" dirty="0" smtClean="0"/>
              <a:t>どのように考えたらいいでしょうか。</a:t>
            </a:r>
            <a:endParaRPr kumimoji="1" lang="en-US" altLang="ja-JP" sz="4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2688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41</a:t>
            </a:fld>
            <a:endParaRPr kumimoji="1" lang="ja-JP" altLang="en-US"/>
          </a:p>
        </p:txBody>
      </p:sp>
      <p:sp>
        <p:nvSpPr>
          <p:cNvPr id="12" name="サブタイトル 2"/>
          <p:cNvSpPr txBox="1">
            <a:spLocks/>
          </p:cNvSpPr>
          <p:nvPr/>
        </p:nvSpPr>
        <p:spPr>
          <a:xfrm>
            <a:off x="467544" y="116632"/>
            <a:ext cx="8280920" cy="6480720"/>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Q2-2</a:t>
            </a:r>
            <a:r>
              <a:rPr lang="ja-JP" altLang="en-US" sz="3600" dirty="0" smtClean="0">
                <a:latin typeface="ＭＳ ゴシック" pitchFamily="49" charset="-128"/>
                <a:ea typeface="ＭＳ ゴシック" pitchFamily="49" charset="-128"/>
                <a:cs typeface="+mj-cs"/>
              </a:rPr>
              <a:t>　</a:t>
            </a:r>
            <a:r>
              <a:rPr lang="en-US" altLang="ja-JP" sz="3600" dirty="0" smtClean="0">
                <a:latin typeface="ＭＳ ゴシック" pitchFamily="49" charset="-128"/>
                <a:ea typeface="ＭＳ ゴシック" pitchFamily="49" charset="-128"/>
                <a:cs typeface="+mj-cs"/>
              </a:rPr>
              <a:t>Answer</a:t>
            </a:r>
            <a:r>
              <a:rPr lang="ja-JP" altLang="en-US" sz="3600" dirty="0" smtClean="0">
                <a:latin typeface="ＭＳ ゴシック" pitchFamily="49" charset="-128"/>
                <a:ea typeface="ＭＳ ゴシック" pitchFamily="49" charset="-128"/>
                <a:cs typeface="+mj-cs"/>
              </a:rPr>
              <a:t>　</a:t>
            </a:r>
            <a:endParaRPr lang="en-US" altLang="ja-JP" sz="3600" dirty="0" smtClean="0">
              <a:latin typeface="ＭＳ ゴシック" pitchFamily="49" charset="-128"/>
              <a:ea typeface="ＭＳ ゴシック" pitchFamily="49" charset="-128"/>
              <a:cs typeface="+mj-cs"/>
            </a:endParaRPr>
          </a:p>
          <a:p>
            <a:endParaRPr lang="en-US" altLang="ja-JP" sz="1400" dirty="0" smtClean="0"/>
          </a:p>
          <a:p>
            <a:r>
              <a:rPr lang="ja-JP" altLang="en-US" sz="3200" dirty="0" smtClean="0"/>
              <a:t>　喫煙の自由は、「権利」と呼べるものか疑問です。</a:t>
            </a:r>
            <a:endParaRPr lang="en-US" altLang="ja-JP" sz="3200" dirty="0" smtClean="0"/>
          </a:p>
          <a:p>
            <a:r>
              <a:rPr lang="ja-JP" altLang="en-US" sz="3200" dirty="0" smtClean="0"/>
              <a:t>　</a:t>
            </a:r>
            <a:r>
              <a:rPr lang="ja-JP" altLang="en-US" sz="3200" u="sng" dirty="0" smtClean="0"/>
              <a:t>判例からも、</a:t>
            </a:r>
            <a:r>
              <a:rPr lang="ja-JP" altLang="ja-JP" sz="3200" u="sng" dirty="0"/>
              <a:t>制限に服しやすい</a:t>
            </a:r>
            <a:r>
              <a:rPr lang="ja-JP" altLang="ja-JP" sz="3200" u="sng" dirty="0" smtClean="0"/>
              <a:t>もの</a:t>
            </a:r>
            <a:r>
              <a:rPr lang="ja-JP" altLang="en-US" sz="3200" dirty="0" smtClean="0"/>
              <a:t>と理解されます。</a:t>
            </a:r>
            <a:endParaRPr lang="en-US" altLang="ja-JP" sz="3200" dirty="0" smtClean="0"/>
          </a:p>
          <a:p>
            <a:r>
              <a:rPr lang="ja-JP" altLang="en-US" sz="3200" dirty="0" smtClean="0"/>
              <a:t>　</a:t>
            </a:r>
            <a:r>
              <a:rPr lang="ja-JP" altLang="ja-JP" sz="3200" dirty="0" smtClean="0"/>
              <a:t>ニコチン</a:t>
            </a:r>
            <a:r>
              <a:rPr lang="ja-JP" altLang="ja-JP" sz="3200" dirty="0"/>
              <a:t>依存</a:t>
            </a:r>
            <a:r>
              <a:rPr lang="ja-JP" altLang="ja-JP" sz="3200" dirty="0" smtClean="0"/>
              <a:t>に</a:t>
            </a:r>
            <a:r>
              <a:rPr lang="ja-JP" altLang="en-US" sz="3200" dirty="0" smtClean="0"/>
              <a:t>関する</a:t>
            </a:r>
            <a:r>
              <a:rPr lang="ja-JP" altLang="ja-JP" sz="3200" dirty="0" smtClean="0"/>
              <a:t>医学的知見から</a:t>
            </a:r>
            <a:r>
              <a:rPr lang="ja-JP" altLang="en-US" sz="3200" dirty="0" smtClean="0"/>
              <a:t>は、</a:t>
            </a:r>
            <a:r>
              <a:rPr lang="ja-JP" altLang="ja-JP" sz="3200" dirty="0" smtClean="0"/>
              <a:t>喫煙は</a:t>
            </a:r>
            <a:r>
              <a:rPr lang="ja-JP" altLang="en-US" sz="3200" dirty="0" smtClean="0"/>
              <a:t>、</a:t>
            </a:r>
            <a:r>
              <a:rPr lang="ja-JP" altLang="ja-JP" sz="3200" u="sng" dirty="0" smtClean="0"/>
              <a:t>依存性</a:t>
            </a:r>
            <a:r>
              <a:rPr lang="ja-JP" altLang="ja-JP" sz="3200" u="sng" dirty="0"/>
              <a:t>薬物の摂取行動</a:t>
            </a:r>
            <a:r>
              <a:rPr lang="ja-JP" altLang="ja-JP" sz="3200" dirty="0"/>
              <a:t>と</a:t>
            </a:r>
            <a:r>
              <a:rPr lang="ja-JP" altLang="ja-JP" sz="3200" dirty="0" smtClean="0"/>
              <a:t>捉えられ</a:t>
            </a:r>
            <a:r>
              <a:rPr lang="ja-JP" altLang="en-US" sz="3200" dirty="0" smtClean="0"/>
              <a:t>ます。</a:t>
            </a:r>
            <a:endParaRPr lang="en-US" altLang="ja-JP" sz="3200" dirty="0" smtClean="0"/>
          </a:p>
          <a:p>
            <a:r>
              <a:rPr lang="ja-JP" altLang="en-US" sz="3200" dirty="0" smtClean="0"/>
              <a:t>　</a:t>
            </a:r>
            <a:r>
              <a:rPr lang="ja-JP" altLang="ja-JP" sz="3200" u="sng" dirty="0" smtClean="0"/>
              <a:t>受動</a:t>
            </a:r>
            <a:r>
              <a:rPr lang="ja-JP" altLang="ja-JP" sz="3200" u="sng" dirty="0"/>
              <a:t>喫煙は「他者危害</a:t>
            </a:r>
            <a:r>
              <a:rPr lang="ja-JP" altLang="ja-JP" sz="3200" u="sng" dirty="0" smtClean="0"/>
              <a:t>」</a:t>
            </a:r>
            <a:r>
              <a:rPr lang="ja-JP" altLang="en-US" sz="3200" u="sng" dirty="0" smtClean="0"/>
              <a:t>です</a:t>
            </a:r>
            <a:r>
              <a:rPr lang="ja-JP" altLang="en-US" sz="3200" dirty="0" smtClean="0"/>
              <a:t>から、</a:t>
            </a:r>
            <a:r>
              <a:rPr lang="ja-JP" altLang="ja-JP" sz="3200" dirty="0" smtClean="0"/>
              <a:t>喫煙</a:t>
            </a:r>
            <a:r>
              <a:rPr lang="ja-JP" altLang="ja-JP" sz="3200" dirty="0"/>
              <a:t>の自由は制限</a:t>
            </a:r>
            <a:r>
              <a:rPr lang="ja-JP" altLang="ja-JP" sz="3200" dirty="0" smtClean="0"/>
              <a:t>され</a:t>
            </a:r>
            <a:r>
              <a:rPr lang="ja-JP" altLang="en-US" sz="3200" dirty="0"/>
              <a:t>る</a:t>
            </a:r>
            <a:r>
              <a:rPr lang="ja-JP" altLang="en-US" sz="3200" dirty="0" smtClean="0"/>
              <a:t>と考えられ</a:t>
            </a:r>
            <a:r>
              <a:rPr lang="ja-JP" altLang="ja-JP" sz="3200" dirty="0" smtClean="0"/>
              <a:t>ます。</a:t>
            </a:r>
            <a:endParaRPr lang="en-US" altLang="ja-JP" sz="3200" dirty="0" smtClean="0"/>
          </a:p>
          <a:p>
            <a:r>
              <a:rPr lang="ja-JP" altLang="en-US" sz="3200" dirty="0" smtClean="0"/>
              <a:t>　前述のとおり、使用者には、</a:t>
            </a:r>
            <a:r>
              <a:rPr lang="ja-JP" altLang="ja-JP" sz="3200" dirty="0"/>
              <a:t>施設</a:t>
            </a:r>
            <a:r>
              <a:rPr lang="ja-JP" altLang="ja-JP" sz="3200" dirty="0" smtClean="0"/>
              <a:t>管理権</a:t>
            </a:r>
            <a:r>
              <a:rPr lang="ja-JP" altLang="en-US" sz="3200" dirty="0" smtClean="0"/>
              <a:t>・</a:t>
            </a:r>
            <a:r>
              <a:rPr lang="ja-JP" altLang="ja-JP" sz="3200" dirty="0"/>
              <a:t>企業秩序定立</a:t>
            </a:r>
            <a:r>
              <a:rPr lang="ja-JP" altLang="ja-JP" sz="3200" dirty="0" smtClean="0"/>
              <a:t>権限</a:t>
            </a:r>
            <a:r>
              <a:rPr lang="ja-JP" altLang="en-US" sz="3200" dirty="0" smtClean="0"/>
              <a:t>があり、</a:t>
            </a:r>
            <a:r>
              <a:rPr lang="ja-JP" altLang="ja-JP" sz="3200" dirty="0" smtClean="0"/>
              <a:t>労働者</a:t>
            </a:r>
            <a:r>
              <a:rPr lang="ja-JP" altLang="en-US" sz="3200" dirty="0" smtClean="0"/>
              <a:t>には</a:t>
            </a:r>
            <a:r>
              <a:rPr lang="ja-JP" altLang="ja-JP" sz="3200" dirty="0" smtClean="0"/>
              <a:t>職務</a:t>
            </a:r>
            <a:r>
              <a:rPr lang="ja-JP" altLang="ja-JP" sz="3200" dirty="0"/>
              <a:t>専念</a:t>
            </a:r>
            <a:r>
              <a:rPr lang="ja-JP" altLang="ja-JP" sz="3200" dirty="0" smtClean="0"/>
              <a:t>義務</a:t>
            </a:r>
            <a:r>
              <a:rPr lang="ja-JP" altLang="en-US" sz="3200" dirty="0" smtClean="0"/>
              <a:t>があります。</a:t>
            </a:r>
            <a:endParaRPr lang="en-US" altLang="ja-JP" sz="32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lvl="0">
              <a:spcBef>
                <a:spcPct val="20000"/>
              </a:spcBef>
            </a:pPr>
            <a:endParaRPr lang="en-US" altLang="ja-JP" sz="1400" dirty="0" smtClean="0"/>
          </a:p>
          <a:p>
            <a:pPr lvl="0">
              <a:spcBef>
                <a:spcPct val="20000"/>
              </a:spcBef>
            </a:pPr>
            <a:endParaRPr kumimoji="1" lang="en-US" altLang="ja-JP" sz="14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42</a:t>
            </a:fld>
            <a:endParaRPr kumimoji="1" lang="ja-JP" altLang="en-US"/>
          </a:p>
        </p:txBody>
      </p:sp>
      <p:sp>
        <p:nvSpPr>
          <p:cNvPr id="12" name="サブタイトル 2"/>
          <p:cNvSpPr txBox="1">
            <a:spLocks/>
          </p:cNvSpPr>
          <p:nvPr/>
        </p:nvSpPr>
        <p:spPr>
          <a:xfrm>
            <a:off x="467544" y="116632"/>
            <a:ext cx="7992888" cy="6552728"/>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Q2-2</a:t>
            </a:r>
            <a:r>
              <a:rPr lang="ja-JP" altLang="en-US" sz="3600" dirty="0" smtClean="0">
                <a:latin typeface="ＭＳ ゴシック" pitchFamily="49" charset="-128"/>
                <a:ea typeface="ＭＳ ゴシック" pitchFamily="49" charset="-128"/>
                <a:cs typeface="+mj-cs"/>
              </a:rPr>
              <a:t>　</a:t>
            </a:r>
            <a:r>
              <a:rPr lang="en-US" altLang="ja-JP" sz="3600" dirty="0" smtClean="0">
                <a:latin typeface="ＭＳ ゴシック" pitchFamily="49" charset="-128"/>
                <a:ea typeface="ＭＳ ゴシック" pitchFamily="49" charset="-128"/>
                <a:cs typeface="+mj-cs"/>
              </a:rPr>
              <a:t>Answer</a:t>
            </a:r>
            <a:r>
              <a:rPr lang="ja-JP" altLang="en-US" sz="3600" dirty="0" smtClean="0">
                <a:latin typeface="ＭＳ ゴシック" pitchFamily="49" charset="-128"/>
                <a:ea typeface="ＭＳ ゴシック" pitchFamily="49" charset="-128"/>
                <a:cs typeface="+mj-cs"/>
              </a:rPr>
              <a:t>詳しい解説</a:t>
            </a:r>
            <a:endParaRPr lang="en-US" altLang="ja-JP" sz="3600" dirty="0" smtClean="0">
              <a:latin typeface="ＭＳ ゴシック" pitchFamily="49" charset="-128"/>
              <a:ea typeface="ＭＳ ゴシック" pitchFamily="49" charset="-128"/>
              <a:cs typeface="+mj-cs"/>
            </a:endParaRPr>
          </a:p>
          <a:p>
            <a:endParaRPr lang="en-US" altLang="ja-JP" sz="1400" dirty="0" smtClean="0"/>
          </a:p>
          <a:p>
            <a:r>
              <a:rPr lang="ja-JP" altLang="en-US" dirty="0" smtClean="0"/>
              <a:t>　</a:t>
            </a:r>
            <a:r>
              <a:rPr lang="ja-JP" altLang="ja-JP" dirty="0" smtClean="0"/>
              <a:t>最高裁</a:t>
            </a:r>
            <a:r>
              <a:rPr lang="ja-JP" altLang="ja-JP" dirty="0"/>
              <a:t>昭和</a:t>
            </a:r>
            <a:r>
              <a:rPr lang="en-US" altLang="ja-JP" dirty="0"/>
              <a:t>45.9.16</a:t>
            </a:r>
            <a:r>
              <a:rPr lang="ja-JP" altLang="ja-JP" dirty="0"/>
              <a:t>判決は「喫煙の自由は，あらゆる時，所において保障されなければならないものではない。」と判示しています。最高裁調査官の</a:t>
            </a:r>
            <a:r>
              <a:rPr lang="ja-JP" altLang="ja-JP" dirty="0" smtClean="0"/>
              <a:t>解説</a:t>
            </a:r>
            <a:r>
              <a:rPr lang="ja-JP" altLang="en-US" dirty="0" smtClean="0"/>
              <a:t>（</a:t>
            </a:r>
            <a:r>
              <a:rPr lang="ja-JP" altLang="ja-JP" dirty="0"/>
              <a:t>ジュリスト</a:t>
            </a:r>
            <a:r>
              <a:rPr lang="en-US" altLang="ja-JP" dirty="0"/>
              <a:t>469</a:t>
            </a:r>
            <a:r>
              <a:rPr lang="ja-JP" altLang="ja-JP" dirty="0"/>
              <a:t>号</a:t>
            </a:r>
            <a:r>
              <a:rPr lang="ja-JP" altLang="en-US" dirty="0" smtClean="0"/>
              <a:t>）</a:t>
            </a:r>
            <a:r>
              <a:rPr lang="ja-JP" altLang="ja-JP" dirty="0" smtClean="0"/>
              <a:t>も</a:t>
            </a:r>
            <a:r>
              <a:rPr lang="ja-JP" altLang="ja-JP" dirty="0"/>
              <a:t>踏まえれば，喫煙の自由は、「権利」とは断定されておらず、仮に権利としても制限に服しやすいものにすぎない、と解されます。</a:t>
            </a:r>
          </a:p>
          <a:p>
            <a:r>
              <a:rPr lang="ja-JP" altLang="en-US" dirty="0" smtClean="0"/>
              <a:t>　</a:t>
            </a:r>
            <a:r>
              <a:rPr lang="ja-JP" altLang="ja-JP" dirty="0" smtClean="0"/>
              <a:t>これ</a:t>
            </a:r>
            <a:r>
              <a:rPr lang="ja-JP" altLang="ja-JP" dirty="0"/>
              <a:t>は昭和</a:t>
            </a:r>
            <a:r>
              <a:rPr lang="en-US" altLang="ja-JP" dirty="0"/>
              <a:t>45</a:t>
            </a:r>
            <a:r>
              <a:rPr lang="ja-JP" altLang="ja-JP" dirty="0"/>
              <a:t>（</a:t>
            </a:r>
            <a:r>
              <a:rPr lang="en-US" altLang="ja-JP" dirty="0"/>
              <a:t>1970</a:t>
            </a:r>
            <a:r>
              <a:rPr lang="ja-JP" altLang="ja-JP" dirty="0"/>
              <a:t>）年当時の判決ですが，その後のニコチン依存に関する医学的知見の深化からすれば，現在では喫煙は依存性薬物の摂取行動と捉えられ，この点からも「権利」と呼べるかは疑問があります</a:t>
            </a:r>
            <a:r>
              <a:rPr lang="ja-JP" altLang="ja-JP" dirty="0" smtClean="0"/>
              <a:t>。</a:t>
            </a:r>
            <a:endParaRPr lang="en-US" altLang="ja-JP" dirty="0" smtClean="0"/>
          </a:p>
          <a:p>
            <a:r>
              <a:rPr lang="en-US" altLang="ja-JP" dirty="0"/>
              <a:t> </a:t>
            </a:r>
            <a:endParaRPr lang="ja-JP" altLang="ja-JP" dirty="0"/>
          </a:p>
          <a:p>
            <a:r>
              <a:rPr lang="ja-JP" altLang="en-US" dirty="0" smtClean="0"/>
              <a:t>　</a:t>
            </a:r>
            <a:r>
              <a:rPr lang="ja-JP" altLang="ja-JP" dirty="0" smtClean="0"/>
              <a:t>また</a:t>
            </a:r>
            <a:r>
              <a:rPr lang="ja-JP" altLang="ja-JP" dirty="0"/>
              <a:t>、</a:t>
            </a:r>
            <a:r>
              <a:rPr lang="en-US" altLang="ja-JP" dirty="0"/>
              <a:t>1980</a:t>
            </a:r>
            <a:r>
              <a:rPr lang="ja-JP" altLang="ja-JP" dirty="0"/>
              <a:t>年代以後、受動喫煙の有害性に関する医学的知見も深まり、現在では、受動喫煙の有害性の論争も終結しました。受動喫煙は「他者危害」です。このことも踏まえれば、喫煙の自由は、受動喫煙を伴う場合には認められないと解されます。</a:t>
            </a:r>
          </a:p>
          <a:p>
            <a:r>
              <a:rPr lang="ja-JP" altLang="en-US" dirty="0" smtClean="0"/>
              <a:t>　すなわち、</a:t>
            </a:r>
            <a:r>
              <a:rPr lang="ja-JP" altLang="ja-JP" dirty="0" smtClean="0"/>
              <a:t>憲法</a:t>
            </a:r>
            <a:r>
              <a:rPr lang="en-US" altLang="ja-JP" dirty="0"/>
              <a:t>12</a:t>
            </a:r>
            <a:r>
              <a:rPr lang="ja-JP" altLang="ja-JP" dirty="0"/>
              <a:t>条に「国民は、これ（自由及び権利）を濫用しては</a:t>
            </a:r>
            <a:r>
              <a:rPr lang="ja-JP" altLang="ja-JP" dirty="0" err="1"/>
              <a:t>ならないの</a:t>
            </a:r>
            <a:r>
              <a:rPr lang="ja-JP" altLang="ja-JP" dirty="0"/>
              <a:t>であつて、常に公共の福祉のためにこれを利用する責任を負ふ。」、憲法</a:t>
            </a:r>
            <a:r>
              <a:rPr lang="en-US" altLang="ja-JP" dirty="0"/>
              <a:t>13</a:t>
            </a:r>
            <a:r>
              <a:rPr lang="ja-JP" altLang="ja-JP" dirty="0"/>
              <a:t>条に「国民の権利については、公共の福祉に反しない限り、・・・」と規定されています</a:t>
            </a:r>
            <a:r>
              <a:rPr lang="ja-JP" altLang="ja-JP" dirty="0" smtClean="0"/>
              <a:t>。「</a:t>
            </a:r>
            <a:r>
              <a:rPr lang="ja-JP" altLang="ja-JP" dirty="0"/>
              <a:t>受動喫煙」は、他人の生命・身体・健康を侵害することになりますので、喫煙の自由は制限されます</a:t>
            </a:r>
            <a:r>
              <a:rPr lang="ja-JP" altLang="ja-JP" dirty="0" smtClean="0"/>
              <a:t>。</a:t>
            </a:r>
            <a:endParaRPr lang="en-US" altLang="ja-JP" dirty="0" smtClean="0"/>
          </a:p>
          <a:p>
            <a:r>
              <a:rPr lang="ja-JP" altLang="en-US" dirty="0"/>
              <a:t>　</a:t>
            </a:r>
            <a:r>
              <a:rPr lang="ja-JP" altLang="ja-JP" dirty="0"/>
              <a:t>受動喫煙は微量であっても有害です。受動喫煙は、屋内でも屋外でも生じますし、また喫煙者は呼気や衣類にもタバコ臭・タバコ煙が残留（サードハンドスモーク）して</a:t>
            </a:r>
            <a:r>
              <a:rPr lang="ja-JP" altLang="ja-JP" dirty="0" smtClean="0"/>
              <a:t>います</a:t>
            </a:r>
            <a:r>
              <a:rPr lang="ja-JP" altLang="en-US" dirty="0" smtClean="0"/>
              <a:t>。</a:t>
            </a:r>
            <a:endParaRPr lang="ja-JP" altLang="ja-JP"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14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1400" dirty="0" smtClean="0">
              <a:latin typeface="ＭＳ ゴシック" pitchFamily="49" charset="-128"/>
              <a:ea typeface="ＭＳ ゴシック" pitchFamily="49" charset="-128"/>
              <a:cs typeface="+mj-cs"/>
            </a:endParaRPr>
          </a:p>
          <a:p>
            <a:pPr lvl="0">
              <a:spcBef>
                <a:spcPct val="20000"/>
              </a:spcBef>
            </a:pPr>
            <a:endParaRPr lang="en-US" altLang="ja-JP" sz="1400" dirty="0" smtClean="0"/>
          </a:p>
          <a:p>
            <a:pPr lvl="0">
              <a:spcBef>
                <a:spcPct val="20000"/>
              </a:spcBef>
            </a:pPr>
            <a:endParaRPr kumimoji="1" lang="en-US" altLang="ja-JP" sz="14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812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43</a:t>
            </a:fld>
            <a:endParaRPr kumimoji="1" lang="ja-JP" altLang="en-US"/>
          </a:p>
        </p:txBody>
      </p:sp>
      <p:sp>
        <p:nvSpPr>
          <p:cNvPr id="12" name="サブタイトル 2"/>
          <p:cNvSpPr txBox="1">
            <a:spLocks/>
          </p:cNvSpPr>
          <p:nvPr/>
        </p:nvSpPr>
        <p:spPr>
          <a:xfrm>
            <a:off x="467544" y="116632"/>
            <a:ext cx="8496944" cy="6525344"/>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Q2 Answer</a:t>
            </a:r>
            <a:r>
              <a:rPr lang="ja-JP" altLang="en-US" sz="3600" dirty="0" smtClean="0">
                <a:latin typeface="ＭＳ ゴシック" pitchFamily="49" charset="-128"/>
                <a:ea typeface="ＭＳ ゴシック" pitchFamily="49" charset="-128"/>
                <a:cs typeface="+mj-cs"/>
              </a:rPr>
              <a:t>　ニュース報道</a:t>
            </a:r>
            <a:endParaRPr lang="en-US" altLang="ja-JP" sz="3600" dirty="0" smtClean="0">
              <a:latin typeface="ＭＳ ゴシック" pitchFamily="49" charset="-128"/>
              <a:ea typeface="ＭＳ ゴシック" pitchFamily="49" charset="-128"/>
              <a:cs typeface="+mj-cs"/>
            </a:endParaRPr>
          </a:p>
          <a:p>
            <a:endParaRPr lang="en-US" altLang="ja-JP" b="1" dirty="0" smtClean="0"/>
          </a:p>
          <a:p>
            <a:r>
              <a:rPr lang="ja-JP" altLang="en-US" b="1" dirty="0" smtClean="0"/>
              <a:t>＜</a:t>
            </a:r>
            <a:r>
              <a:rPr lang="en-US" altLang="ja-JP" b="1" dirty="0" smtClean="0"/>
              <a:t>2012</a:t>
            </a:r>
            <a:r>
              <a:rPr lang="ja-JP" altLang="en-US" b="1" dirty="0" smtClean="0"/>
              <a:t>年</a:t>
            </a:r>
            <a:r>
              <a:rPr lang="en-US" altLang="ja-JP" b="1" dirty="0" smtClean="0"/>
              <a:t>2</a:t>
            </a:r>
            <a:r>
              <a:rPr lang="ja-JP" altLang="en-US" b="1" dirty="0" smtClean="0"/>
              <a:t>月</a:t>
            </a:r>
            <a:r>
              <a:rPr lang="en-US" altLang="ja-JP" b="1" dirty="0" smtClean="0"/>
              <a:t>22</a:t>
            </a:r>
            <a:r>
              <a:rPr lang="ja-JP" altLang="en-US" b="1" dirty="0" smtClean="0"/>
              <a:t>日朝＞　大阪</a:t>
            </a:r>
            <a:r>
              <a:rPr lang="ja-JP" altLang="en-US" dirty="0" smtClean="0"/>
              <a:t/>
            </a:r>
            <a:br>
              <a:rPr lang="ja-JP" altLang="en-US" dirty="0" smtClean="0"/>
            </a:br>
            <a:r>
              <a:rPr lang="ja-JP" altLang="en-US" sz="2800" b="1" dirty="0"/>
              <a:t>地下鉄御堂筋線梅田駅で火災、客３０００人</a:t>
            </a:r>
            <a:r>
              <a:rPr lang="ja-JP" altLang="en-US" sz="2800" b="1" dirty="0" smtClean="0"/>
              <a:t>避難</a:t>
            </a:r>
            <a:endParaRPr lang="en-US" altLang="ja-JP" sz="2800" b="1" dirty="0" smtClean="0"/>
          </a:p>
          <a:p>
            <a:r>
              <a:rPr lang="ja-JP" altLang="en-US" sz="2800" b="1" dirty="0" smtClean="0"/>
              <a:t>地下街</a:t>
            </a:r>
            <a:r>
              <a:rPr lang="ja-JP" altLang="en-US" sz="2800" b="1" dirty="0"/>
              <a:t>６０店舗一時営業</a:t>
            </a:r>
            <a:r>
              <a:rPr lang="ja-JP" altLang="en-US" sz="2800" b="1" dirty="0" smtClean="0"/>
              <a:t>見合わせ</a:t>
            </a:r>
            <a:endParaRPr lang="en-US" altLang="ja-JP" sz="2800" b="1" dirty="0" smtClean="0"/>
          </a:p>
          <a:p>
            <a:endParaRPr lang="en-US" altLang="ja-JP" sz="2800" b="1" dirty="0" smtClean="0"/>
          </a:p>
          <a:p>
            <a:pPr algn="ctr"/>
            <a:r>
              <a:rPr lang="ja-JP" altLang="en-US" sz="2800" b="1" dirty="0" smtClean="0">
                <a:solidFill>
                  <a:schemeClr val="accent3">
                    <a:lumMod val="50000"/>
                  </a:schemeClr>
                </a:solidFill>
              </a:rPr>
              <a:t>・・・その後も相次ぐ喫煙不祥事・・・</a:t>
            </a:r>
            <a:endParaRPr lang="en-US" altLang="ja-JP" sz="2800" b="1" dirty="0">
              <a:solidFill>
                <a:schemeClr val="accent3">
                  <a:lumMod val="50000"/>
                </a:schemeClr>
              </a:solidFill>
            </a:endParaRPr>
          </a:p>
          <a:p>
            <a:r>
              <a:rPr lang="ja-JP" altLang="en-US" sz="2000" b="1" dirty="0" smtClean="0"/>
              <a:t>＜</a:t>
            </a:r>
            <a:r>
              <a:rPr lang="en-US" altLang="ja-JP" sz="2000" b="1" dirty="0"/>
              <a:t>2012</a:t>
            </a:r>
            <a:r>
              <a:rPr lang="ja-JP" altLang="en-US" sz="2000" b="1" dirty="0"/>
              <a:t>年</a:t>
            </a:r>
            <a:r>
              <a:rPr lang="en-US" altLang="ja-JP" sz="2000" b="1" dirty="0"/>
              <a:t>1</a:t>
            </a:r>
            <a:r>
              <a:rPr lang="ja-JP" altLang="en-US" sz="2000" b="1" dirty="0"/>
              <a:t>月＞</a:t>
            </a:r>
            <a:endParaRPr lang="en-US" altLang="ja-JP" sz="2000" b="1" dirty="0"/>
          </a:p>
          <a:p>
            <a:r>
              <a:rPr lang="ja-JP" altLang="en-US" sz="2000" dirty="0"/>
              <a:t>長堀鶴見緑地線の運転士が停車中の回送電車内で喫煙　→　</a:t>
            </a:r>
            <a:r>
              <a:rPr lang="ja-JP" altLang="en-US" sz="2000" b="1" u="sng" dirty="0"/>
              <a:t>厳重注意</a:t>
            </a:r>
            <a:r>
              <a:rPr lang="ja-JP" altLang="en-US" sz="2000" dirty="0" smtClean="0"/>
              <a:t>処分</a:t>
            </a:r>
            <a:endParaRPr lang="en-US" altLang="ja-JP" sz="2000" dirty="0"/>
          </a:p>
          <a:p>
            <a:r>
              <a:rPr lang="ja-JP" altLang="en-US" sz="2000" b="1" dirty="0"/>
              <a:t>＜</a:t>
            </a:r>
            <a:r>
              <a:rPr lang="en-US" altLang="ja-JP" sz="2000" b="1" dirty="0"/>
              <a:t>2012</a:t>
            </a:r>
            <a:r>
              <a:rPr lang="ja-JP" altLang="en-US" sz="2000" b="1" dirty="0"/>
              <a:t>年</a:t>
            </a:r>
            <a:r>
              <a:rPr lang="en-US" altLang="ja-JP" sz="2000" b="1" dirty="0"/>
              <a:t>4</a:t>
            </a:r>
            <a:r>
              <a:rPr lang="ja-JP" altLang="en-US" sz="2000" b="1" dirty="0"/>
              <a:t>月＞</a:t>
            </a:r>
            <a:endParaRPr lang="en-US" altLang="ja-JP" sz="2000" b="1" dirty="0"/>
          </a:p>
          <a:p>
            <a:r>
              <a:rPr lang="ja-JP" altLang="en-US" sz="2000" dirty="0"/>
              <a:t>四つ橋線本町駅の</a:t>
            </a:r>
            <a:r>
              <a:rPr lang="ja-JP" altLang="en-US" sz="2000" u="sng" dirty="0"/>
              <a:t>駅長室内で男性助役が喫煙して火災報知機が作動、運行に支障が出るトラブル</a:t>
            </a:r>
            <a:r>
              <a:rPr lang="ja-JP" altLang="en-US" sz="2000" dirty="0"/>
              <a:t>　　→　</a:t>
            </a:r>
            <a:r>
              <a:rPr lang="ja-JP" altLang="en-US" sz="2000" b="1" u="sng" dirty="0"/>
              <a:t>停職３カ月</a:t>
            </a:r>
            <a:r>
              <a:rPr lang="ja-JP" altLang="en-US" sz="2000" b="1" dirty="0"/>
              <a:t>の懲戒</a:t>
            </a:r>
            <a:r>
              <a:rPr lang="ja-JP" altLang="en-US" sz="2000" b="1" dirty="0" smtClean="0"/>
              <a:t>処分</a:t>
            </a:r>
            <a:endParaRPr lang="en-US" altLang="ja-JP" sz="2000" b="1" dirty="0" smtClean="0"/>
          </a:p>
          <a:p>
            <a:endParaRPr lang="en-US" altLang="ja-JP" sz="2000" dirty="0"/>
          </a:p>
          <a:p>
            <a:pPr algn="ctr"/>
            <a:r>
              <a:rPr lang="ja-JP" altLang="en-US" sz="2000" dirty="0" err="1" smtClean="0"/>
              <a:t>ー</a:t>
            </a:r>
            <a:r>
              <a:rPr lang="ja-JP" altLang="en-US" sz="2000" dirty="0"/>
              <a:t>ーー</a:t>
            </a:r>
            <a:r>
              <a:rPr lang="en-US" altLang="ja-JP" sz="2000" b="1" dirty="0"/>
              <a:t>2012</a:t>
            </a:r>
            <a:r>
              <a:rPr lang="ja-JP" altLang="en-US" sz="2000" b="1" dirty="0"/>
              <a:t>年</a:t>
            </a:r>
            <a:r>
              <a:rPr lang="en-US" altLang="ja-JP" sz="2000" b="1" dirty="0"/>
              <a:t>4</a:t>
            </a:r>
            <a:r>
              <a:rPr lang="ja-JP" altLang="en-US" sz="2000" b="1" dirty="0"/>
              <a:t>月</a:t>
            </a:r>
            <a:r>
              <a:rPr lang="en-US" altLang="ja-JP" sz="2000" b="1" dirty="0"/>
              <a:t>4</a:t>
            </a:r>
            <a:r>
              <a:rPr lang="ja-JP" altLang="en-US" sz="2000" b="1" dirty="0"/>
              <a:t>日　禁煙徹底の職務命令</a:t>
            </a:r>
            <a:r>
              <a:rPr lang="ja-JP" altLang="en-US" sz="2000" dirty="0"/>
              <a:t>を再度出したが</a:t>
            </a:r>
            <a:r>
              <a:rPr lang="ja-JP" altLang="en-US" sz="2000" b="1" dirty="0" err="1"/>
              <a:t>ーー</a:t>
            </a:r>
            <a:r>
              <a:rPr lang="ja-JP" altLang="en-US" sz="2000" b="1" dirty="0" err="1" smtClean="0"/>
              <a:t>ー</a:t>
            </a:r>
            <a:endParaRPr lang="en-US" altLang="ja-JP" sz="2000" b="1" dirty="0" smtClean="0"/>
          </a:p>
          <a:p>
            <a:pPr algn="ctr"/>
            <a:endParaRPr lang="en-US" altLang="ja-JP" sz="2000" b="1" dirty="0"/>
          </a:p>
          <a:p>
            <a:r>
              <a:rPr lang="ja-JP" altLang="en-US" sz="2000" b="1" dirty="0"/>
              <a:t>＜</a:t>
            </a:r>
            <a:r>
              <a:rPr lang="en-US" altLang="ja-JP" sz="2000" b="1" dirty="0"/>
              <a:t>2012</a:t>
            </a:r>
            <a:r>
              <a:rPr lang="ja-JP" altLang="en-US" sz="2000" b="1" dirty="0"/>
              <a:t>年</a:t>
            </a:r>
            <a:r>
              <a:rPr lang="en-US" altLang="ja-JP" sz="2000" b="1" dirty="0"/>
              <a:t>7</a:t>
            </a:r>
            <a:r>
              <a:rPr lang="ja-JP" altLang="en-US" sz="2000" b="1" dirty="0"/>
              <a:t>月</a:t>
            </a:r>
            <a:r>
              <a:rPr lang="en-US" altLang="ja-JP" sz="2000" b="1" dirty="0"/>
              <a:t>17</a:t>
            </a:r>
            <a:r>
              <a:rPr lang="ja-JP" altLang="en-US" sz="2000" b="1" dirty="0"/>
              <a:t>日公表＞</a:t>
            </a:r>
            <a:endParaRPr lang="en-US" altLang="ja-JP" sz="2000" b="1" dirty="0"/>
          </a:p>
          <a:p>
            <a:r>
              <a:rPr lang="ja-JP" altLang="en-US" sz="2000" u="sng" dirty="0" smtClean="0"/>
              <a:t>市営</a:t>
            </a:r>
            <a:r>
              <a:rPr lang="ja-JP" altLang="en-US" sz="2000" u="sng" dirty="0"/>
              <a:t>地下鉄の回送電車を運転していた男性運転士（４１）が、停車中の電車内で喫煙していた　→　</a:t>
            </a:r>
            <a:r>
              <a:rPr lang="ja-JP" altLang="en-US" sz="2000" b="1" u="sng" dirty="0"/>
              <a:t>停職１年</a:t>
            </a:r>
            <a:r>
              <a:rPr lang="ja-JP" altLang="en-US" sz="2000" b="1" dirty="0"/>
              <a:t>の懲戒処分</a:t>
            </a:r>
            <a:r>
              <a:rPr lang="ja-JP" altLang="en-US" sz="2000" dirty="0"/>
              <a:t>　</a:t>
            </a:r>
            <a:endParaRPr lang="en-US" altLang="ja-JP" sz="2000" b="1" dirty="0" smtClean="0"/>
          </a:p>
          <a:p>
            <a:pPr algn="r"/>
            <a:r>
              <a:rPr lang="ja-JP" altLang="en-US" sz="2000" dirty="0" smtClean="0"/>
              <a:t>（ＭＳＮ産経ニュース</a:t>
            </a:r>
            <a:r>
              <a:rPr lang="en-US" altLang="ja-JP" sz="2000" dirty="0" smtClean="0"/>
              <a:t>WEST</a:t>
            </a:r>
            <a:r>
              <a:rPr lang="ja-JP" altLang="en-US" sz="2000" dirty="0" smtClean="0"/>
              <a:t>より）</a:t>
            </a:r>
            <a:endParaRPr lang="en-US" altLang="ja-JP" sz="2000" dirty="0" smtClean="0"/>
          </a:p>
          <a:p>
            <a:endParaRPr lang="en-US" altLang="ja-JP" sz="20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43962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44</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600" u="sng" dirty="0" smtClean="0">
                <a:latin typeface="ＭＳ ゴシック" pitchFamily="49" charset="-128"/>
                <a:ea typeface="ＭＳ ゴシック" pitchFamily="49" charset="-128"/>
                <a:cs typeface="+mj-cs"/>
              </a:rPr>
              <a:t>Question 3</a:t>
            </a:r>
          </a:p>
          <a:p>
            <a:pPr lvl="0">
              <a:spcBef>
                <a:spcPct val="20000"/>
              </a:spcBef>
            </a:pPr>
            <a:r>
              <a:rPr lang="ja-JP" altLang="ja-JP" sz="3600" dirty="0" smtClean="0"/>
              <a:t>当社としては，喫煙のコスト，副流煙・受動喫煙の問題，仕事の能率の低下などから，従業員の喫煙率を下げたいと考えています。</a:t>
            </a:r>
            <a:endParaRPr lang="en-US" altLang="ja-JP" sz="3600" dirty="0" smtClean="0"/>
          </a:p>
          <a:p>
            <a:pPr lvl="0">
              <a:spcBef>
                <a:spcPct val="20000"/>
              </a:spcBef>
            </a:pPr>
            <a:r>
              <a:rPr lang="ja-JP" altLang="ja-JP" sz="3600" dirty="0" smtClean="0"/>
              <a:t>ただ，一方的に禁煙としては，喫煙者労働者の不満や労働意欲低下を招くおそれもあります。</a:t>
            </a:r>
            <a:r>
              <a:rPr lang="ja-JP" altLang="ja-JP" sz="3600" u="sng" dirty="0" smtClean="0"/>
              <a:t>会社として，喫煙者労働者にどのようなサポート方法</a:t>
            </a:r>
            <a:r>
              <a:rPr lang="ja-JP" altLang="ja-JP" sz="3600" dirty="0" smtClean="0"/>
              <a:t>があるでしょうか。</a:t>
            </a:r>
            <a:endParaRPr kumimoji="1" lang="en-US" altLang="ja-JP" sz="4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45</a:t>
            </a:fld>
            <a:endParaRPr kumimoji="1" lang="ja-JP" altLang="en-US"/>
          </a:p>
        </p:txBody>
      </p:sp>
      <p:sp>
        <p:nvSpPr>
          <p:cNvPr id="12" name="サブタイトル 2"/>
          <p:cNvSpPr txBox="1">
            <a:spLocks/>
          </p:cNvSpPr>
          <p:nvPr/>
        </p:nvSpPr>
        <p:spPr>
          <a:xfrm>
            <a:off x="467544" y="260648"/>
            <a:ext cx="7992888" cy="6264696"/>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Q3 Answer</a:t>
            </a:r>
          </a:p>
          <a:p>
            <a:r>
              <a:rPr lang="ja-JP" altLang="ja-JP" sz="2400" dirty="0" smtClean="0"/>
              <a:t>○禁煙の重要性や禁煙治療に関する情報提供・啓発活動</a:t>
            </a:r>
          </a:p>
          <a:p>
            <a:endParaRPr lang="en-US" altLang="ja-JP" sz="2400" dirty="0" smtClean="0"/>
          </a:p>
          <a:p>
            <a:r>
              <a:rPr lang="ja-JP" altLang="ja-JP" sz="2400" dirty="0" smtClean="0"/>
              <a:t>○医師等の講演・禁煙教室</a:t>
            </a:r>
          </a:p>
          <a:p>
            <a:endParaRPr lang="en-US" altLang="ja-JP" sz="2400" dirty="0" smtClean="0"/>
          </a:p>
          <a:p>
            <a:r>
              <a:rPr lang="ja-JP" altLang="ja-JP" sz="2400" dirty="0" smtClean="0"/>
              <a:t>○産業医による禁煙指導，健康診断結果に基づく働きかけ，</a:t>
            </a:r>
            <a:r>
              <a:rPr lang="en-US" altLang="ja-JP" sz="2400" dirty="0" smtClean="0"/>
              <a:t/>
            </a:r>
            <a:br>
              <a:rPr lang="en-US" altLang="ja-JP" sz="2400" dirty="0" smtClean="0"/>
            </a:br>
            <a:r>
              <a:rPr lang="ja-JP" altLang="en-US" sz="2400" dirty="0" smtClean="0"/>
              <a:t>　</a:t>
            </a:r>
            <a:r>
              <a:rPr lang="ja-JP" altLang="ja-JP" sz="2400" dirty="0" smtClean="0"/>
              <a:t>健康保険組合との協同</a:t>
            </a:r>
          </a:p>
          <a:p>
            <a:endParaRPr lang="en-US" altLang="ja-JP" sz="2400" dirty="0" smtClean="0"/>
          </a:p>
          <a:p>
            <a:r>
              <a:rPr lang="ja-JP" altLang="ja-JP" sz="2400" dirty="0" smtClean="0"/>
              <a:t>○安全衛生を担当する従業員の設置，同担当者による</a:t>
            </a:r>
            <a:r>
              <a:rPr lang="en-US" altLang="ja-JP" sz="2400" dirty="0" smtClean="0"/>
              <a:t/>
            </a:r>
            <a:br>
              <a:rPr lang="en-US" altLang="ja-JP" sz="2400" dirty="0" smtClean="0"/>
            </a:br>
            <a:r>
              <a:rPr lang="ja-JP" altLang="en-US" sz="2400" dirty="0" smtClean="0"/>
              <a:t>　</a:t>
            </a:r>
            <a:r>
              <a:rPr lang="ja-JP" altLang="ja-JP" sz="2400" dirty="0" smtClean="0"/>
              <a:t>禁煙サポート</a:t>
            </a:r>
          </a:p>
          <a:p>
            <a:endParaRPr lang="en-US" altLang="ja-JP" sz="2400" dirty="0" smtClean="0"/>
          </a:p>
          <a:p>
            <a:r>
              <a:rPr lang="ja-JP" altLang="ja-JP" sz="2400" dirty="0" smtClean="0"/>
              <a:t>○イントラネットの活用，禁煙支援メール</a:t>
            </a:r>
          </a:p>
          <a:p>
            <a:endParaRPr lang="en-US" altLang="ja-JP" sz="2400" dirty="0" smtClean="0"/>
          </a:p>
          <a:p>
            <a:r>
              <a:rPr lang="ja-JP" altLang="ja-JP" sz="2400" dirty="0" smtClean="0"/>
              <a:t>○企業による禁煙治療費の負担，禁煙治療費の補助</a:t>
            </a:r>
          </a:p>
          <a:p>
            <a:endParaRPr lang="en-US" altLang="ja-JP" sz="2400" dirty="0" smtClean="0"/>
          </a:p>
          <a:p>
            <a:r>
              <a:rPr lang="ja-JP" altLang="ja-JP" sz="2400" dirty="0" smtClean="0"/>
              <a:t>○禁煙達成者および禁煙サポート者への報奨</a:t>
            </a:r>
          </a:p>
          <a:p>
            <a:r>
              <a:rPr lang="en-US" altLang="ja-JP" sz="2400" dirty="0" smtClean="0"/>
              <a:t> </a:t>
            </a:r>
            <a:endParaRPr lang="ja-JP" altLang="ja-JP" sz="2400" dirty="0" smtClean="0"/>
          </a:p>
          <a:p>
            <a:endParaRPr lang="en-US" altLang="ja-JP" sz="3600" dirty="0" smtClean="0">
              <a:latin typeface="ＭＳ ゴシック" pitchFamily="49" charset="-128"/>
              <a:ea typeface="ＭＳ ゴシック" pitchFamily="49" charset="-128"/>
              <a:cs typeface="+mj-cs"/>
            </a:endParaRPr>
          </a:p>
          <a:p>
            <a:endParaRPr lang="en-US" altLang="ja-JP" sz="28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46</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600" u="sng" dirty="0" smtClean="0">
                <a:latin typeface="ＭＳ ゴシック" pitchFamily="49" charset="-128"/>
                <a:ea typeface="ＭＳ ゴシック" pitchFamily="49" charset="-128"/>
                <a:cs typeface="+mj-cs"/>
              </a:rPr>
              <a:t>Question 4</a:t>
            </a:r>
          </a:p>
          <a:p>
            <a:pPr lvl="0">
              <a:spcBef>
                <a:spcPct val="20000"/>
              </a:spcBef>
            </a:pPr>
            <a:r>
              <a:rPr lang="ja-JP" altLang="ja-JP" sz="4400" dirty="0" smtClean="0"/>
              <a:t>当社としては，</a:t>
            </a:r>
            <a:endParaRPr lang="en-US" altLang="ja-JP" sz="4400" dirty="0" smtClean="0"/>
          </a:p>
          <a:p>
            <a:pPr lvl="0">
              <a:spcBef>
                <a:spcPct val="20000"/>
              </a:spcBef>
            </a:pPr>
            <a:r>
              <a:rPr lang="ja-JP" altLang="ja-JP" sz="4400" u="sng" dirty="0" smtClean="0"/>
              <a:t>従業員全員禁煙の方針</a:t>
            </a:r>
            <a:r>
              <a:rPr lang="ja-JP" altLang="ja-JP" sz="4400" dirty="0" smtClean="0"/>
              <a:t>をとり，今後は</a:t>
            </a:r>
            <a:r>
              <a:rPr lang="ja-JP" altLang="ja-JP" sz="4400" u="sng" dirty="0" smtClean="0"/>
              <a:t>非喫煙者のみを採用</a:t>
            </a:r>
            <a:r>
              <a:rPr lang="ja-JP" altLang="ja-JP" sz="4400" dirty="0" smtClean="0"/>
              <a:t>し，喫煙者を採用しないようにしたいと考えています。</a:t>
            </a:r>
            <a:endParaRPr lang="en-US" altLang="ja-JP" sz="4400" dirty="0" smtClean="0"/>
          </a:p>
          <a:p>
            <a:pPr lvl="0">
              <a:spcBef>
                <a:spcPct val="20000"/>
              </a:spcBef>
            </a:pPr>
            <a:r>
              <a:rPr lang="ja-JP" altLang="ja-JP" sz="4400" dirty="0" smtClean="0"/>
              <a:t>その</a:t>
            </a:r>
            <a:r>
              <a:rPr lang="ja-JP" altLang="en-US" sz="4400" dirty="0" smtClean="0"/>
              <a:t>ようなことは法的に許されます</a:t>
            </a:r>
            <a:r>
              <a:rPr lang="ja-JP" altLang="ja-JP" sz="4400" dirty="0" smtClean="0"/>
              <a:t>か。</a:t>
            </a:r>
            <a:endParaRPr kumimoji="1" lang="en-US" altLang="ja-JP" sz="44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47</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Q4 Answer</a:t>
            </a:r>
          </a:p>
          <a:p>
            <a:r>
              <a:rPr lang="ja-JP" altLang="ja-JP" sz="3200" dirty="0" smtClean="0"/>
              <a:t>使用者は原則として</a:t>
            </a:r>
            <a:r>
              <a:rPr lang="ja-JP" altLang="ja-JP" sz="3200" b="1" u="sng" dirty="0" smtClean="0"/>
              <a:t>「採用の自由」</a:t>
            </a:r>
            <a:r>
              <a:rPr lang="ja-JP" altLang="ja-JP" sz="3200" dirty="0" smtClean="0"/>
              <a:t>を有しています。</a:t>
            </a:r>
            <a:endParaRPr lang="en-US" altLang="ja-JP" sz="3200" dirty="0" smtClean="0"/>
          </a:p>
          <a:p>
            <a:r>
              <a:rPr lang="ja-JP" altLang="ja-JP" sz="3200" dirty="0" smtClean="0"/>
              <a:t>特に，一旦採用すれば解雇が困難である我が国の雇用システムにおいては，使用者の人事権のなかで</a:t>
            </a:r>
            <a:r>
              <a:rPr lang="ja-JP" altLang="ja-JP" sz="3200" b="1" u="sng" dirty="0" smtClean="0"/>
              <a:t>特別の自由</a:t>
            </a:r>
            <a:r>
              <a:rPr lang="ja-JP" altLang="ja-JP" sz="3200" dirty="0" smtClean="0"/>
              <a:t>とされています。</a:t>
            </a:r>
            <a:endParaRPr lang="en-US" altLang="ja-JP" sz="3200" dirty="0" smtClean="0"/>
          </a:p>
          <a:p>
            <a:r>
              <a:rPr lang="ja-JP" altLang="ja-JP" sz="3200" dirty="0" smtClean="0"/>
              <a:t>どのような労働者を雇い入れるかは企業の業績を左右しうる重要な決定であるため，使用者に包括的に委ねられるべきとされています。</a:t>
            </a:r>
            <a:endParaRPr lang="en-US" altLang="ja-JP" sz="3200" dirty="0" smtClean="0"/>
          </a:p>
          <a:p>
            <a:r>
              <a:rPr lang="ja-JP" altLang="en-US" sz="3200" dirty="0" smtClean="0"/>
              <a:t>また、</a:t>
            </a:r>
            <a:r>
              <a:rPr lang="ja-JP" altLang="ja-JP" sz="3200" dirty="0" smtClean="0"/>
              <a:t>企業者が，労働者の採否決定にあたり，</a:t>
            </a:r>
            <a:r>
              <a:rPr lang="ja-JP" altLang="en-US" sz="3200" dirty="0" smtClean="0"/>
              <a:t>必要な情報について</a:t>
            </a:r>
            <a:r>
              <a:rPr lang="ja-JP" altLang="ja-JP" sz="3200" b="1" u="sng" dirty="0" smtClean="0"/>
              <a:t>申告を求める</a:t>
            </a:r>
            <a:r>
              <a:rPr lang="ja-JP" altLang="ja-JP" sz="3200" dirty="0" smtClean="0"/>
              <a:t>ことも違法でない</a:t>
            </a:r>
            <a:r>
              <a:rPr lang="ja-JP" altLang="en-US" sz="3200" dirty="0" smtClean="0"/>
              <a:t>とされています。</a:t>
            </a:r>
            <a:endParaRPr lang="en-US" altLang="ja-JP" sz="3200" dirty="0" smtClean="0"/>
          </a:p>
          <a:p>
            <a:endParaRPr lang="en-US" altLang="ja-JP" sz="3200" dirty="0" smtClean="0">
              <a:latin typeface="ＭＳ ゴシック" pitchFamily="49" charset="-128"/>
              <a:ea typeface="ＭＳ ゴシック" pitchFamily="49" charset="-128"/>
              <a:cs typeface="+mj-cs"/>
            </a:endParaRPr>
          </a:p>
          <a:p>
            <a:endParaRPr lang="en-US" altLang="ja-JP" sz="3200" dirty="0" smtClean="0">
              <a:latin typeface="ＭＳ ゴシック" pitchFamily="49" charset="-128"/>
              <a:ea typeface="ＭＳ ゴシック" pitchFamily="49" charset="-128"/>
              <a:cs typeface="+mj-cs"/>
            </a:endParaRPr>
          </a:p>
          <a:p>
            <a:endParaRPr lang="ja-JP" altLang="ja-JP" sz="2800" dirty="0" smtClean="0"/>
          </a:p>
          <a:p>
            <a:endParaRPr lang="en-US" altLang="ja-JP" sz="2800" dirty="0" smtClean="0">
              <a:latin typeface="ＭＳ ゴシック" pitchFamily="49" charset="-128"/>
              <a:ea typeface="ＭＳ ゴシック" pitchFamily="49" charset="-128"/>
              <a:cs typeface="+mj-cs"/>
            </a:endParaRPr>
          </a:p>
          <a:p>
            <a:endParaRPr lang="en-US" altLang="ja-JP" sz="28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3600" dirty="0" smtClean="0">
              <a:latin typeface="ＭＳ ゴシック" pitchFamily="49" charset="-128"/>
              <a:ea typeface="ＭＳ ゴシック" pitchFamily="49" charset="-128"/>
              <a:cs typeface="+mj-cs"/>
            </a:endParaRPr>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48</a:t>
            </a:fld>
            <a:endParaRPr kumimoji="1" lang="ja-JP" altLang="en-US"/>
          </a:p>
        </p:txBody>
      </p:sp>
      <p:sp>
        <p:nvSpPr>
          <p:cNvPr id="12" name="サブタイトル 2"/>
          <p:cNvSpPr txBox="1">
            <a:spLocks/>
          </p:cNvSpPr>
          <p:nvPr/>
        </p:nvSpPr>
        <p:spPr>
          <a:xfrm>
            <a:off x="467544" y="692696"/>
            <a:ext cx="7992888" cy="59492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600" u="sng" dirty="0" smtClean="0">
                <a:latin typeface="ＭＳ ゴシック" pitchFamily="49" charset="-128"/>
                <a:ea typeface="ＭＳ ゴシック" pitchFamily="49" charset="-128"/>
                <a:cs typeface="+mj-cs"/>
              </a:rPr>
              <a:t>Question 4-2</a:t>
            </a:r>
          </a:p>
          <a:p>
            <a:pPr lvl="0">
              <a:spcBef>
                <a:spcPct val="20000"/>
              </a:spcBef>
            </a:pPr>
            <a:r>
              <a:rPr lang="ja-JP" altLang="en-US" sz="4400" dirty="0" smtClean="0"/>
              <a:t>公務員の採用の場合</a:t>
            </a:r>
            <a:r>
              <a:rPr lang="ja-JP" altLang="ja-JP" sz="4400" dirty="0" smtClean="0"/>
              <a:t>，</a:t>
            </a:r>
            <a:endParaRPr lang="en-US" altLang="ja-JP" sz="4400" dirty="0" smtClean="0"/>
          </a:p>
          <a:p>
            <a:pPr lvl="0">
              <a:spcBef>
                <a:spcPct val="20000"/>
              </a:spcBef>
            </a:pPr>
            <a:r>
              <a:rPr lang="ja-JP" altLang="ja-JP" sz="4400" dirty="0" smtClean="0"/>
              <a:t>今後は</a:t>
            </a:r>
            <a:r>
              <a:rPr lang="ja-JP" altLang="ja-JP" sz="4400" u="sng" dirty="0" smtClean="0"/>
              <a:t>非喫煙者のみを採用</a:t>
            </a:r>
            <a:r>
              <a:rPr lang="ja-JP" altLang="ja-JP" sz="4400" dirty="0" smtClean="0"/>
              <a:t>し，喫煙者を採用しないようにしたいと</a:t>
            </a:r>
            <a:r>
              <a:rPr lang="ja-JP" altLang="en-US" sz="4400" dirty="0" smtClean="0"/>
              <a:t>いうことはできますか。</a:t>
            </a:r>
            <a:endParaRPr lang="en-US" altLang="ja-JP" sz="4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992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49</a:t>
            </a:fld>
            <a:endParaRPr kumimoji="1" lang="ja-JP" altLang="en-US"/>
          </a:p>
        </p:txBody>
      </p:sp>
      <p:sp>
        <p:nvSpPr>
          <p:cNvPr id="12" name="サブタイトル 2"/>
          <p:cNvSpPr txBox="1">
            <a:spLocks/>
          </p:cNvSpPr>
          <p:nvPr/>
        </p:nvSpPr>
        <p:spPr>
          <a:xfrm>
            <a:off x="179512" y="692696"/>
            <a:ext cx="8964488" cy="5949280"/>
          </a:xfrm>
          <a:prstGeom prst="rect">
            <a:avLst/>
          </a:prstGeom>
        </p:spPr>
        <p:txBody>
          <a:bodyPr vert="horz" lIns="91440" tIns="45720" rIns="91440" bIns="45720" rtlCol="0">
            <a:noAutofit/>
          </a:bodyPr>
          <a:lstStyle/>
          <a:p>
            <a:r>
              <a:rPr lang="en-US" altLang="ja-JP" sz="3600" dirty="0" smtClean="0">
                <a:latin typeface="ＭＳ ゴシック" pitchFamily="49" charset="-128"/>
                <a:ea typeface="ＭＳ ゴシック" pitchFamily="49" charset="-128"/>
                <a:cs typeface="+mj-cs"/>
              </a:rPr>
              <a:t>Q4-2 Answer</a:t>
            </a:r>
          </a:p>
          <a:p>
            <a:endParaRPr lang="en-US" altLang="ja-JP" sz="2400" dirty="0" smtClean="0"/>
          </a:p>
          <a:p>
            <a:r>
              <a:rPr lang="ja-JP" altLang="en-US" sz="2800" dirty="0" smtClean="0"/>
              <a:t>公務員の場合は、成績主義・能力主義の原則。</a:t>
            </a:r>
            <a:endParaRPr lang="en-US" altLang="ja-JP" sz="4800" dirty="0"/>
          </a:p>
          <a:p>
            <a:r>
              <a:rPr lang="ja-JP" altLang="en-US" sz="2800" dirty="0" smtClean="0"/>
              <a:t>もっとも、次のような例が報道されている。</a:t>
            </a:r>
            <a:endParaRPr lang="en-US" altLang="ja-JP" sz="2800" dirty="0" smtClean="0"/>
          </a:p>
          <a:p>
            <a:endParaRPr lang="ja-JP" altLang="ja-JP" sz="2800" dirty="0" smtClean="0"/>
          </a:p>
          <a:p>
            <a:pPr lvl="0">
              <a:spcBef>
                <a:spcPct val="20000"/>
              </a:spcBef>
            </a:pPr>
            <a:r>
              <a:rPr lang="ja-JP" altLang="en-US" sz="2800" dirty="0" smtClean="0"/>
              <a:t>・神奈川県大和市</a:t>
            </a:r>
            <a:endParaRPr lang="en-US" altLang="ja-JP" sz="2800" dirty="0" smtClean="0"/>
          </a:p>
          <a:p>
            <a:pPr lvl="0">
              <a:spcBef>
                <a:spcPct val="20000"/>
              </a:spcBef>
            </a:pPr>
            <a:r>
              <a:rPr lang="ja-JP" altLang="en-US" sz="2800" dirty="0" smtClean="0"/>
              <a:t>　採用試験同点</a:t>
            </a:r>
            <a:r>
              <a:rPr lang="ja-JP" altLang="en-US" sz="2800" dirty="0"/>
              <a:t>で並んだ場合は非喫煙者を優先</a:t>
            </a:r>
            <a:r>
              <a:rPr lang="ja-JP" altLang="en-US" sz="2800" dirty="0" smtClean="0"/>
              <a:t>採用</a:t>
            </a:r>
            <a:endParaRPr lang="en-US" altLang="ja-JP" sz="2800" dirty="0" smtClean="0"/>
          </a:p>
          <a:p>
            <a:pPr lvl="0">
              <a:spcBef>
                <a:spcPct val="20000"/>
              </a:spcBef>
            </a:pPr>
            <a:r>
              <a:rPr lang="ja-JP" altLang="en-US" sz="2800" dirty="0" smtClean="0"/>
              <a:t>　面接</a:t>
            </a:r>
            <a:r>
              <a:rPr lang="ja-JP" altLang="en-US" sz="2800" dirty="0"/>
              <a:t>試験の際</a:t>
            </a:r>
            <a:r>
              <a:rPr lang="ja-JP" altLang="en-US" sz="2800" dirty="0" smtClean="0"/>
              <a:t>、タバコを</a:t>
            </a:r>
            <a:r>
              <a:rPr lang="ja-JP" altLang="en-US" sz="2800" dirty="0"/>
              <a:t>吸うか</a:t>
            </a:r>
            <a:r>
              <a:rPr lang="ja-JP" altLang="en-US" sz="2800" dirty="0" smtClean="0"/>
              <a:t>どうか尋ねる</a:t>
            </a:r>
            <a:endParaRPr kumimoji="1" lang="en-US" altLang="ja-JP" sz="2800" b="0" i="0" u="none" strike="noStrike" kern="1200" cap="none" spc="0" normalizeH="0" baseline="0" noProof="0" dirty="0">
              <a:ln>
                <a:noFill/>
              </a:ln>
              <a:solidFill>
                <a:schemeClr val="tx1"/>
              </a:solidFill>
              <a:effectLst/>
              <a:uLnTx/>
              <a:uFillTx/>
              <a:latin typeface="ＭＳ ゴシック" pitchFamily="49" charset="-128"/>
              <a:ea typeface="ＭＳ ゴシック" pitchFamily="49" charset="-128"/>
              <a:cs typeface="+mj-cs"/>
            </a:endParaRPr>
          </a:p>
          <a:p>
            <a:pPr lvl="0">
              <a:spcBef>
                <a:spcPct val="20000"/>
              </a:spcBef>
            </a:pPr>
            <a:r>
              <a:rPr lang="ja-JP" altLang="en-US" sz="2800" dirty="0"/>
              <a:t>・</a:t>
            </a:r>
            <a:r>
              <a:rPr lang="ja-JP" altLang="en-US" sz="2800" dirty="0" smtClean="0">
                <a:latin typeface="ＭＳ ゴシック" pitchFamily="49" charset="-128"/>
                <a:ea typeface="ＭＳ ゴシック" pitchFamily="49" charset="-128"/>
                <a:cs typeface="+mj-cs"/>
              </a:rPr>
              <a:t>青森市</a:t>
            </a:r>
            <a:endParaRPr lang="en-US" altLang="ja-JP" sz="2800" dirty="0" smtClean="0">
              <a:latin typeface="ＭＳ ゴシック" pitchFamily="49" charset="-128"/>
              <a:ea typeface="ＭＳ ゴシック" pitchFamily="49" charset="-128"/>
              <a:cs typeface="+mj-cs"/>
            </a:endParaRPr>
          </a:p>
          <a:p>
            <a:pPr lvl="0">
              <a:spcBef>
                <a:spcPct val="20000"/>
              </a:spcBef>
            </a:pPr>
            <a:r>
              <a:rPr lang="ja-JP" altLang="en-US" sz="2800" dirty="0" smtClean="0"/>
              <a:t>　敷地内全面禁煙の受験会場　違反者は即失格　「</a:t>
            </a:r>
            <a:r>
              <a:rPr lang="ja-JP" altLang="en-US" sz="2800" dirty="0"/>
              <a:t>たばこを吸うことがいけないのではなく、禁煙という決められたルールを守れない人間は公務員としてふさわしくないため」</a:t>
            </a: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912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60648"/>
            <a:ext cx="8928992" cy="6597352"/>
          </a:xfrm>
        </p:spPr>
        <p:txBody>
          <a:bodyPr anchor="t">
            <a:noAutofit/>
          </a:bodyPr>
          <a:lstStyle/>
          <a:p>
            <a:r>
              <a:rPr lang="en-US" altLang="ja-JP" b="1" dirty="0" smtClean="0">
                <a:solidFill>
                  <a:srgbClr val="FF0000"/>
                </a:solidFill>
                <a:latin typeface="ＭＳ 明朝" pitchFamily="17" charset="-128"/>
                <a:ea typeface="ＭＳ 明朝" pitchFamily="17" charset="-128"/>
                <a:cs typeface="ＭＳ ゴシック"/>
              </a:rPr>
              <a:t/>
            </a:r>
            <a:br>
              <a:rPr lang="en-US" altLang="ja-JP"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r>
              <a:rPr lang="en-US" altLang="ja-JP" sz="2700" b="1" dirty="0" smtClean="0">
                <a:solidFill>
                  <a:srgbClr val="FF0000"/>
                </a:solidFill>
                <a:latin typeface="ＭＳ 明朝" pitchFamily="17" charset="-128"/>
                <a:ea typeface="ＭＳ 明朝" pitchFamily="17" charset="-128"/>
                <a:cs typeface="ＭＳ ゴシック"/>
              </a:rPr>
              <a:t/>
            </a:r>
            <a:br>
              <a:rPr lang="en-US" altLang="ja-JP" sz="2700" b="1" dirty="0" smtClean="0">
                <a:solidFill>
                  <a:srgbClr val="FF0000"/>
                </a:solidFill>
                <a:latin typeface="ＭＳ 明朝" pitchFamily="17" charset="-128"/>
                <a:ea typeface="ＭＳ 明朝" pitchFamily="17" charset="-128"/>
                <a:cs typeface="ＭＳ ゴシック"/>
              </a:rPr>
            </a:br>
            <a:endParaRPr lang="ja-JP" altLang="en-US" sz="3100" b="1" dirty="0">
              <a:solidFill>
                <a:srgbClr val="0066FF"/>
              </a:solidFill>
              <a:latin typeface="ＭＳ ゴシック" pitchFamily="49" charset="-128"/>
              <a:ea typeface="ＭＳ ゴシック" pitchFamily="49" charset="-128"/>
              <a:cs typeface="ＭＳ ゴシック"/>
            </a:endParaRPr>
          </a:p>
        </p:txBody>
      </p:sp>
      <p:sp>
        <p:nvSpPr>
          <p:cNvPr id="3" name="サブタイトル 2"/>
          <p:cNvSpPr>
            <a:spLocks noGrp="1"/>
          </p:cNvSpPr>
          <p:nvPr>
            <p:ph type="subTitle" idx="1"/>
          </p:nvPr>
        </p:nvSpPr>
        <p:spPr>
          <a:xfrm>
            <a:off x="215008" y="332656"/>
            <a:ext cx="8928992" cy="5616624"/>
          </a:xfrm>
        </p:spPr>
        <p:txBody>
          <a:bodyPr>
            <a:noAutofit/>
          </a:bodyPr>
          <a:lstStyle/>
          <a:p>
            <a:pPr algn="l"/>
            <a:r>
              <a:rPr lang="ja-JP" altLang="en-US" sz="2800" b="1" u="sng" dirty="0" smtClean="0">
                <a:solidFill>
                  <a:schemeClr val="tx1"/>
                </a:solidFill>
                <a:latin typeface="ＭＳ ゴシック" pitchFamily="49" charset="-128"/>
                <a:ea typeface="ＭＳ ゴシック" pitchFamily="49" charset="-128"/>
                <a:cs typeface="+mj-cs"/>
              </a:rPr>
              <a:t>１</a:t>
            </a:r>
            <a:r>
              <a:rPr lang="ja-JP" altLang="en-US" sz="2800" b="1" u="sng" dirty="0" smtClean="0">
                <a:solidFill>
                  <a:schemeClr val="tx1"/>
                </a:solidFill>
                <a:latin typeface="ＭＳ ゴシック" pitchFamily="49" charset="-128"/>
                <a:ea typeface="ＭＳ ゴシック" pitchFamily="49" charset="-128"/>
              </a:rPr>
              <a:t>，</a:t>
            </a:r>
            <a:r>
              <a:rPr lang="ja-JP" altLang="en-US" sz="2800" b="1" u="sng" dirty="0" smtClean="0">
                <a:solidFill>
                  <a:schemeClr val="tx1"/>
                </a:solidFill>
                <a:latin typeface="ＭＳ ゴシック" pitchFamily="49" charset="-128"/>
                <a:ea typeface="ＭＳ ゴシック" pitchFamily="49" charset="-128"/>
                <a:cs typeface="+mj-cs"/>
              </a:rPr>
              <a:t>職場が負う安全配慮義務</a:t>
            </a:r>
            <a:endParaRPr lang="en-US" altLang="ja-JP" sz="2800" b="1" u="sng" dirty="0" smtClean="0">
              <a:solidFill>
                <a:schemeClr val="tx1"/>
              </a:solidFill>
              <a:latin typeface="ＭＳ ゴシック" pitchFamily="49" charset="-128"/>
              <a:ea typeface="ＭＳ ゴシック" pitchFamily="49" charset="-128"/>
              <a:cs typeface="+mj-cs"/>
            </a:endParaRPr>
          </a:p>
          <a:p>
            <a:pPr algn="l"/>
            <a:endParaRPr lang="en-US" altLang="ja-JP" sz="2800" b="1" u="sng"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rPr>
              <a:t>「安全配慮義務」について法律上の明文化</a:t>
            </a:r>
            <a:endParaRPr lang="en-US" altLang="ja-JP" sz="2800" dirty="0" smtClean="0">
              <a:solidFill>
                <a:schemeClr val="tx1"/>
              </a:solidFill>
              <a:latin typeface="ＭＳ ゴシック" pitchFamily="49" charset="-128"/>
              <a:ea typeface="ＭＳ ゴシック" pitchFamily="49" charset="-128"/>
            </a:endParaRPr>
          </a:p>
          <a:p>
            <a:pPr algn="l"/>
            <a:endParaRPr lang="en-US" altLang="ja-JP" sz="2800" dirty="0" smtClean="0">
              <a:solidFill>
                <a:schemeClr val="tx1"/>
              </a:solidFill>
              <a:latin typeface="ＭＳ ゴシック" pitchFamily="49" charset="-128"/>
              <a:ea typeface="ＭＳ ゴシック" pitchFamily="49" charset="-128"/>
            </a:endParaRPr>
          </a:p>
          <a:p>
            <a:pPr algn="l"/>
            <a:r>
              <a:rPr lang="ja-JP" altLang="en-US" sz="3600" dirty="0" smtClean="0">
                <a:solidFill>
                  <a:schemeClr val="tx1"/>
                </a:solidFill>
                <a:latin typeface="ＭＳ ゴシック" pitchFamily="49" charset="-128"/>
                <a:ea typeface="ＭＳ ゴシック" pitchFamily="49" charset="-128"/>
              </a:rPr>
              <a:t>労働契約法５条（平成</a:t>
            </a:r>
            <a:r>
              <a:rPr lang="en-US" altLang="ja-JP" sz="3600" dirty="0" smtClean="0">
                <a:solidFill>
                  <a:schemeClr val="tx1"/>
                </a:solidFill>
                <a:latin typeface="ＭＳ ゴシック" pitchFamily="49" charset="-128"/>
                <a:ea typeface="ＭＳ ゴシック" pitchFamily="49" charset="-128"/>
              </a:rPr>
              <a:t>19</a:t>
            </a:r>
            <a:r>
              <a:rPr lang="ja-JP" altLang="en-US" sz="3600" dirty="0" smtClean="0">
                <a:solidFill>
                  <a:schemeClr val="tx1"/>
                </a:solidFill>
                <a:latin typeface="ＭＳ ゴシック" pitchFamily="49" charset="-128"/>
                <a:ea typeface="ＭＳ ゴシック" pitchFamily="49" charset="-128"/>
              </a:rPr>
              <a:t>年）</a:t>
            </a:r>
          </a:p>
          <a:p>
            <a:pPr algn="l"/>
            <a:r>
              <a:rPr lang="ja-JP" altLang="en-US" sz="3600" dirty="0" smtClean="0">
                <a:solidFill>
                  <a:schemeClr val="tx1"/>
                </a:solidFill>
                <a:latin typeface="ＭＳ ゴシック" pitchFamily="49" charset="-128"/>
                <a:ea typeface="ＭＳ ゴシック" pitchFamily="49" charset="-128"/>
              </a:rPr>
              <a:t>「使用者は，労働契約に伴い，労働者がその生命，身体等の安全を確保しつつ労働することができるよう，必要な配慮をするものとする。」 </a:t>
            </a:r>
          </a:p>
          <a:p>
            <a:pPr algn="l"/>
            <a:r>
              <a:rPr lang="ja-JP" altLang="en-US" sz="3600" b="1" dirty="0" smtClean="0">
                <a:solidFill>
                  <a:schemeClr val="tx1"/>
                </a:solidFill>
                <a:latin typeface="ＭＳ ゴシック" pitchFamily="49" charset="-128"/>
                <a:ea typeface="ＭＳ ゴシック" pitchFamily="49" charset="-128"/>
              </a:rPr>
              <a:t>　</a:t>
            </a:r>
            <a:endParaRPr lang="ja-JP" altLang="en-US" sz="3600" b="1" dirty="0">
              <a:solidFill>
                <a:schemeClr val="tx1"/>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5</a:t>
            </a:fld>
            <a:endParaRPr kumimoji="1" lang="ja-JP" altLang="en-US"/>
          </a:p>
        </p:txBody>
      </p:sp>
      <p:sp>
        <p:nvSpPr>
          <p:cNvPr id="8" name="タイトル 1"/>
          <p:cNvSpPr txBox="1">
            <a:spLocks/>
          </p:cNvSpPr>
          <p:nvPr/>
        </p:nvSpPr>
        <p:spPr>
          <a:xfrm>
            <a:off x="0" y="1"/>
            <a:ext cx="8928992" cy="126876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6842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50</a:t>
            </a:fld>
            <a:endParaRPr kumimoji="1" lang="ja-JP" altLang="en-US"/>
          </a:p>
        </p:txBody>
      </p:sp>
      <p:sp>
        <p:nvSpPr>
          <p:cNvPr id="12" name="サブタイトル 2"/>
          <p:cNvSpPr txBox="1">
            <a:spLocks/>
          </p:cNvSpPr>
          <p:nvPr/>
        </p:nvSpPr>
        <p:spPr>
          <a:xfrm>
            <a:off x="467544" y="692696"/>
            <a:ext cx="8676456" cy="5949280"/>
          </a:xfrm>
          <a:prstGeom prst="rect">
            <a:avLst/>
          </a:prstGeom>
        </p:spPr>
        <p:txBody>
          <a:bodyPr vert="horz" lIns="91440" tIns="45720" rIns="91440" bIns="45720" rtlCol="0">
            <a:noAutofit/>
          </a:bodyPr>
          <a:lstStyle/>
          <a:p>
            <a:pPr lvl="0">
              <a:spcBef>
                <a:spcPct val="20000"/>
              </a:spcBef>
            </a:pPr>
            <a:r>
              <a:rPr lang="ja-JP" altLang="en-US" sz="2800" dirty="0" smtClean="0"/>
              <a:t>　</a:t>
            </a:r>
            <a:endParaRPr lang="en-US" altLang="ja-JP" sz="2800" dirty="0" smtClean="0"/>
          </a:p>
          <a:p>
            <a:pPr lvl="0">
              <a:spcBef>
                <a:spcPct val="20000"/>
              </a:spcBef>
            </a:pPr>
            <a:endParaRPr lang="en-US" altLang="ja-JP" sz="2800" dirty="0" smtClean="0"/>
          </a:p>
          <a:p>
            <a:endParaRPr lang="en-US" altLang="ja-JP" sz="2000" dirty="0" smtClean="0"/>
          </a:p>
          <a:p>
            <a:r>
              <a:rPr lang="ja-JP" altLang="ja-JP" sz="2000" dirty="0" smtClean="0"/>
              <a:t>◆企業の人事担当者</a:t>
            </a:r>
            <a:r>
              <a:rPr lang="en-US" altLang="ja-JP" sz="2000" dirty="0" smtClean="0"/>
              <a:t>838</a:t>
            </a:r>
            <a:r>
              <a:rPr lang="ja-JP" altLang="ja-JP" sz="2000" dirty="0" smtClean="0"/>
              <a:t>人</a:t>
            </a:r>
            <a:r>
              <a:rPr lang="ja-JP" altLang="en-US" sz="2000" dirty="0" smtClean="0"/>
              <a:t>の</a:t>
            </a:r>
            <a:r>
              <a:rPr lang="ja-JP" altLang="ja-JP" sz="2000" dirty="0" smtClean="0"/>
              <a:t>調査結果</a:t>
            </a:r>
            <a:endParaRPr lang="en-US" altLang="ja-JP" sz="2000" dirty="0" smtClean="0"/>
          </a:p>
          <a:p>
            <a:endParaRPr lang="ja-JP" altLang="ja-JP" sz="2000" dirty="0" smtClean="0"/>
          </a:p>
          <a:p>
            <a:r>
              <a:rPr lang="ja-JP" altLang="ja-JP" sz="2000" dirty="0" smtClean="0"/>
              <a:t>・</a:t>
            </a:r>
            <a:r>
              <a:rPr lang="ja-JP" altLang="ja-JP" sz="2000" u="sng" dirty="0" smtClean="0"/>
              <a:t>喫煙休憩は仕事の能率を下げているか</a:t>
            </a:r>
          </a:p>
          <a:p>
            <a:r>
              <a:rPr lang="ja-JP" altLang="ja-JP" sz="2000" u="sng" dirty="0" smtClean="0"/>
              <a:t>　　そう思う</a:t>
            </a:r>
            <a:r>
              <a:rPr lang="en-US" altLang="ja-JP" sz="2000" u="sng" dirty="0" smtClean="0"/>
              <a:t>61.3</a:t>
            </a:r>
            <a:r>
              <a:rPr lang="ja-JP" altLang="ja-JP" sz="2000" u="sng" dirty="0" smtClean="0"/>
              <a:t>％</a:t>
            </a:r>
            <a:r>
              <a:rPr lang="ja-JP" altLang="ja-JP" sz="2000" dirty="0" smtClean="0"/>
              <a:t>　そう思わない</a:t>
            </a:r>
            <a:r>
              <a:rPr lang="en-US" altLang="ja-JP" sz="2000" dirty="0" smtClean="0"/>
              <a:t>38.6</a:t>
            </a:r>
            <a:r>
              <a:rPr lang="ja-JP" altLang="ja-JP" sz="2000" dirty="0" smtClean="0"/>
              <a:t>％</a:t>
            </a:r>
          </a:p>
          <a:p>
            <a:r>
              <a:rPr lang="ja-JP" altLang="ja-JP" sz="2000" dirty="0" smtClean="0"/>
              <a:t>・</a:t>
            </a:r>
            <a:r>
              <a:rPr lang="ja-JP" altLang="ja-JP" sz="2000" u="sng" dirty="0" smtClean="0"/>
              <a:t>喫煙は企業経営に損失を与えているか</a:t>
            </a:r>
          </a:p>
          <a:p>
            <a:r>
              <a:rPr lang="ja-JP" altLang="ja-JP" sz="2000" u="sng" dirty="0" smtClean="0"/>
              <a:t>　　そう思う</a:t>
            </a:r>
            <a:r>
              <a:rPr lang="en-US" altLang="ja-JP" sz="2000" u="sng" dirty="0" smtClean="0"/>
              <a:t>71.8</a:t>
            </a:r>
            <a:r>
              <a:rPr lang="ja-JP" altLang="ja-JP" sz="2000" u="sng" dirty="0" smtClean="0"/>
              <a:t>％</a:t>
            </a:r>
            <a:r>
              <a:rPr lang="ja-JP" altLang="ja-JP" sz="2000" dirty="0" smtClean="0"/>
              <a:t>　そう思わない</a:t>
            </a:r>
            <a:r>
              <a:rPr lang="en-US" altLang="ja-JP" sz="2000" dirty="0" smtClean="0"/>
              <a:t>28.1</a:t>
            </a:r>
            <a:r>
              <a:rPr lang="ja-JP" altLang="ja-JP" sz="2000" dirty="0" smtClean="0"/>
              <a:t>％</a:t>
            </a:r>
          </a:p>
          <a:p>
            <a:r>
              <a:rPr lang="ja-JP" altLang="ja-JP" sz="2000" dirty="0" smtClean="0"/>
              <a:t>・</a:t>
            </a:r>
            <a:r>
              <a:rPr lang="ja-JP" altLang="ja-JP" sz="2000" u="sng" dirty="0" smtClean="0"/>
              <a:t>喫煙は周りの従業員に対して負担を与えているか</a:t>
            </a:r>
          </a:p>
          <a:p>
            <a:r>
              <a:rPr lang="ja-JP" altLang="ja-JP" sz="2000" u="sng" dirty="0" smtClean="0"/>
              <a:t>　　そう思う</a:t>
            </a:r>
            <a:r>
              <a:rPr lang="en-US" altLang="ja-JP" sz="2000" u="sng" dirty="0" smtClean="0"/>
              <a:t>72.2</a:t>
            </a:r>
            <a:r>
              <a:rPr lang="ja-JP" altLang="ja-JP" sz="2000" u="sng" dirty="0" smtClean="0"/>
              <a:t>％</a:t>
            </a:r>
            <a:r>
              <a:rPr lang="ja-JP" altLang="ja-JP" sz="2000" dirty="0" smtClean="0"/>
              <a:t>　そう思わない</a:t>
            </a:r>
            <a:r>
              <a:rPr lang="en-US" altLang="ja-JP" sz="2000" dirty="0" smtClean="0"/>
              <a:t>27.8</a:t>
            </a:r>
            <a:r>
              <a:rPr lang="ja-JP" altLang="ja-JP" sz="2000" dirty="0" smtClean="0"/>
              <a:t>％</a:t>
            </a:r>
          </a:p>
          <a:p>
            <a:r>
              <a:rPr lang="ja-JP" altLang="ja-JP" sz="2000" dirty="0" smtClean="0"/>
              <a:t>・新社会人の喫煙にどのような印象があるか</a:t>
            </a:r>
          </a:p>
          <a:p>
            <a:r>
              <a:rPr lang="ja-JP" altLang="ja-JP" sz="2000" dirty="0" smtClean="0"/>
              <a:t>　　</a:t>
            </a:r>
            <a:r>
              <a:rPr lang="ja-JP" altLang="ja-JP" sz="2000" u="sng" dirty="0" smtClean="0"/>
              <a:t>好感が持てない</a:t>
            </a:r>
            <a:r>
              <a:rPr lang="en-US" altLang="ja-JP" sz="2000" u="sng" dirty="0" smtClean="0"/>
              <a:t>55.9</a:t>
            </a:r>
            <a:r>
              <a:rPr lang="ja-JP" altLang="ja-JP" sz="2000" u="sng" dirty="0" smtClean="0"/>
              <a:t>％</a:t>
            </a:r>
            <a:r>
              <a:rPr lang="ja-JP" altLang="ja-JP" sz="2000" dirty="0" smtClean="0"/>
              <a:t>　どちらともいえない</a:t>
            </a:r>
            <a:r>
              <a:rPr lang="en-US" altLang="ja-JP" sz="2000" dirty="0" smtClean="0"/>
              <a:t>42.7</a:t>
            </a:r>
            <a:r>
              <a:rPr lang="ja-JP" altLang="ja-JP" sz="2000" dirty="0" smtClean="0"/>
              <a:t>％　好感が持てる</a:t>
            </a:r>
            <a:r>
              <a:rPr lang="en-US" altLang="ja-JP" sz="2000" dirty="0" smtClean="0"/>
              <a:t>1.5</a:t>
            </a:r>
            <a:r>
              <a:rPr lang="ja-JP" altLang="ja-JP" sz="2000" dirty="0" smtClean="0"/>
              <a:t>％</a:t>
            </a:r>
          </a:p>
          <a:p>
            <a:r>
              <a:rPr lang="ja-JP" altLang="ja-JP" sz="2000" dirty="0" smtClean="0"/>
              <a:t>・新卒を採用する際に喫煙が採用に影響する可能性はあるか</a:t>
            </a:r>
          </a:p>
          <a:p>
            <a:r>
              <a:rPr lang="ja-JP" altLang="ja-JP" sz="2000" dirty="0" smtClean="0"/>
              <a:t>　　</a:t>
            </a:r>
            <a:r>
              <a:rPr lang="ja-JP" altLang="ja-JP" sz="2000" u="sng" dirty="0" smtClean="0"/>
              <a:t>ある</a:t>
            </a:r>
            <a:r>
              <a:rPr lang="en-US" altLang="ja-JP" sz="2000" u="sng" dirty="0" smtClean="0"/>
              <a:t>48.7</a:t>
            </a:r>
            <a:r>
              <a:rPr lang="ja-JP" altLang="ja-JP" sz="2000" u="sng" dirty="0" smtClean="0"/>
              <a:t>％</a:t>
            </a:r>
            <a:r>
              <a:rPr lang="ja-JP" altLang="ja-JP" sz="2000" dirty="0" smtClean="0"/>
              <a:t>　影響ない</a:t>
            </a:r>
            <a:r>
              <a:rPr lang="en-US" altLang="ja-JP" sz="2000" dirty="0" smtClean="0"/>
              <a:t>51.3</a:t>
            </a:r>
            <a:r>
              <a:rPr lang="ja-JP" altLang="ja-JP" sz="2000" dirty="0" smtClean="0"/>
              <a:t>％</a:t>
            </a:r>
          </a:p>
          <a:p>
            <a:r>
              <a:rPr lang="ja-JP" altLang="ja-JP" sz="2000" dirty="0" smtClean="0"/>
              <a:t>・喫煙の有無を採用基準の一つとすることをどう思うか</a:t>
            </a:r>
          </a:p>
          <a:p>
            <a:r>
              <a:rPr lang="ja-JP" altLang="ja-JP" sz="2000" dirty="0" smtClean="0"/>
              <a:t>　　妥当</a:t>
            </a:r>
            <a:r>
              <a:rPr lang="en-US" altLang="ja-JP" sz="2000" dirty="0" smtClean="0"/>
              <a:t>25.5</a:t>
            </a:r>
            <a:r>
              <a:rPr lang="ja-JP" altLang="ja-JP" sz="2000" dirty="0" smtClean="0"/>
              <a:t>％　業種によっては妥当</a:t>
            </a:r>
            <a:r>
              <a:rPr lang="en-US" altLang="ja-JP" sz="2000" dirty="0" smtClean="0"/>
              <a:t>84.7</a:t>
            </a:r>
            <a:r>
              <a:rPr lang="ja-JP" altLang="ja-JP" sz="2000" dirty="0" smtClean="0"/>
              <a:t>％　妥当でない</a:t>
            </a:r>
            <a:r>
              <a:rPr lang="en-US" altLang="ja-JP" sz="2000" dirty="0" smtClean="0"/>
              <a:t>15.3</a:t>
            </a:r>
            <a:r>
              <a:rPr lang="ja-JP" altLang="ja-JP" sz="2000" dirty="0" smtClean="0"/>
              <a:t>％</a:t>
            </a:r>
          </a:p>
          <a:p>
            <a:r>
              <a:rPr lang="en-US" altLang="ja-JP" sz="2000" dirty="0" smtClean="0"/>
              <a:t> </a:t>
            </a:r>
            <a:endParaRPr lang="ja-JP" altLang="ja-JP" sz="20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pic>
        <p:nvPicPr>
          <p:cNvPr id="101378" name="Picture 2" descr="C:\Users\default.vostro200-04\Documents\タバコ問題\広島フォーラム\text_20110114_03.gif"/>
          <p:cNvPicPr>
            <a:picLocks noChangeAspect="1" noChangeArrowheads="1"/>
          </p:cNvPicPr>
          <p:nvPr/>
        </p:nvPicPr>
        <p:blipFill>
          <a:blip r:embed="rId3" cstate="print"/>
          <a:srcRect/>
          <a:stretch>
            <a:fillRect/>
          </a:stretch>
        </p:blipFill>
        <p:spPr bwMode="auto">
          <a:xfrm>
            <a:off x="6228184" y="836712"/>
            <a:ext cx="2745184" cy="2279334"/>
          </a:xfrm>
          <a:prstGeom prst="rect">
            <a:avLst/>
          </a:prstGeom>
          <a:noFill/>
        </p:spPr>
      </p:pic>
      <p:pic>
        <p:nvPicPr>
          <p:cNvPr id="101379" name="Picture 3" descr="C:\Users\default.vostro200-04\Documents\タバコ問題\広島フォーラム\text_20110114_01.gif"/>
          <p:cNvPicPr>
            <a:picLocks noChangeAspect="1" noChangeArrowheads="1"/>
          </p:cNvPicPr>
          <p:nvPr/>
        </p:nvPicPr>
        <p:blipFill>
          <a:blip r:embed="rId4" cstate="print"/>
          <a:srcRect/>
          <a:stretch>
            <a:fillRect/>
          </a:stretch>
        </p:blipFill>
        <p:spPr bwMode="auto">
          <a:xfrm>
            <a:off x="107504" y="836712"/>
            <a:ext cx="6099405" cy="628510"/>
          </a:xfrm>
          <a:prstGeom prst="rect">
            <a:avLst/>
          </a:prstGeom>
          <a:noFill/>
        </p:spPr>
      </p:pic>
      <p:sp>
        <p:nvSpPr>
          <p:cNvPr id="7" name="正方形/長方形 6"/>
          <p:cNvSpPr/>
          <p:nvPr/>
        </p:nvSpPr>
        <p:spPr>
          <a:xfrm>
            <a:off x="6444208" y="3212976"/>
            <a:ext cx="2367956" cy="701731"/>
          </a:xfrm>
          <a:prstGeom prst="rect">
            <a:avLst/>
          </a:prstGeom>
        </p:spPr>
        <p:txBody>
          <a:bodyPr wrap="none">
            <a:spAutoFit/>
          </a:bodyPr>
          <a:lstStyle/>
          <a:p>
            <a:pPr lvl="0">
              <a:spcBef>
                <a:spcPct val="20000"/>
              </a:spcBef>
            </a:pPr>
            <a:r>
              <a:rPr lang="ja-JP" altLang="ja-JP" dirty="0" smtClean="0"/>
              <a:t>国立がん研究センター</a:t>
            </a:r>
            <a:endParaRPr lang="en-US" altLang="ja-JP" dirty="0" smtClean="0"/>
          </a:p>
          <a:p>
            <a:pPr lvl="0">
              <a:spcBef>
                <a:spcPct val="20000"/>
              </a:spcBef>
            </a:pPr>
            <a:r>
              <a:rPr lang="ja-JP" altLang="en-US" dirty="0" smtClean="0"/>
              <a:t>　 </a:t>
            </a:r>
            <a:r>
              <a:rPr lang="en-US" altLang="ja-JP" dirty="0" smtClean="0"/>
              <a:t>2011</a:t>
            </a:r>
            <a:r>
              <a:rPr lang="ja-JP" altLang="en-US" dirty="0" smtClean="0"/>
              <a:t>年</a:t>
            </a:r>
            <a:r>
              <a:rPr lang="en-US" altLang="ja-JP" dirty="0" smtClean="0"/>
              <a:t>1</a:t>
            </a:r>
            <a:r>
              <a:rPr lang="ja-JP" altLang="en-US" dirty="0" smtClean="0"/>
              <a:t>月</a:t>
            </a:r>
            <a:r>
              <a:rPr lang="en-US" altLang="ja-JP" dirty="0" smtClean="0"/>
              <a:t>14</a:t>
            </a:r>
            <a:r>
              <a:rPr lang="ja-JP" altLang="en-US" dirty="0" smtClean="0"/>
              <a:t>日</a:t>
            </a:r>
            <a:endParaRPr lang="en-US" altLang="ja-JP"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51</a:t>
            </a:fld>
            <a:endParaRPr kumimoji="1" lang="ja-JP" altLang="en-US"/>
          </a:p>
        </p:txBody>
      </p:sp>
      <p:sp>
        <p:nvSpPr>
          <p:cNvPr id="12" name="サブタイトル 2"/>
          <p:cNvSpPr txBox="1">
            <a:spLocks/>
          </p:cNvSpPr>
          <p:nvPr/>
        </p:nvSpPr>
        <p:spPr>
          <a:xfrm>
            <a:off x="107504" y="116632"/>
            <a:ext cx="9144000" cy="6525344"/>
          </a:xfrm>
          <a:prstGeom prst="rect">
            <a:avLst/>
          </a:prstGeom>
        </p:spPr>
        <p:txBody>
          <a:bodyPr vert="horz" lIns="91440" tIns="45720" rIns="91440" bIns="45720" rtlCol="0">
            <a:noAutofit/>
          </a:bodyPr>
          <a:lstStyle/>
          <a:p>
            <a:pPr lvl="0">
              <a:spcBef>
                <a:spcPct val="20000"/>
              </a:spcBef>
            </a:pPr>
            <a:r>
              <a:rPr lang="ja-JP" altLang="en-US" sz="2800" dirty="0" smtClean="0"/>
              <a:t>最近の意識調査</a:t>
            </a:r>
            <a:endParaRPr lang="en-US" altLang="ja-JP" sz="2800" dirty="0"/>
          </a:p>
          <a:p>
            <a:pPr lvl="0">
              <a:spcBef>
                <a:spcPct val="20000"/>
              </a:spcBef>
            </a:pPr>
            <a:r>
              <a:rPr lang="en-US" altLang="ja-JP" sz="2800" b="1" dirty="0"/>
              <a:t>&lt;</a:t>
            </a:r>
            <a:r>
              <a:rPr lang="ja-JP" altLang="en-US" sz="2800" b="1" dirty="0"/>
              <a:t>受動喫煙に関する屋内労働者</a:t>
            </a:r>
            <a:r>
              <a:rPr lang="en-US" altLang="ja-JP" sz="2800" b="1" dirty="0"/>
              <a:t>8,000</a:t>
            </a:r>
            <a:r>
              <a:rPr lang="ja-JP" altLang="en-US" sz="2800" b="1" dirty="0"/>
              <a:t>人の意識調査</a:t>
            </a:r>
            <a:r>
              <a:rPr lang="en-US" altLang="ja-JP" sz="2800" b="1" dirty="0" smtClean="0"/>
              <a:t>&gt;</a:t>
            </a:r>
          </a:p>
          <a:p>
            <a:pPr lvl="0">
              <a:spcBef>
                <a:spcPct val="20000"/>
              </a:spcBef>
            </a:pPr>
            <a:endParaRPr lang="en-US" altLang="ja-JP" sz="2800" b="1" dirty="0" smtClean="0"/>
          </a:p>
          <a:p>
            <a:pPr lvl="0">
              <a:spcBef>
                <a:spcPct val="20000"/>
              </a:spcBef>
            </a:pPr>
            <a:r>
              <a:rPr lang="ja-JP" altLang="en-US" sz="2800" b="1" dirty="0" smtClean="0"/>
              <a:t>Ｑ</a:t>
            </a:r>
            <a:r>
              <a:rPr lang="ja-JP" altLang="en-US" sz="2800" dirty="0" smtClean="0"/>
              <a:t>「あなた</a:t>
            </a:r>
            <a:r>
              <a:rPr lang="ja-JP" altLang="en-US" sz="2800" dirty="0"/>
              <a:t>は、職場における受動喫煙による周りの非喫煙者の健康への影響をどのようにお考えですか</a:t>
            </a:r>
            <a:r>
              <a:rPr lang="ja-JP" altLang="en-US" sz="2800" dirty="0" smtClean="0"/>
              <a:t>」</a:t>
            </a:r>
            <a:endParaRPr lang="en-US" altLang="ja-JP" sz="2800" b="1" dirty="0"/>
          </a:p>
          <a:p>
            <a:pPr lvl="0">
              <a:spcBef>
                <a:spcPct val="20000"/>
              </a:spcBef>
            </a:pPr>
            <a:r>
              <a:rPr lang="ja-JP" altLang="en-US" sz="2800" b="1" dirty="0" smtClean="0"/>
              <a:t>健康</a:t>
            </a:r>
            <a:r>
              <a:rPr lang="ja-JP" altLang="en-US" sz="2800" b="1" dirty="0"/>
              <a:t>への影響を心配して</a:t>
            </a:r>
            <a:r>
              <a:rPr lang="ja-JP" altLang="en-US" sz="2800" b="1" dirty="0" smtClean="0"/>
              <a:t>いる非喫煙者は</a:t>
            </a:r>
            <a:r>
              <a:rPr lang="en-US" altLang="ja-JP" sz="2800" b="1" dirty="0" smtClean="0"/>
              <a:t>65%</a:t>
            </a:r>
          </a:p>
          <a:p>
            <a:pPr lvl="0">
              <a:spcBef>
                <a:spcPct val="20000"/>
              </a:spcBef>
            </a:pPr>
            <a:endParaRPr lang="en-US" altLang="ja-JP" sz="2800" b="1" dirty="0"/>
          </a:p>
          <a:p>
            <a:pPr lvl="0">
              <a:spcBef>
                <a:spcPct val="20000"/>
              </a:spcBef>
            </a:pPr>
            <a:r>
              <a:rPr lang="ja-JP" altLang="en-US" sz="2800" b="1" dirty="0" smtClean="0"/>
              <a:t>Ｑ　法律や条例による、職場・レストラン・バー等の全面禁煙の義務付けに</a:t>
            </a:r>
            <a:endParaRPr lang="en-US" altLang="ja-JP" sz="2800" b="1" dirty="0" smtClean="0"/>
          </a:p>
          <a:p>
            <a:pPr>
              <a:spcBef>
                <a:spcPct val="20000"/>
              </a:spcBef>
            </a:pPr>
            <a:r>
              <a:rPr lang="ja-JP" altLang="en-US" sz="2800" b="1" dirty="0" smtClean="0"/>
              <a:t>　</a:t>
            </a:r>
            <a:r>
              <a:rPr lang="ja-JP" altLang="en-US" sz="2800" b="1" dirty="0"/>
              <a:t>（全体</a:t>
            </a:r>
            <a:r>
              <a:rPr lang="ja-JP" altLang="en-US" sz="2800" b="1" dirty="0" smtClean="0"/>
              <a:t>）　</a:t>
            </a:r>
            <a:r>
              <a:rPr lang="en-US" altLang="ja-JP" sz="2800" b="1" dirty="0" smtClean="0"/>
              <a:t>	</a:t>
            </a:r>
            <a:r>
              <a:rPr lang="ja-JP" altLang="en-US" sz="2800" b="1" u="sng" dirty="0" smtClean="0"/>
              <a:t>賛成　</a:t>
            </a:r>
            <a:r>
              <a:rPr lang="en-US" altLang="ja-JP" sz="2800" b="1" u="sng" dirty="0" smtClean="0"/>
              <a:t>64</a:t>
            </a:r>
            <a:r>
              <a:rPr lang="ja-JP" altLang="en-US" sz="2800" b="1" u="sng" dirty="0" smtClean="0"/>
              <a:t>％　　反対　</a:t>
            </a:r>
            <a:r>
              <a:rPr lang="en-US" altLang="ja-JP" sz="2800" b="1" u="sng" dirty="0" smtClean="0"/>
              <a:t>16</a:t>
            </a:r>
            <a:r>
              <a:rPr lang="ja-JP" altLang="en-US" sz="2800" b="1" u="sng" dirty="0" smtClean="0"/>
              <a:t>％</a:t>
            </a:r>
            <a:endParaRPr lang="en-US" altLang="ja-JP" sz="2800" b="1" u="sng" dirty="0" smtClean="0"/>
          </a:p>
          <a:p>
            <a:pPr>
              <a:spcBef>
                <a:spcPct val="20000"/>
              </a:spcBef>
            </a:pPr>
            <a:r>
              <a:rPr lang="ja-JP" altLang="en-US" sz="2800" b="1" dirty="0" smtClean="0"/>
              <a:t>（喫煙者）　</a:t>
            </a:r>
            <a:r>
              <a:rPr lang="en-US" altLang="ja-JP" sz="2800" b="1" dirty="0" smtClean="0"/>
              <a:t>	</a:t>
            </a:r>
            <a:r>
              <a:rPr lang="ja-JP" altLang="en-US" sz="2800" b="1" dirty="0" smtClean="0"/>
              <a:t>賛成　</a:t>
            </a:r>
            <a:r>
              <a:rPr lang="en-US" altLang="ja-JP" sz="2800" b="1" dirty="0" smtClean="0"/>
              <a:t>22</a:t>
            </a:r>
            <a:r>
              <a:rPr lang="ja-JP" altLang="en-US" sz="2800" b="1" dirty="0" smtClean="0"/>
              <a:t>％　　反対　</a:t>
            </a:r>
            <a:r>
              <a:rPr lang="en-US" altLang="ja-JP" sz="2800" b="1" dirty="0" smtClean="0"/>
              <a:t>49</a:t>
            </a:r>
            <a:r>
              <a:rPr lang="ja-JP" altLang="en-US" sz="2800" b="1" dirty="0" smtClean="0"/>
              <a:t>％</a:t>
            </a:r>
            <a:endParaRPr lang="en-US" altLang="ja-JP" sz="2800" b="1" dirty="0" smtClean="0"/>
          </a:p>
          <a:p>
            <a:pPr>
              <a:spcBef>
                <a:spcPct val="20000"/>
              </a:spcBef>
            </a:pPr>
            <a:r>
              <a:rPr lang="ja-JP" altLang="en-US" sz="2800" b="1" dirty="0" smtClean="0"/>
              <a:t>（非喫煙）</a:t>
            </a:r>
            <a:r>
              <a:rPr lang="en-US" altLang="ja-JP" sz="2800" b="1" dirty="0"/>
              <a:t>	</a:t>
            </a:r>
            <a:r>
              <a:rPr lang="ja-JP" altLang="en-US" sz="2800" b="1" dirty="0" smtClean="0"/>
              <a:t>賛成</a:t>
            </a:r>
            <a:r>
              <a:rPr lang="ja-JP" altLang="en-US" sz="2800" b="1" dirty="0"/>
              <a:t>　</a:t>
            </a:r>
            <a:r>
              <a:rPr lang="en-US" altLang="ja-JP" sz="2800" b="1" dirty="0" smtClean="0"/>
              <a:t>78</a:t>
            </a:r>
            <a:r>
              <a:rPr lang="ja-JP" altLang="en-US" sz="2800" b="1" dirty="0" smtClean="0"/>
              <a:t>％</a:t>
            </a:r>
            <a:r>
              <a:rPr lang="ja-JP" altLang="en-US" sz="2800" b="1" dirty="0"/>
              <a:t>　　反対　</a:t>
            </a:r>
            <a:r>
              <a:rPr lang="ja-JP" altLang="en-US" sz="2800" b="1" dirty="0" smtClean="0"/>
              <a:t>　</a:t>
            </a:r>
            <a:r>
              <a:rPr lang="en-US" altLang="ja-JP" sz="2800" b="1" dirty="0" smtClean="0"/>
              <a:t>5</a:t>
            </a:r>
            <a:r>
              <a:rPr lang="ja-JP" altLang="en-US" sz="2800" b="1" dirty="0" smtClean="0"/>
              <a:t>％</a:t>
            </a:r>
            <a:endParaRPr lang="en-US" altLang="ja-JP" sz="2800" b="1" dirty="0"/>
          </a:p>
          <a:p>
            <a:pPr lvl="0">
              <a:spcBef>
                <a:spcPct val="20000"/>
              </a:spcBef>
            </a:pPr>
            <a:endParaRPr lang="en-US" altLang="ja-JP" sz="2800" b="1" dirty="0" smtClean="0"/>
          </a:p>
          <a:p>
            <a:pPr lvl="0">
              <a:spcBef>
                <a:spcPct val="20000"/>
              </a:spcBef>
            </a:pPr>
            <a:r>
              <a:rPr lang="en-US" altLang="ja-JP" sz="2800" b="1" dirty="0" smtClean="0"/>
              <a:t/>
            </a:r>
            <a:br>
              <a:rPr lang="en-US" altLang="ja-JP" sz="2800" b="1" dirty="0" smtClean="0"/>
            </a:br>
            <a:endParaRPr lang="en-US" altLang="ja-JP" sz="2800" dirty="0" smtClean="0"/>
          </a:p>
          <a:p>
            <a:pPr lvl="0">
              <a:spcBef>
                <a:spcPct val="20000"/>
              </a:spcBef>
            </a:pPr>
            <a:r>
              <a:rPr lang="ja-JP" altLang="en-US" sz="2800" dirty="0" smtClean="0"/>
              <a:t>　</a:t>
            </a: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lang="en-US" altLang="ja-JP" sz="2800" dirty="0" smtClean="0"/>
          </a:p>
          <a:p>
            <a:pPr lvl="0">
              <a:spcBef>
                <a:spcPct val="20000"/>
              </a:spcBef>
            </a:pP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
        <p:nvSpPr>
          <p:cNvPr id="8" name="サブタイトル 2"/>
          <p:cNvSpPr txBox="1">
            <a:spLocks/>
          </p:cNvSpPr>
          <p:nvPr/>
        </p:nvSpPr>
        <p:spPr>
          <a:xfrm>
            <a:off x="5724128" y="5805264"/>
            <a:ext cx="3312368"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ジョンソン・エンド・ジョンソン株式会社　</a:t>
            </a:r>
            <a:r>
              <a:rPr lang="en-US" altLang="ja-JP" sz="1200" dirty="0" smtClean="0">
                <a:solidFill>
                  <a:schemeClr val="tx1">
                    <a:lumMod val="65000"/>
                    <a:lumOff val="35000"/>
                  </a:schemeClr>
                </a:solidFill>
                <a:latin typeface="ＭＳ ゴシック" pitchFamily="49" charset="-128"/>
                <a:ea typeface="ＭＳ ゴシック" pitchFamily="49" charset="-128"/>
                <a:cs typeface="+mj-cs"/>
              </a:rPr>
              <a:t>2012</a:t>
            </a:r>
            <a:r>
              <a:rPr lang="ja-JP" altLang="en-US" sz="1200" dirty="0" smtClean="0">
                <a:solidFill>
                  <a:schemeClr val="tx1">
                    <a:lumMod val="65000"/>
                    <a:lumOff val="35000"/>
                  </a:schemeClr>
                </a:solidFill>
                <a:latin typeface="ＭＳ ゴシック" pitchFamily="49" charset="-128"/>
                <a:ea typeface="ＭＳ ゴシック" pitchFamily="49" charset="-128"/>
                <a:cs typeface="+mj-cs"/>
              </a:rPr>
              <a:t>年</a:t>
            </a:r>
            <a:r>
              <a:rPr lang="en-US" altLang="ja-JP" sz="1200" dirty="0" smtClean="0">
                <a:solidFill>
                  <a:schemeClr val="tx1">
                    <a:lumMod val="65000"/>
                    <a:lumOff val="35000"/>
                  </a:schemeClr>
                </a:solidFill>
                <a:latin typeface="ＭＳ ゴシック" pitchFamily="49" charset="-128"/>
                <a:ea typeface="ＭＳ ゴシック" pitchFamily="49" charset="-128"/>
                <a:cs typeface="+mj-cs"/>
              </a:rPr>
              <a:t>7</a:t>
            </a:r>
            <a:r>
              <a:rPr lang="ja-JP" altLang="en-US" sz="1200" dirty="0" smtClean="0">
                <a:solidFill>
                  <a:schemeClr val="tx1">
                    <a:lumMod val="65000"/>
                    <a:lumOff val="35000"/>
                  </a:schemeClr>
                </a:solidFill>
                <a:latin typeface="ＭＳ ゴシック" pitchFamily="49" charset="-128"/>
                <a:ea typeface="ＭＳ ゴシック" pitchFamily="49" charset="-128"/>
                <a:cs typeface="+mj-cs"/>
              </a:rPr>
              <a:t>月</a:t>
            </a:r>
            <a:r>
              <a:rPr lang="en-US" altLang="ja-JP" sz="1200" dirty="0" smtClean="0">
                <a:solidFill>
                  <a:schemeClr val="tx1">
                    <a:lumMod val="65000"/>
                    <a:lumOff val="35000"/>
                  </a:schemeClr>
                </a:solidFill>
                <a:latin typeface="ＭＳ ゴシック" pitchFamily="49" charset="-128"/>
                <a:ea typeface="ＭＳ ゴシック" pitchFamily="49" charset="-128"/>
                <a:cs typeface="+mj-cs"/>
              </a:rPr>
              <a:t>19</a:t>
            </a:r>
            <a:r>
              <a:rPr lang="ja-JP" altLang="en-US" sz="1200" dirty="0" smtClean="0">
                <a:solidFill>
                  <a:schemeClr val="tx1">
                    <a:lumMod val="65000"/>
                    <a:lumOff val="35000"/>
                  </a:schemeClr>
                </a:solidFill>
                <a:latin typeface="ＭＳ ゴシック" pitchFamily="49" charset="-128"/>
                <a:ea typeface="ＭＳ ゴシック" pitchFamily="49" charset="-128"/>
                <a:cs typeface="+mj-cs"/>
              </a:rPr>
              <a:t>日プレスリリース</a:t>
            </a:r>
            <a:endParaRPr lang="en-US" altLang="ja-JP" sz="1200" dirty="0" smtClean="0">
              <a:solidFill>
                <a:schemeClr val="tx1">
                  <a:lumMod val="65000"/>
                  <a:lumOff val="35000"/>
                </a:schemeClr>
              </a:solidFill>
              <a:latin typeface="ＭＳ ゴシック" pitchFamily="49" charset="-128"/>
              <a:ea typeface="ＭＳ ゴシック" pitchFamily="49" charset="-128"/>
              <a:cs typeface="+mj-cs"/>
            </a:endParaRPr>
          </a:p>
          <a:p>
            <a:pPr algn="l"/>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2012</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年</a:t>
            </a:r>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5</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月</a:t>
            </a:r>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25</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日～</a:t>
            </a:r>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31</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日調査より</a:t>
            </a:r>
            <a:endParaRPr lang="en-US" altLang="ja-JP" sz="1600" dirty="0" smtClean="0">
              <a:solidFill>
                <a:schemeClr val="tx1">
                  <a:lumMod val="65000"/>
                  <a:lumOff val="35000"/>
                </a:schemeClr>
              </a:solidFill>
              <a:latin typeface="ＭＳ ゴシック" pitchFamily="49" charset="-128"/>
              <a:ea typeface="ＭＳ ゴシック" pitchFamily="49" charset="-128"/>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145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52</a:t>
            </a:fld>
            <a:endParaRPr kumimoji="1" lang="ja-JP" altLang="en-US"/>
          </a:p>
        </p:txBody>
      </p:sp>
      <p:pic>
        <p:nvPicPr>
          <p:cNvPr id="2050" name="Picture 2" descr="C:\Users\Koki\Documents\タバコ問題\PPT講演用\2012年9月28日　ファイザー\希望環境.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1628800"/>
            <a:ext cx="6591300"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サブタイトル 2"/>
          <p:cNvSpPr txBox="1">
            <a:spLocks/>
          </p:cNvSpPr>
          <p:nvPr/>
        </p:nvSpPr>
        <p:spPr>
          <a:xfrm>
            <a:off x="5831632" y="5921896"/>
            <a:ext cx="3312368"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ジョンソン・エンド・ジョンソン</a:t>
            </a:r>
            <a:endParaRPr lang="en-US" altLang="ja-JP" sz="1600" dirty="0" smtClean="0">
              <a:solidFill>
                <a:schemeClr val="tx1">
                  <a:lumMod val="65000"/>
                  <a:lumOff val="35000"/>
                </a:schemeClr>
              </a:solidFill>
              <a:latin typeface="ＭＳ ゴシック" pitchFamily="49" charset="-128"/>
              <a:ea typeface="ＭＳ ゴシック" pitchFamily="49" charset="-128"/>
              <a:cs typeface="+mj-cs"/>
            </a:endParaRPr>
          </a:p>
          <a:p>
            <a:pPr algn="l"/>
            <a:r>
              <a:rPr lang="en-US" altLang="ja-JP" sz="1200" dirty="0" smtClean="0">
                <a:solidFill>
                  <a:schemeClr val="tx1">
                    <a:lumMod val="65000"/>
                    <a:lumOff val="35000"/>
                  </a:schemeClr>
                </a:solidFill>
                <a:latin typeface="ＭＳ ゴシック" pitchFamily="49" charset="-128"/>
                <a:ea typeface="ＭＳ ゴシック" pitchFamily="49" charset="-128"/>
                <a:cs typeface="+mj-cs"/>
              </a:rPr>
              <a:t>2012</a:t>
            </a:r>
            <a:r>
              <a:rPr lang="ja-JP" altLang="en-US" sz="1200" dirty="0" smtClean="0">
                <a:solidFill>
                  <a:schemeClr val="tx1">
                    <a:lumMod val="65000"/>
                    <a:lumOff val="35000"/>
                  </a:schemeClr>
                </a:solidFill>
                <a:latin typeface="ＭＳ ゴシック" pitchFamily="49" charset="-128"/>
                <a:ea typeface="ＭＳ ゴシック" pitchFamily="49" charset="-128"/>
                <a:cs typeface="+mj-cs"/>
              </a:rPr>
              <a:t>年</a:t>
            </a:r>
            <a:r>
              <a:rPr lang="en-US" altLang="ja-JP" sz="1200" dirty="0" smtClean="0">
                <a:solidFill>
                  <a:schemeClr val="tx1">
                    <a:lumMod val="65000"/>
                    <a:lumOff val="35000"/>
                  </a:schemeClr>
                </a:solidFill>
                <a:latin typeface="ＭＳ ゴシック" pitchFamily="49" charset="-128"/>
                <a:ea typeface="ＭＳ ゴシック" pitchFamily="49" charset="-128"/>
                <a:cs typeface="+mj-cs"/>
              </a:rPr>
              <a:t>7</a:t>
            </a:r>
            <a:r>
              <a:rPr lang="ja-JP" altLang="en-US" sz="1200" dirty="0" smtClean="0">
                <a:solidFill>
                  <a:schemeClr val="tx1">
                    <a:lumMod val="65000"/>
                    <a:lumOff val="35000"/>
                  </a:schemeClr>
                </a:solidFill>
                <a:latin typeface="ＭＳ ゴシック" pitchFamily="49" charset="-128"/>
                <a:ea typeface="ＭＳ ゴシック" pitchFamily="49" charset="-128"/>
                <a:cs typeface="+mj-cs"/>
              </a:rPr>
              <a:t>月</a:t>
            </a:r>
            <a:r>
              <a:rPr lang="en-US" altLang="ja-JP" sz="1200" dirty="0" smtClean="0">
                <a:solidFill>
                  <a:schemeClr val="tx1">
                    <a:lumMod val="65000"/>
                    <a:lumOff val="35000"/>
                  </a:schemeClr>
                </a:solidFill>
                <a:latin typeface="ＭＳ ゴシック" pitchFamily="49" charset="-128"/>
                <a:ea typeface="ＭＳ ゴシック" pitchFamily="49" charset="-128"/>
                <a:cs typeface="+mj-cs"/>
              </a:rPr>
              <a:t>19</a:t>
            </a:r>
            <a:r>
              <a:rPr lang="ja-JP" altLang="en-US" sz="1200" dirty="0" smtClean="0">
                <a:solidFill>
                  <a:schemeClr val="tx1">
                    <a:lumMod val="65000"/>
                    <a:lumOff val="35000"/>
                  </a:schemeClr>
                </a:solidFill>
                <a:latin typeface="ＭＳ ゴシック" pitchFamily="49" charset="-128"/>
                <a:ea typeface="ＭＳ ゴシック" pitchFamily="49" charset="-128"/>
                <a:cs typeface="+mj-cs"/>
              </a:rPr>
              <a:t>日プレスリリース</a:t>
            </a:r>
            <a:endParaRPr lang="en-US" altLang="ja-JP" sz="1200" dirty="0" smtClean="0">
              <a:solidFill>
                <a:schemeClr val="tx1">
                  <a:lumMod val="65000"/>
                  <a:lumOff val="35000"/>
                </a:schemeClr>
              </a:solidFill>
              <a:latin typeface="ＭＳ ゴシック" pitchFamily="49" charset="-128"/>
              <a:ea typeface="ＭＳ ゴシック" pitchFamily="49" charset="-128"/>
              <a:cs typeface="+mj-cs"/>
            </a:endParaRPr>
          </a:p>
          <a:p>
            <a:pPr algn="l"/>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2012</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年</a:t>
            </a:r>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5</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月</a:t>
            </a:r>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25</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日～</a:t>
            </a:r>
            <a:r>
              <a:rPr lang="en-US" altLang="ja-JP" sz="1600" dirty="0" smtClean="0">
                <a:solidFill>
                  <a:schemeClr val="tx1">
                    <a:lumMod val="65000"/>
                    <a:lumOff val="35000"/>
                  </a:schemeClr>
                </a:solidFill>
                <a:latin typeface="ＭＳ ゴシック" pitchFamily="49" charset="-128"/>
                <a:ea typeface="ＭＳ ゴシック" pitchFamily="49" charset="-128"/>
                <a:cs typeface="+mj-cs"/>
              </a:rPr>
              <a:t>31</a:t>
            </a:r>
            <a:r>
              <a:rPr lang="ja-JP" altLang="en-US" sz="1600" dirty="0" smtClean="0">
                <a:solidFill>
                  <a:schemeClr val="tx1">
                    <a:lumMod val="65000"/>
                    <a:lumOff val="35000"/>
                  </a:schemeClr>
                </a:solidFill>
                <a:latin typeface="ＭＳ ゴシック" pitchFamily="49" charset="-128"/>
                <a:ea typeface="ＭＳ ゴシック" pitchFamily="49" charset="-128"/>
                <a:cs typeface="+mj-cs"/>
              </a:rPr>
              <a:t>日調査より</a:t>
            </a:r>
            <a:endParaRPr lang="en-US" altLang="ja-JP" sz="1600" dirty="0" smtClean="0">
              <a:solidFill>
                <a:schemeClr val="tx1">
                  <a:lumMod val="65000"/>
                  <a:lumOff val="35000"/>
                </a:schemeClr>
              </a:solidFill>
              <a:latin typeface="ＭＳ ゴシック" pitchFamily="49" charset="-128"/>
              <a:ea typeface="ＭＳ ゴシック" pitchFamily="49" charset="-128"/>
              <a:cs typeface="+mj-cs"/>
            </a:endParaRPr>
          </a:p>
        </p:txBody>
      </p:sp>
      <p:sp>
        <p:nvSpPr>
          <p:cNvPr id="12" name="サブタイトル 2"/>
          <p:cNvSpPr txBox="1">
            <a:spLocks/>
          </p:cNvSpPr>
          <p:nvPr/>
        </p:nvSpPr>
        <p:spPr>
          <a:xfrm>
            <a:off x="107504" y="116632"/>
            <a:ext cx="9144000" cy="1584176"/>
          </a:xfrm>
          <a:prstGeom prst="rect">
            <a:avLst/>
          </a:prstGeom>
        </p:spPr>
        <p:txBody>
          <a:bodyPr vert="horz" lIns="91440" tIns="45720" rIns="91440" bIns="45720" rtlCol="0">
            <a:noAutofit/>
          </a:bodyPr>
          <a:lstStyle/>
          <a:p>
            <a:pPr lvl="0">
              <a:spcBef>
                <a:spcPct val="20000"/>
              </a:spcBef>
            </a:pPr>
            <a:r>
              <a:rPr lang="ja-JP" altLang="en-US" sz="2800" dirty="0" smtClean="0"/>
              <a:t>最近の意識調査</a:t>
            </a:r>
            <a:endParaRPr lang="en-US" altLang="ja-JP" sz="2800" dirty="0"/>
          </a:p>
          <a:p>
            <a:pPr lvl="0">
              <a:spcBef>
                <a:spcPct val="20000"/>
              </a:spcBef>
            </a:pPr>
            <a:r>
              <a:rPr lang="en-US" altLang="ja-JP" sz="2800" b="1" dirty="0"/>
              <a:t>&lt;</a:t>
            </a:r>
            <a:r>
              <a:rPr lang="ja-JP" altLang="en-US" sz="2800" b="1" dirty="0"/>
              <a:t>受動喫煙に関する屋内労働者</a:t>
            </a:r>
            <a:r>
              <a:rPr lang="en-US" altLang="ja-JP" sz="2800" b="1" dirty="0"/>
              <a:t>8,000</a:t>
            </a:r>
            <a:r>
              <a:rPr lang="ja-JP" altLang="en-US" sz="2800" b="1" dirty="0"/>
              <a:t>人の意識調査</a:t>
            </a:r>
            <a:r>
              <a:rPr lang="en-US" altLang="ja-JP" sz="2800" b="1" dirty="0" smtClean="0"/>
              <a:t>&gt;</a:t>
            </a:r>
          </a:p>
          <a:p>
            <a:pPr lvl="0">
              <a:spcBef>
                <a:spcPct val="20000"/>
              </a:spcBef>
            </a:pPr>
            <a:r>
              <a:rPr lang="ja-JP" altLang="en-US" sz="2800" b="1" dirty="0" smtClean="0"/>
              <a:t>Ｑ</a:t>
            </a:r>
            <a:r>
              <a:rPr lang="ja-JP" altLang="en-US" sz="2800" dirty="0" smtClean="0"/>
              <a:t>「</a:t>
            </a:r>
            <a:r>
              <a:rPr lang="ja-JP" altLang="en-US" sz="2800" dirty="0"/>
              <a:t>あなたの職場で、どのような喫煙環境を望んでいますか</a:t>
            </a:r>
            <a:r>
              <a:rPr lang="ja-JP" altLang="en-US" sz="2800" dirty="0" smtClean="0"/>
              <a:t>」</a:t>
            </a:r>
            <a:endParaRPr kumimoji="1" lang="en-US" altLang="ja-JP" sz="2800" b="0" i="0" u="none" strike="noStrike" kern="1200" cap="none" spc="0" normalizeH="0" baseline="0" noProof="0" dirty="0" smtClean="0">
              <a:ln>
                <a:noFill/>
              </a:ln>
              <a:solidFill>
                <a:schemeClr val="tx1"/>
              </a:solidFill>
              <a:effectLst/>
              <a:uLnTx/>
              <a:uFillTx/>
              <a:latin typeface="ＭＳ ゴシック" pitchFamily="49" charset="-128"/>
              <a:ea typeface="ＭＳ ゴシック" pitchFamily="49" charset="-128"/>
              <a:cs typeface="+mj-cs"/>
            </a:endParaRPr>
          </a:p>
        </p:txBody>
      </p:sp>
      <p:sp>
        <p:nvSpPr>
          <p:cNvPr id="2" name="テキスト ボックス 1"/>
          <p:cNvSpPr txBox="1"/>
          <p:nvPr/>
        </p:nvSpPr>
        <p:spPr>
          <a:xfrm>
            <a:off x="6842820" y="2492896"/>
            <a:ext cx="2408684" cy="923330"/>
          </a:xfrm>
          <a:prstGeom prst="rect">
            <a:avLst/>
          </a:prstGeom>
          <a:noFill/>
          <a:ln>
            <a:solidFill>
              <a:schemeClr val="accent1">
                <a:shade val="50000"/>
              </a:schemeClr>
            </a:solidFill>
          </a:ln>
        </p:spPr>
        <p:txBody>
          <a:bodyPr wrap="square" rtlCol="0">
            <a:spAutoFit/>
          </a:bodyPr>
          <a:lstStyle/>
          <a:p>
            <a:r>
              <a:rPr kumimoji="1" lang="ja-JP" altLang="en-US" dirty="0" smtClean="0"/>
              <a:t>全労働者の</a:t>
            </a:r>
            <a:endParaRPr kumimoji="1" lang="en-US" altLang="ja-JP" dirty="0" smtClean="0"/>
          </a:p>
          <a:p>
            <a:r>
              <a:rPr kumimoji="1" lang="en-US" altLang="ja-JP" dirty="0" smtClean="0"/>
              <a:t>50</a:t>
            </a:r>
            <a:r>
              <a:rPr kumimoji="1" lang="ja-JP" altLang="en-US" dirty="0" smtClean="0"/>
              <a:t>％が全面禁煙　希望</a:t>
            </a:r>
            <a:endParaRPr kumimoji="1" lang="en-US" altLang="ja-JP" dirty="0" smtClean="0"/>
          </a:p>
          <a:p>
            <a:r>
              <a:rPr lang="en-US" altLang="ja-JP" dirty="0" smtClean="0"/>
              <a:t>31</a:t>
            </a:r>
            <a:r>
              <a:rPr lang="ja-JP" altLang="en-US" dirty="0" smtClean="0"/>
              <a:t>％が喫煙室　希望</a:t>
            </a:r>
            <a:endParaRPr kumimoji="1" lang="ja-JP" altLang="en-US" dirty="0"/>
          </a:p>
        </p:txBody>
      </p:sp>
      <p:sp>
        <p:nvSpPr>
          <p:cNvPr id="9" name="テキスト ボックス 8"/>
          <p:cNvSpPr txBox="1"/>
          <p:nvPr/>
        </p:nvSpPr>
        <p:spPr>
          <a:xfrm>
            <a:off x="6842820" y="4725144"/>
            <a:ext cx="2191716" cy="1200329"/>
          </a:xfrm>
          <a:prstGeom prst="rect">
            <a:avLst/>
          </a:prstGeom>
          <a:noFill/>
          <a:ln>
            <a:solidFill>
              <a:schemeClr val="accent1">
                <a:shade val="50000"/>
              </a:schemeClr>
            </a:solidFill>
          </a:ln>
        </p:spPr>
        <p:txBody>
          <a:bodyPr wrap="square" rtlCol="0">
            <a:spAutoFit/>
          </a:bodyPr>
          <a:lstStyle/>
          <a:p>
            <a:r>
              <a:rPr kumimoji="1" lang="ja-JP" altLang="en-US" dirty="0" smtClean="0"/>
              <a:t>非喫煙者の</a:t>
            </a:r>
            <a:r>
              <a:rPr kumimoji="1" lang="en-US" altLang="ja-JP" dirty="0" smtClean="0"/>
              <a:t>60</a:t>
            </a:r>
            <a:r>
              <a:rPr kumimoji="1" lang="ja-JP" altLang="en-US" dirty="0" smtClean="0"/>
              <a:t>％が全面禁煙　希望</a:t>
            </a:r>
            <a:endParaRPr kumimoji="1" lang="en-US" altLang="ja-JP" dirty="0" smtClean="0"/>
          </a:p>
          <a:p>
            <a:r>
              <a:rPr kumimoji="1" lang="ja-JP" altLang="en-US" dirty="0" smtClean="0"/>
              <a:t>（勤務中全面禁煙を希望する者が半分）</a:t>
            </a:r>
            <a:endParaRPr kumimoji="1" lang="ja-JP" altLang="en-US" dirty="0"/>
          </a:p>
        </p:txBody>
      </p:sp>
      <p:sp>
        <p:nvSpPr>
          <p:cNvPr id="10" name="テキスト ボックス 9"/>
          <p:cNvSpPr txBox="1"/>
          <p:nvPr/>
        </p:nvSpPr>
        <p:spPr>
          <a:xfrm>
            <a:off x="6842820" y="3645024"/>
            <a:ext cx="2408684" cy="923330"/>
          </a:xfrm>
          <a:prstGeom prst="rect">
            <a:avLst/>
          </a:prstGeom>
          <a:noFill/>
          <a:ln>
            <a:solidFill>
              <a:schemeClr val="accent1">
                <a:shade val="50000"/>
              </a:schemeClr>
            </a:solidFill>
          </a:ln>
        </p:spPr>
        <p:txBody>
          <a:bodyPr wrap="square" rtlCol="0">
            <a:spAutoFit/>
          </a:bodyPr>
          <a:lstStyle/>
          <a:p>
            <a:r>
              <a:rPr kumimoji="1" lang="ja-JP" altLang="en-US" dirty="0" smtClean="0"/>
              <a:t>喫煙者</a:t>
            </a:r>
            <a:endParaRPr kumimoji="1" lang="en-US" altLang="ja-JP" dirty="0" smtClean="0"/>
          </a:p>
          <a:p>
            <a:r>
              <a:rPr kumimoji="1" lang="en-US" altLang="ja-JP" dirty="0" smtClean="0"/>
              <a:t>21</a:t>
            </a:r>
            <a:r>
              <a:rPr kumimoji="1" lang="ja-JP" altLang="en-US" dirty="0" smtClean="0"/>
              <a:t>％が全面禁煙　希望</a:t>
            </a:r>
            <a:endParaRPr kumimoji="1" lang="en-US" altLang="ja-JP" dirty="0" smtClean="0"/>
          </a:p>
          <a:p>
            <a:r>
              <a:rPr lang="en-US" altLang="ja-JP" dirty="0" smtClean="0"/>
              <a:t>48</a:t>
            </a:r>
            <a:r>
              <a:rPr lang="ja-JP" altLang="en-US" dirty="0" smtClean="0"/>
              <a:t>％が喫煙室　希望</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414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53</a:t>
            </a:fld>
            <a:endParaRPr kumimoji="1" lang="ja-JP" altLang="en-US"/>
          </a:p>
        </p:txBody>
      </p:sp>
      <p:sp>
        <p:nvSpPr>
          <p:cNvPr id="12" name="サブタイトル 2"/>
          <p:cNvSpPr txBox="1">
            <a:spLocks/>
          </p:cNvSpPr>
          <p:nvPr/>
        </p:nvSpPr>
        <p:spPr>
          <a:xfrm>
            <a:off x="107504" y="116632"/>
            <a:ext cx="9144000" cy="2016224"/>
          </a:xfrm>
          <a:prstGeom prst="rect">
            <a:avLst/>
          </a:prstGeom>
        </p:spPr>
        <p:txBody>
          <a:bodyPr vert="horz" lIns="91440" tIns="45720" rIns="91440" bIns="45720" rtlCol="0">
            <a:noAutofit/>
          </a:bodyPr>
          <a:lstStyle/>
          <a:p>
            <a:pPr lvl="0">
              <a:spcBef>
                <a:spcPct val="20000"/>
              </a:spcBef>
            </a:pPr>
            <a:r>
              <a:rPr lang="ja-JP" altLang="en-US" sz="2800" dirty="0" smtClean="0"/>
              <a:t>最近の意識調査</a:t>
            </a:r>
            <a:endParaRPr lang="en-US" altLang="ja-JP" sz="2800" dirty="0"/>
          </a:p>
          <a:p>
            <a:pPr lvl="0">
              <a:spcBef>
                <a:spcPct val="20000"/>
              </a:spcBef>
            </a:pPr>
            <a:r>
              <a:rPr lang="ja-JP" altLang="en-US" sz="2800" b="1" dirty="0" smtClean="0"/>
              <a:t>　実は、喫煙者の多くは、禁煙したいと望んでいる。</a:t>
            </a:r>
            <a:endParaRPr lang="en-US" altLang="ja-JP" sz="2800" b="1" dirty="0" smtClean="0"/>
          </a:p>
          <a:p>
            <a:pPr lvl="0">
              <a:spcBef>
                <a:spcPct val="20000"/>
              </a:spcBef>
            </a:pPr>
            <a:r>
              <a:rPr lang="ja-JP" altLang="en-US" sz="2800" b="1" dirty="0"/>
              <a:t>　</a:t>
            </a:r>
            <a:r>
              <a:rPr lang="ja-JP" altLang="en-US" sz="2800" b="1" dirty="0" smtClean="0"/>
              <a:t>タバコを辞めるために、厳しい喫煙規制、増税・値上げを求める喫煙者も多くいる。</a:t>
            </a:r>
            <a:endParaRPr lang="en-US" altLang="ja-JP" sz="2800" b="1" dirty="0" smtClean="0"/>
          </a:p>
          <a:p>
            <a:pPr lvl="0">
              <a:spcBef>
                <a:spcPct val="20000"/>
              </a:spcBef>
            </a:pPr>
            <a:endParaRPr lang="en-US" altLang="ja-JP" sz="2800" b="1" dirty="0"/>
          </a:p>
          <a:p>
            <a:pPr lvl="0">
              <a:spcBef>
                <a:spcPct val="20000"/>
              </a:spcBef>
            </a:pPr>
            <a:endParaRPr lang="en-US" altLang="ja-JP" sz="2800" b="1" dirty="0"/>
          </a:p>
        </p:txBody>
      </p:sp>
      <p:sp>
        <p:nvSpPr>
          <p:cNvPr id="10" name="テキスト ボックス 9"/>
          <p:cNvSpPr txBox="1"/>
          <p:nvPr/>
        </p:nvSpPr>
        <p:spPr>
          <a:xfrm>
            <a:off x="4696581" y="4365104"/>
            <a:ext cx="4248472" cy="646331"/>
          </a:xfrm>
          <a:prstGeom prst="rect">
            <a:avLst/>
          </a:prstGeom>
          <a:noFill/>
          <a:ln>
            <a:solidFill>
              <a:schemeClr val="accent1">
                <a:shade val="50000"/>
              </a:schemeClr>
            </a:solidFill>
          </a:ln>
        </p:spPr>
        <p:txBody>
          <a:bodyPr wrap="square" rtlCol="0">
            <a:spAutoFit/>
          </a:bodyPr>
          <a:lstStyle/>
          <a:p>
            <a:r>
              <a:rPr kumimoji="1" lang="ja-JP" altLang="en-US" dirty="0" smtClean="0"/>
              <a:t>前述の</a:t>
            </a:r>
            <a:r>
              <a:rPr kumimoji="1" lang="en-US" altLang="ja-JP" dirty="0" smtClean="0"/>
              <a:t>8000</a:t>
            </a:r>
            <a:r>
              <a:rPr kumimoji="1" lang="ja-JP" altLang="en-US" dirty="0" smtClean="0"/>
              <a:t>人の意識調査では、</a:t>
            </a:r>
            <a:endParaRPr kumimoji="1" lang="en-US" altLang="ja-JP" dirty="0" smtClean="0"/>
          </a:p>
          <a:p>
            <a:r>
              <a:rPr kumimoji="1" lang="ja-JP" altLang="en-US" dirty="0" smtClean="0"/>
              <a:t>喫煙者の</a:t>
            </a:r>
            <a:r>
              <a:rPr kumimoji="1" lang="en-US" altLang="ja-JP" dirty="0" smtClean="0"/>
              <a:t>21</a:t>
            </a:r>
            <a:r>
              <a:rPr kumimoji="1" lang="ja-JP" altLang="en-US" dirty="0" smtClean="0"/>
              <a:t>％が全面禁煙を希望。</a:t>
            </a:r>
            <a:endParaRPr kumimoji="1" lang="en-US" altLang="ja-JP" dirty="0" smtClean="0"/>
          </a:p>
        </p:txBody>
      </p:sp>
      <p:pic>
        <p:nvPicPr>
          <p:cNvPr id="4098" name="Picture 2" descr="C:\Users\Koki\Documents\タバコ問題\PPT講演用\2012年9月28日　ファイザー\喫煙者の禁煙希望.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014" y="2035922"/>
            <a:ext cx="3835534" cy="48220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3" name="テキスト ボックス 12"/>
          <p:cNvSpPr txBox="1"/>
          <p:nvPr/>
        </p:nvSpPr>
        <p:spPr>
          <a:xfrm>
            <a:off x="4258548" y="1892504"/>
            <a:ext cx="4392488" cy="2554545"/>
          </a:xfrm>
          <a:prstGeom prst="rect">
            <a:avLst/>
          </a:prstGeom>
          <a:noFill/>
          <a:ln>
            <a:noFill/>
          </a:ln>
        </p:spPr>
        <p:txBody>
          <a:bodyPr wrap="square" rtlCol="0">
            <a:spAutoFit/>
          </a:bodyPr>
          <a:lstStyle/>
          <a:p>
            <a:r>
              <a:rPr lang="ja-JP" altLang="en-US" sz="2000" dirty="0"/>
              <a:t>厚生労働省　平成</a:t>
            </a:r>
            <a:r>
              <a:rPr lang="en-US" altLang="ja-JP" sz="2000" dirty="0"/>
              <a:t>22</a:t>
            </a:r>
            <a:r>
              <a:rPr lang="ja-JP" altLang="en-US" sz="2000" dirty="0"/>
              <a:t>年国民健康・栄養調査</a:t>
            </a:r>
            <a:r>
              <a:rPr lang="ja-JP" altLang="en-US" sz="2000" dirty="0" smtClean="0"/>
              <a:t>結果によれば、</a:t>
            </a:r>
            <a:endParaRPr lang="en-US" altLang="ja-JP" sz="2000" dirty="0" smtClean="0"/>
          </a:p>
          <a:p>
            <a:r>
              <a:rPr lang="ja-JP" altLang="en-US" sz="2000" dirty="0" smtClean="0"/>
              <a:t>習慣的喫煙者のうち</a:t>
            </a:r>
            <a:endParaRPr lang="en-US" altLang="ja-JP" sz="2000" dirty="0" smtClean="0"/>
          </a:p>
          <a:p>
            <a:r>
              <a:rPr lang="ja-JP" altLang="en-US" sz="2000" dirty="0" smtClean="0"/>
              <a:t>「タバコをやめたい」と思う者の割合は、</a:t>
            </a:r>
            <a:endParaRPr lang="en-US" altLang="ja-JP" sz="2000" dirty="0" smtClean="0"/>
          </a:p>
          <a:p>
            <a:r>
              <a:rPr lang="ja-JP" altLang="en-US" sz="2000" dirty="0" smtClean="0"/>
              <a:t>男性</a:t>
            </a:r>
            <a:r>
              <a:rPr lang="en-US" altLang="ja-JP" sz="2000" dirty="0" smtClean="0"/>
              <a:t>35.9</a:t>
            </a:r>
            <a:r>
              <a:rPr lang="ja-JP" altLang="en-US" sz="2000" dirty="0" smtClean="0"/>
              <a:t>％　女性</a:t>
            </a:r>
            <a:r>
              <a:rPr lang="en-US" altLang="ja-JP" sz="2000" dirty="0" smtClean="0"/>
              <a:t>43.6</a:t>
            </a:r>
            <a:r>
              <a:rPr lang="ja-JP" altLang="en-US" sz="2000" dirty="0" smtClean="0"/>
              <a:t>％</a:t>
            </a:r>
            <a:endParaRPr lang="en-US" altLang="ja-JP" sz="2000" dirty="0" smtClean="0"/>
          </a:p>
          <a:p>
            <a:r>
              <a:rPr lang="ja-JP" altLang="en-US" sz="2000" dirty="0" smtClean="0"/>
              <a:t>「本数を減らしたい」と思う者の割合をあわせると</a:t>
            </a:r>
            <a:endParaRPr lang="en-US" altLang="ja-JP" sz="2000" dirty="0" smtClean="0"/>
          </a:p>
          <a:p>
            <a:r>
              <a:rPr lang="ja-JP" altLang="en-US" sz="2000" dirty="0" smtClean="0"/>
              <a:t>男性</a:t>
            </a:r>
            <a:r>
              <a:rPr lang="en-US" altLang="ja-JP" sz="2000" dirty="0" smtClean="0"/>
              <a:t>71.6</a:t>
            </a:r>
            <a:r>
              <a:rPr lang="ja-JP" altLang="en-US" sz="2000" dirty="0" smtClean="0"/>
              <a:t>％　女性</a:t>
            </a:r>
            <a:r>
              <a:rPr lang="en-US" altLang="ja-JP" sz="2000" dirty="0" smtClean="0"/>
              <a:t>74.6</a:t>
            </a:r>
            <a:r>
              <a:rPr lang="ja-JP" altLang="en-US" sz="2000" dirty="0" smtClean="0"/>
              <a:t>％</a:t>
            </a:r>
            <a:endParaRPr lang="en-US" altLang="ja-JP" sz="2000" dirty="0"/>
          </a:p>
        </p:txBody>
      </p:sp>
      <p:sp>
        <p:nvSpPr>
          <p:cNvPr id="7" name="テキスト ボックス 6"/>
          <p:cNvSpPr txBox="1"/>
          <p:nvPr/>
        </p:nvSpPr>
        <p:spPr>
          <a:xfrm>
            <a:off x="4696581" y="5011435"/>
            <a:ext cx="4248472" cy="646331"/>
          </a:xfrm>
          <a:prstGeom prst="rect">
            <a:avLst/>
          </a:prstGeom>
          <a:noFill/>
          <a:ln>
            <a:solidFill>
              <a:schemeClr val="accent1">
                <a:shade val="50000"/>
              </a:schemeClr>
            </a:solidFill>
          </a:ln>
        </p:spPr>
        <p:txBody>
          <a:bodyPr wrap="square" rtlCol="0">
            <a:spAutoFit/>
          </a:bodyPr>
          <a:lstStyle/>
          <a:p>
            <a:r>
              <a:rPr kumimoji="1" lang="en-US" altLang="ja-JP" dirty="0" smtClean="0"/>
              <a:t>2011</a:t>
            </a:r>
            <a:r>
              <a:rPr lang="ja-JP" altLang="en-US" dirty="0" smtClean="0"/>
              <a:t>年</a:t>
            </a:r>
            <a:r>
              <a:rPr lang="en-US" altLang="ja-JP" dirty="0" smtClean="0"/>
              <a:t>9</a:t>
            </a:r>
            <a:r>
              <a:rPr lang="ja-JP" altLang="en-US" dirty="0" smtClean="0"/>
              <a:t>月テレビ番組による調査では、</a:t>
            </a:r>
            <a:endParaRPr lang="en-US" altLang="ja-JP" dirty="0" smtClean="0"/>
          </a:p>
          <a:p>
            <a:r>
              <a:rPr kumimoji="1" lang="ja-JP" altLang="en-US" dirty="0" smtClean="0"/>
              <a:t>タバコ</a:t>
            </a:r>
            <a:r>
              <a:rPr kumimoji="1" lang="en-US" altLang="ja-JP" dirty="0" smtClean="0"/>
              <a:t>700</a:t>
            </a:r>
            <a:r>
              <a:rPr kumimoji="1" lang="ja-JP" altLang="en-US" dirty="0" smtClean="0"/>
              <a:t>円に　喫煙者の</a:t>
            </a:r>
            <a:r>
              <a:rPr kumimoji="1" lang="en-US" altLang="ja-JP" dirty="0" smtClean="0"/>
              <a:t>7</a:t>
            </a:r>
            <a:r>
              <a:rPr kumimoji="1" lang="ja-JP" altLang="en-US" dirty="0" smtClean="0"/>
              <a:t>割以上が賛成。</a:t>
            </a:r>
            <a:endParaRPr kumimoji="1" lang="en-US" altLang="ja-JP" dirty="0" smtClean="0"/>
          </a:p>
        </p:txBody>
      </p:sp>
      <p:sp>
        <p:nvSpPr>
          <p:cNvPr id="8" name="テキスト ボックス 7"/>
          <p:cNvSpPr txBox="1"/>
          <p:nvPr/>
        </p:nvSpPr>
        <p:spPr>
          <a:xfrm>
            <a:off x="4696581" y="5739711"/>
            <a:ext cx="4248472" cy="1107996"/>
          </a:xfrm>
          <a:prstGeom prst="rect">
            <a:avLst/>
          </a:prstGeom>
          <a:noFill/>
          <a:ln>
            <a:solidFill>
              <a:schemeClr val="accent1">
                <a:shade val="50000"/>
              </a:schemeClr>
            </a:solidFill>
          </a:ln>
        </p:spPr>
        <p:txBody>
          <a:bodyPr wrap="square" rtlCol="0">
            <a:spAutoFit/>
          </a:bodyPr>
          <a:lstStyle/>
          <a:p>
            <a:r>
              <a:rPr kumimoji="1" lang="ja-JP" altLang="en-US" dirty="0" smtClean="0"/>
              <a:t>喫煙者</a:t>
            </a:r>
            <a:r>
              <a:rPr lang="ja-JP" altLang="en-US" dirty="0" smtClean="0"/>
              <a:t>は、喫煙量を減らしたいという葛藤を有しており、外的な喫煙規制手段を利用して、「自己拘束」の手段を望む。</a:t>
            </a:r>
            <a:endParaRPr lang="en-US" altLang="ja-JP" dirty="0" smtClean="0"/>
          </a:p>
          <a:p>
            <a:r>
              <a:rPr kumimoji="1" lang="ja-JP" altLang="en-US" sz="1200" dirty="0" smtClean="0"/>
              <a:t>　　　　　　　　　　　　　　　　　（</a:t>
            </a:r>
            <a:r>
              <a:rPr kumimoji="1" lang="en-US" altLang="ja-JP" sz="1200" dirty="0" smtClean="0"/>
              <a:t>『</a:t>
            </a:r>
            <a:r>
              <a:rPr kumimoji="1" lang="ja-JP" altLang="en-US" sz="1200" dirty="0" smtClean="0"/>
              <a:t>喫煙と健康の経済学</a:t>
            </a:r>
            <a:r>
              <a:rPr kumimoji="1" lang="en-US" altLang="ja-JP" sz="1200" dirty="0" smtClean="0"/>
              <a:t>』</a:t>
            </a:r>
            <a:r>
              <a:rPr kumimoji="1" lang="ja-JP" altLang="en-US" sz="1200" dirty="0" smtClean="0"/>
              <a:t>荒井一博）</a:t>
            </a:r>
            <a:endParaRPr kumimoji="1" lang="en-US" altLang="ja-JP" sz="1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62125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7504" y="0"/>
            <a:ext cx="8928992" cy="6858000"/>
          </a:xfrm>
        </p:spPr>
        <p:txBody>
          <a:bodyPr>
            <a:noAutofit/>
          </a:bodyPr>
          <a:lstStyle/>
          <a:p>
            <a:pPr algn="l"/>
            <a:r>
              <a:rPr lang="en-US" altLang="ja-JP" sz="2800" b="1" dirty="0" smtClean="0">
                <a:solidFill>
                  <a:schemeClr val="tx1"/>
                </a:solidFill>
                <a:latin typeface="ＭＳ ゴシック" pitchFamily="49" charset="-128"/>
                <a:ea typeface="ＭＳ ゴシック" pitchFamily="49" charset="-128"/>
              </a:rPr>
              <a:t>2012</a:t>
            </a:r>
            <a:r>
              <a:rPr lang="ja-JP" altLang="en-US" sz="2800" b="1" dirty="0" smtClean="0">
                <a:solidFill>
                  <a:schemeClr val="tx1"/>
                </a:solidFill>
                <a:latin typeface="ＭＳ ゴシック" pitchFamily="49" charset="-128"/>
                <a:ea typeface="ＭＳ ゴシック" pitchFamily="49" charset="-128"/>
              </a:rPr>
              <a:t>年末ニュースになった</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a:t>
            </a:r>
            <a:r>
              <a:rPr lang="ja-JP" altLang="en-US" sz="2800" b="1" u="sng" dirty="0" smtClean="0">
                <a:solidFill>
                  <a:schemeClr val="tx1"/>
                </a:solidFill>
                <a:latin typeface="ＭＳ ゴシック" pitchFamily="49" charset="-128"/>
                <a:ea typeface="ＭＳ ゴシック" pitchFamily="49" charset="-128"/>
              </a:rPr>
              <a:t>「ベランダ喫煙に関する判決」</a:t>
            </a:r>
            <a:endParaRPr lang="en-US" altLang="ja-JP" sz="2800" b="1" u="sng"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名古屋地裁　平成</a:t>
            </a:r>
            <a:r>
              <a:rPr lang="en-US" altLang="ja-JP" sz="2800" b="1" dirty="0" smtClean="0">
                <a:solidFill>
                  <a:schemeClr val="tx1"/>
                </a:solidFill>
                <a:latin typeface="ＭＳ ゴシック" pitchFamily="49" charset="-128"/>
                <a:ea typeface="ＭＳ ゴシック" pitchFamily="49" charset="-128"/>
              </a:rPr>
              <a:t>24</a:t>
            </a:r>
            <a:r>
              <a:rPr lang="ja-JP" altLang="en-US" sz="2800" b="1" dirty="0" smtClean="0">
                <a:solidFill>
                  <a:schemeClr val="tx1"/>
                </a:solidFill>
                <a:latin typeface="ＭＳ ゴシック" pitchFamily="49" charset="-128"/>
                <a:ea typeface="ＭＳ ゴシック" pitchFamily="49" charset="-128"/>
              </a:rPr>
              <a:t>年</a:t>
            </a:r>
            <a:r>
              <a:rPr lang="en-US" altLang="ja-JP" sz="2800" b="1" dirty="0" smtClean="0">
                <a:solidFill>
                  <a:schemeClr val="tx1"/>
                </a:solidFill>
                <a:latin typeface="ＭＳ ゴシック" pitchFamily="49" charset="-128"/>
                <a:ea typeface="ＭＳ ゴシック" pitchFamily="49" charset="-128"/>
              </a:rPr>
              <a:t>12</a:t>
            </a:r>
            <a:r>
              <a:rPr lang="ja-JP" altLang="en-US" sz="2800" b="1" dirty="0" smtClean="0">
                <a:solidFill>
                  <a:schemeClr val="tx1"/>
                </a:solidFill>
                <a:latin typeface="ＭＳ ゴシック" pitchFamily="49" charset="-128"/>
                <a:ea typeface="ＭＳ ゴシック" pitchFamily="49" charset="-128"/>
              </a:rPr>
              <a:t>月</a:t>
            </a:r>
            <a:r>
              <a:rPr lang="en-US" altLang="ja-JP" sz="2800" b="1" dirty="0" smtClean="0">
                <a:solidFill>
                  <a:schemeClr val="tx1"/>
                </a:solidFill>
                <a:latin typeface="ＭＳ ゴシック" pitchFamily="49" charset="-128"/>
                <a:ea typeface="ＭＳ ゴシック" pitchFamily="49" charset="-128"/>
              </a:rPr>
              <a:t>13</a:t>
            </a:r>
            <a:r>
              <a:rPr lang="ja-JP" altLang="en-US" sz="2800" b="1" dirty="0" smtClean="0">
                <a:solidFill>
                  <a:schemeClr val="tx1"/>
                </a:solidFill>
                <a:latin typeface="ＭＳ ゴシック" pitchFamily="49" charset="-128"/>
                <a:ea typeface="ＭＳ ゴシック" pitchFamily="49" charset="-128"/>
              </a:rPr>
              <a:t>日判決　</a:t>
            </a:r>
            <a:endParaRPr lang="en-US" altLang="ja-JP" sz="2800" b="1" dirty="0" smtClean="0">
              <a:solidFill>
                <a:schemeClr val="tx1"/>
              </a:solidFill>
              <a:latin typeface="ＭＳ ゴシック" pitchFamily="49" charset="-128"/>
              <a:ea typeface="ＭＳ ゴシック" pitchFamily="49" charset="-128"/>
            </a:endParaRPr>
          </a:p>
          <a:p>
            <a:pPr algn="l"/>
            <a:endParaRPr lang="en-US" altLang="ja-JP" sz="2800" b="1" u="sng" dirty="0" smtClean="0">
              <a:solidFill>
                <a:schemeClr val="tx1"/>
              </a:solidFill>
              <a:latin typeface="ＭＳ ゴシック" pitchFamily="49" charset="-128"/>
              <a:ea typeface="ＭＳ ゴシック" pitchFamily="49" charset="-128"/>
            </a:endParaRPr>
          </a:p>
          <a:p>
            <a:pPr algn="l"/>
            <a:r>
              <a:rPr lang="ja-JP" altLang="en-US" sz="1800" b="1" dirty="0" smtClean="0">
                <a:solidFill>
                  <a:schemeClr val="tx1"/>
                </a:solidFill>
                <a:latin typeface="ＭＳ ゴシック" pitchFamily="49" charset="-128"/>
                <a:ea typeface="ＭＳ ゴシック" pitchFamily="49" charset="-128"/>
              </a:rPr>
              <a:t>「自己の所有建物内であっても、いかなる行為も許されるというものではなく、当該行為が、第三者に著しい不利益を及ぼす場合には、制限が加えられることがあるのはやむを得ない。」</a:t>
            </a:r>
            <a:endParaRPr lang="en-US" altLang="ja-JP" sz="1800" b="1" dirty="0" smtClean="0">
              <a:solidFill>
                <a:schemeClr val="tx1"/>
              </a:solidFill>
              <a:latin typeface="ＭＳ ゴシック" pitchFamily="49" charset="-128"/>
              <a:ea typeface="ＭＳ ゴシック" pitchFamily="49" charset="-128"/>
            </a:endParaRPr>
          </a:p>
          <a:p>
            <a:pPr algn="l"/>
            <a:r>
              <a:rPr lang="ja-JP" altLang="en-US" sz="1800" b="1" dirty="0" smtClean="0">
                <a:solidFill>
                  <a:schemeClr val="tx1"/>
                </a:solidFill>
                <a:latin typeface="ＭＳ ゴシック" pitchFamily="49" charset="-128"/>
                <a:ea typeface="ＭＳ ゴシック" pitchFamily="49" charset="-128"/>
              </a:rPr>
              <a:t>「タバコの煙が喫煙者のみならず、その周辺で煙を吸い込む者の健康にも悪影響を及ぼす恐れのあること、一般にタバコの煙を嫌う者が多くいることは、いずれも公知の事実である。」　</a:t>
            </a:r>
            <a:endParaRPr lang="en-US" altLang="ja-JP" sz="1800" b="1" dirty="0" smtClean="0">
              <a:solidFill>
                <a:schemeClr val="tx1"/>
              </a:solidFill>
              <a:latin typeface="ＭＳ ゴシック" pitchFamily="49" charset="-128"/>
              <a:ea typeface="ＭＳ ゴシック" pitchFamily="49" charset="-128"/>
            </a:endParaRPr>
          </a:p>
          <a:p>
            <a:pPr algn="l"/>
            <a:r>
              <a:rPr lang="ja-JP" altLang="en-US" sz="1800" b="1" dirty="0" smtClean="0">
                <a:solidFill>
                  <a:schemeClr val="tx1"/>
                </a:solidFill>
                <a:latin typeface="ＭＳ ゴシック" pitchFamily="49" charset="-128"/>
                <a:ea typeface="ＭＳ ゴシック" pitchFamily="49" charset="-128"/>
              </a:rPr>
              <a:t>「マンション</a:t>
            </a:r>
            <a:r>
              <a:rPr lang="ja-JP" altLang="en-US" sz="1800" b="1" dirty="0">
                <a:solidFill>
                  <a:schemeClr val="tx1"/>
                </a:solidFill>
                <a:latin typeface="ＭＳ ゴシック" pitchFamily="49" charset="-128"/>
                <a:ea typeface="ＭＳ ゴシック" pitchFamily="49" charset="-128"/>
              </a:rPr>
              <a:t>の</a:t>
            </a:r>
            <a:r>
              <a:rPr lang="ja-JP" altLang="en-US" sz="1800" b="1" u="sng" dirty="0">
                <a:solidFill>
                  <a:schemeClr val="tx1"/>
                </a:solidFill>
                <a:latin typeface="ＭＳ ゴシック" pitchFamily="49" charset="-128"/>
                <a:ea typeface="ＭＳ ゴシック" pitchFamily="49" charset="-128"/>
              </a:rPr>
              <a:t>専有部分及びこれに接続する専用使用部分における喫煙であっても</a:t>
            </a:r>
            <a:r>
              <a:rPr lang="ja-JP" altLang="en-US" sz="1800" b="1" u="sng" dirty="0" smtClean="0">
                <a:solidFill>
                  <a:schemeClr val="tx1"/>
                </a:solidFill>
                <a:latin typeface="ＭＳ ゴシック" pitchFamily="49" charset="-128"/>
                <a:ea typeface="ＭＳ ゴシック" pitchFamily="49" charset="-128"/>
              </a:rPr>
              <a:t>、</a:t>
            </a:r>
            <a:r>
              <a:rPr lang="ja-JP" altLang="en-US" sz="1800" b="1" dirty="0" smtClean="0">
                <a:solidFill>
                  <a:schemeClr val="tx1"/>
                </a:solidFill>
                <a:latin typeface="ＭＳ ゴシック" pitchFamily="49" charset="-128"/>
                <a:ea typeface="ＭＳ ゴシック" pitchFamily="49" charset="-128"/>
              </a:rPr>
              <a:t>・・・他</a:t>
            </a:r>
            <a:r>
              <a:rPr lang="ja-JP" altLang="en-US" sz="1800" b="1" dirty="0">
                <a:solidFill>
                  <a:schemeClr val="tx1"/>
                </a:solidFill>
                <a:latin typeface="ＭＳ ゴシック" pitchFamily="49" charset="-128"/>
                <a:ea typeface="ＭＳ ゴシック" pitchFamily="49" charset="-128"/>
              </a:rPr>
              <a:t>の居住者に著しい不利益を与えていることを知りながら、喫煙を継続し、何らこれを防止する措置をとらない場合には、</a:t>
            </a:r>
            <a:r>
              <a:rPr lang="ja-JP" altLang="en-US" sz="1800" b="1" u="sng" dirty="0">
                <a:solidFill>
                  <a:schemeClr val="tx1"/>
                </a:solidFill>
                <a:latin typeface="ＭＳ ゴシック" pitchFamily="49" charset="-128"/>
                <a:ea typeface="ＭＳ ゴシック" pitchFamily="49" charset="-128"/>
              </a:rPr>
              <a:t>喫煙が不法行為を構成</a:t>
            </a:r>
            <a:r>
              <a:rPr lang="ja-JP" altLang="en-US" sz="1800" b="1" u="sng" dirty="0" smtClean="0">
                <a:solidFill>
                  <a:schemeClr val="tx1"/>
                </a:solidFill>
                <a:latin typeface="ＭＳ ゴシック" pitchFamily="49" charset="-128"/>
                <a:ea typeface="ＭＳ ゴシック" pitchFamily="49" charset="-128"/>
              </a:rPr>
              <a:t>する</a:t>
            </a:r>
            <a:r>
              <a:rPr lang="ja-JP" altLang="en-US" sz="1800" b="1" dirty="0" smtClean="0">
                <a:solidFill>
                  <a:schemeClr val="tx1"/>
                </a:solidFill>
                <a:latin typeface="ＭＳ ゴシック" pitchFamily="49" charset="-128"/>
                <a:ea typeface="ＭＳ ゴシック" pitchFamily="49" charset="-128"/>
              </a:rPr>
              <a:t>ことが有り得る。このことは、当該マンションの</a:t>
            </a:r>
            <a:r>
              <a:rPr lang="ja-JP" altLang="en-US" sz="1800" b="1" u="sng" dirty="0" smtClean="0">
                <a:solidFill>
                  <a:schemeClr val="tx1"/>
                </a:solidFill>
                <a:latin typeface="ＭＳ ゴシック" pitchFamily="49" charset="-128"/>
                <a:ea typeface="ＭＳ ゴシック" pitchFamily="49" charset="-128"/>
              </a:rPr>
              <a:t>使用規則が</a:t>
            </a:r>
            <a:r>
              <a:rPr lang="ja-JP" altLang="en-US" sz="1800" b="1" dirty="0" smtClean="0">
                <a:solidFill>
                  <a:schemeClr val="tx1"/>
                </a:solidFill>
                <a:latin typeface="ＭＳ ゴシック" pitchFamily="49" charset="-128"/>
                <a:ea typeface="ＭＳ ゴシック" pitchFamily="49" charset="-128"/>
              </a:rPr>
              <a:t>ベランダでの喫煙を禁じてい</a:t>
            </a:r>
            <a:r>
              <a:rPr lang="ja-JP" altLang="en-US" sz="1800" b="1" u="sng" dirty="0" smtClean="0">
                <a:solidFill>
                  <a:schemeClr val="tx1"/>
                </a:solidFill>
                <a:latin typeface="ＭＳ ゴシック" pitchFamily="49" charset="-128"/>
                <a:ea typeface="ＭＳ ゴシック" pitchFamily="49" charset="-128"/>
              </a:rPr>
              <a:t>ない場合であっても同様である。</a:t>
            </a:r>
            <a:r>
              <a:rPr lang="ja-JP" altLang="en-US" sz="1800" b="1" dirty="0" smtClean="0">
                <a:solidFill>
                  <a:schemeClr val="tx1"/>
                </a:solidFill>
                <a:latin typeface="ＭＳ ゴシック" pitchFamily="49" charset="-128"/>
                <a:ea typeface="ＭＳ ゴシック" pitchFamily="49" charset="-128"/>
              </a:rPr>
              <a:t>」</a:t>
            </a:r>
            <a:endParaRPr lang="en-US" altLang="ja-JP" sz="1800" b="1" dirty="0" smtClean="0">
              <a:solidFill>
                <a:schemeClr val="tx1"/>
              </a:solidFill>
              <a:latin typeface="ＭＳ ゴシック" pitchFamily="49" charset="-128"/>
              <a:ea typeface="ＭＳ ゴシック" pitchFamily="49" charset="-128"/>
            </a:endParaRPr>
          </a:p>
          <a:p>
            <a:pPr algn="l"/>
            <a:r>
              <a:rPr lang="ja-JP" altLang="en-US" sz="1800" b="1" dirty="0" smtClean="0">
                <a:solidFill>
                  <a:schemeClr val="tx1"/>
                </a:solidFill>
                <a:latin typeface="ＭＳ ゴシック" pitchFamily="49" charset="-128"/>
                <a:ea typeface="ＭＳ ゴシック" pitchFamily="49" charset="-128"/>
              </a:rPr>
              <a:t>「本件</a:t>
            </a:r>
            <a:r>
              <a:rPr lang="ja-JP" altLang="en-US" sz="1800" b="1" dirty="0">
                <a:solidFill>
                  <a:schemeClr val="tx1"/>
                </a:solidFill>
                <a:latin typeface="ＭＳ ゴシック" pitchFamily="49" charset="-128"/>
                <a:ea typeface="ＭＳ ゴシック" pitchFamily="49" charset="-128"/>
              </a:rPr>
              <a:t>マンションの立地は，日常的に窓を閉め切り空調設備を用いることが望まれるような環境ということはできず，原告が季節を問わず</a:t>
            </a:r>
            <a:r>
              <a:rPr lang="ja-JP" altLang="en-US" sz="1800" b="1" u="sng" dirty="0">
                <a:solidFill>
                  <a:schemeClr val="tx1"/>
                </a:solidFill>
                <a:latin typeface="ＭＳ ゴシック" pitchFamily="49" charset="-128"/>
                <a:ea typeface="ＭＳ ゴシック" pitchFamily="49" charset="-128"/>
              </a:rPr>
              <a:t>窓を開けていたことをもって，原告に落ち度があるということはできない</a:t>
            </a:r>
            <a:r>
              <a:rPr lang="ja-JP" altLang="en-US" sz="1800" b="1" u="sng" dirty="0" smtClean="0">
                <a:solidFill>
                  <a:schemeClr val="tx1"/>
                </a:solidFill>
                <a:latin typeface="ＭＳ ゴシック" pitchFamily="49" charset="-128"/>
                <a:ea typeface="ＭＳ ゴシック" pitchFamily="49" charset="-128"/>
              </a:rPr>
              <a:t>。</a:t>
            </a:r>
            <a:r>
              <a:rPr lang="ja-JP" altLang="en-US" sz="1800" b="1" dirty="0" smtClean="0">
                <a:solidFill>
                  <a:schemeClr val="tx1"/>
                </a:solidFill>
                <a:latin typeface="ＭＳ ゴシック" pitchFamily="49" charset="-128"/>
                <a:ea typeface="ＭＳ ゴシック" pitchFamily="49" charset="-128"/>
              </a:rPr>
              <a:t>」</a:t>
            </a:r>
            <a:endParaRPr lang="en-US" altLang="ja-JP" sz="1800" b="1" dirty="0" smtClean="0">
              <a:solidFill>
                <a:schemeClr val="tx1"/>
              </a:solidFill>
              <a:latin typeface="ＭＳ ゴシック" pitchFamily="49" charset="-128"/>
              <a:ea typeface="ＭＳ ゴシック" pitchFamily="49" charset="-128"/>
            </a:endParaRPr>
          </a:p>
          <a:p>
            <a:pPr algn="l"/>
            <a:endParaRPr lang="ja-JP" altLang="en-US" sz="1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54</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488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7504" y="0"/>
            <a:ext cx="8928992" cy="6858000"/>
          </a:xfrm>
        </p:spPr>
        <p:txBody>
          <a:bodyPr>
            <a:noAutofit/>
          </a:bodyPr>
          <a:lstStyle/>
          <a:p>
            <a:pPr algn="l"/>
            <a:r>
              <a:rPr lang="en-US" altLang="ja-JP" sz="2800" b="1" dirty="0" smtClean="0">
                <a:solidFill>
                  <a:schemeClr val="tx1"/>
                </a:solidFill>
                <a:latin typeface="ＭＳ ゴシック" pitchFamily="49" charset="-128"/>
                <a:ea typeface="ＭＳ ゴシック" pitchFamily="49" charset="-128"/>
              </a:rPr>
              <a:t>2012</a:t>
            </a:r>
            <a:r>
              <a:rPr lang="ja-JP" altLang="en-US" sz="2800" b="1" dirty="0" smtClean="0">
                <a:solidFill>
                  <a:schemeClr val="tx1"/>
                </a:solidFill>
                <a:latin typeface="ＭＳ ゴシック" pitchFamily="49" charset="-128"/>
                <a:ea typeface="ＭＳ ゴシック" pitchFamily="49" charset="-128"/>
              </a:rPr>
              <a:t>年末ニュースになった</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a:t>
            </a:r>
            <a:r>
              <a:rPr lang="ja-JP" altLang="en-US" sz="2800" b="1" u="sng" dirty="0" smtClean="0">
                <a:solidFill>
                  <a:schemeClr val="tx1"/>
                </a:solidFill>
                <a:latin typeface="ＭＳ ゴシック" pitchFamily="49" charset="-128"/>
                <a:ea typeface="ＭＳ ゴシック" pitchFamily="49" charset="-128"/>
              </a:rPr>
              <a:t>「ベランダ喫煙に関する判決」</a:t>
            </a:r>
            <a:endParaRPr lang="en-US" altLang="ja-JP" sz="2800" b="1" u="sng"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名古屋地裁　平成</a:t>
            </a:r>
            <a:r>
              <a:rPr lang="en-US" altLang="ja-JP" sz="2800" b="1" dirty="0" smtClean="0">
                <a:solidFill>
                  <a:schemeClr val="tx1"/>
                </a:solidFill>
                <a:latin typeface="ＭＳ ゴシック" pitchFamily="49" charset="-128"/>
                <a:ea typeface="ＭＳ ゴシック" pitchFamily="49" charset="-128"/>
              </a:rPr>
              <a:t>24</a:t>
            </a:r>
            <a:r>
              <a:rPr lang="ja-JP" altLang="en-US" sz="2800" b="1" dirty="0" smtClean="0">
                <a:solidFill>
                  <a:schemeClr val="tx1"/>
                </a:solidFill>
                <a:latin typeface="ＭＳ ゴシック" pitchFamily="49" charset="-128"/>
                <a:ea typeface="ＭＳ ゴシック" pitchFamily="49" charset="-128"/>
              </a:rPr>
              <a:t>年</a:t>
            </a:r>
            <a:r>
              <a:rPr lang="en-US" altLang="ja-JP" sz="2800" b="1" dirty="0" smtClean="0">
                <a:solidFill>
                  <a:schemeClr val="tx1"/>
                </a:solidFill>
                <a:latin typeface="ＭＳ ゴシック" pitchFamily="49" charset="-128"/>
                <a:ea typeface="ＭＳ ゴシック" pitchFamily="49" charset="-128"/>
              </a:rPr>
              <a:t>12</a:t>
            </a:r>
            <a:r>
              <a:rPr lang="ja-JP" altLang="en-US" sz="2800" b="1" dirty="0" smtClean="0">
                <a:solidFill>
                  <a:schemeClr val="tx1"/>
                </a:solidFill>
                <a:latin typeface="ＭＳ ゴシック" pitchFamily="49" charset="-128"/>
                <a:ea typeface="ＭＳ ゴシック" pitchFamily="49" charset="-128"/>
              </a:rPr>
              <a:t>月</a:t>
            </a:r>
            <a:r>
              <a:rPr lang="en-US" altLang="ja-JP" sz="2800" b="1" dirty="0" smtClean="0">
                <a:solidFill>
                  <a:schemeClr val="tx1"/>
                </a:solidFill>
                <a:latin typeface="ＭＳ ゴシック" pitchFamily="49" charset="-128"/>
                <a:ea typeface="ＭＳ ゴシック" pitchFamily="49" charset="-128"/>
              </a:rPr>
              <a:t>13</a:t>
            </a:r>
            <a:r>
              <a:rPr lang="ja-JP" altLang="en-US" sz="2800" b="1" dirty="0" smtClean="0">
                <a:solidFill>
                  <a:schemeClr val="tx1"/>
                </a:solidFill>
                <a:latin typeface="ＭＳ ゴシック" pitchFamily="49" charset="-128"/>
                <a:ea typeface="ＭＳ ゴシック" pitchFamily="49" charset="-128"/>
              </a:rPr>
              <a:t>日判決　（つづき）</a:t>
            </a:r>
            <a:endParaRPr lang="en-US" altLang="ja-JP" sz="2800" b="1" dirty="0" smtClean="0">
              <a:solidFill>
                <a:schemeClr val="tx1"/>
              </a:solidFill>
              <a:latin typeface="ＭＳ ゴシック" pitchFamily="49" charset="-128"/>
              <a:ea typeface="ＭＳ ゴシック" pitchFamily="49" charset="-128"/>
            </a:endParaRPr>
          </a:p>
          <a:p>
            <a:pPr algn="l"/>
            <a:endParaRPr lang="en-US" altLang="ja-JP" sz="2800" b="1" u="sng" dirty="0" smtClean="0">
              <a:solidFill>
                <a:schemeClr val="tx1"/>
              </a:solidFill>
              <a:latin typeface="ＭＳ ゴシック" pitchFamily="49" charset="-128"/>
              <a:ea typeface="ＭＳ ゴシック" pitchFamily="49" charset="-128"/>
            </a:endParaRPr>
          </a:p>
          <a:p>
            <a:pPr algn="l"/>
            <a:r>
              <a:rPr lang="ja-JP" altLang="en-US" sz="1800" b="1" dirty="0">
                <a:solidFill>
                  <a:schemeClr val="tx1"/>
                </a:solidFill>
                <a:latin typeface="ＭＳ ゴシック" pitchFamily="49" charset="-128"/>
                <a:ea typeface="ＭＳ ゴシック" pitchFamily="49" charset="-128"/>
              </a:rPr>
              <a:t>「被告は，本件マンションに居住するようになったのは被告が先であると主張する。しかし，ベランダでの喫煙は，第三者から容易に確認することができないから，原告が自らタバコの煙が上がってくるような場所を選んで居住したものということはできない。また，タバコの煙を嫌う原告が，居住先を選ぶ際に十分な調査を怠ったということもできない。したがって，</a:t>
            </a:r>
            <a:r>
              <a:rPr lang="ja-JP" altLang="en-US" sz="1800" b="1" u="sng" dirty="0">
                <a:solidFill>
                  <a:schemeClr val="tx1"/>
                </a:solidFill>
                <a:latin typeface="ＭＳ ゴシック" pitchFamily="49" charset="-128"/>
                <a:ea typeface="ＭＳ ゴシック" pitchFamily="49" charset="-128"/>
              </a:rPr>
              <a:t>後から居住したことをもって，原告が被告のベランダでの喫煙によるタバコの煙を受忍すべきということはできない。</a:t>
            </a:r>
            <a:r>
              <a:rPr lang="ja-JP" altLang="en-US" sz="1800" b="1" dirty="0" smtClean="0">
                <a:solidFill>
                  <a:schemeClr val="tx1"/>
                </a:solidFill>
                <a:latin typeface="ＭＳ ゴシック" pitchFamily="49" charset="-128"/>
                <a:ea typeface="ＭＳ ゴシック" pitchFamily="49" charset="-128"/>
              </a:rPr>
              <a:t>」</a:t>
            </a:r>
            <a:endParaRPr lang="en-US" altLang="ja-JP" sz="1800" b="1" dirty="0" smtClean="0">
              <a:solidFill>
                <a:schemeClr val="tx1"/>
              </a:solidFill>
              <a:latin typeface="ＭＳ ゴシック" pitchFamily="49" charset="-128"/>
              <a:ea typeface="ＭＳ ゴシック" pitchFamily="49" charset="-128"/>
            </a:endParaRPr>
          </a:p>
          <a:p>
            <a:pPr algn="l"/>
            <a:endParaRPr lang="en-US" altLang="ja-JP" sz="1800" b="1" dirty="0" smtClean="0">
              <a:solidFill>
                <a:schemeClr val="tx1"/>
              </a:solidFill>
              <a:latin typeface="ＭＳ ゴシック" pitchFamily="49" charset="-128"/>
              <a:ea typeface="ＭＳ ゴシック" pitchFamily="49" charset="-128"/>
            </a:endParaRPr>
          </a:p>
          <a:p>
            <a:pPr algn="l"/>
            <a:r>
              <a:rPr lang="ja-JP" altLang="en-US" sz="1800" b="1" dirty="0" smtClean="0">
                <a:solidFill>
                  <a:schemeClr val="tx1"/>
                </a:solidFill>
                <a:latin typeface="ＭＳ ゴシック" pitchFamily="49" charset="-128"/>
                <a:ea typeface="ＭＳ ゴシック" pitchFamily="49" charset="-128"/>
              </a:rPr>
              <a:t>「</a:t>
            </a:r>
            <a:r>
              <a:rPr lang="ja-JP" altLang="en-US" sz="1800" b="1" u="sng" dirty="0" smtClean="0">
                <a:solidFill>
                  <a:schemeClr val="tx1"/>
                </a:solidFill>
                <a:latin typeface="ＭＳ ゴシック" pitchFamily="49" charset="-128"/>
                <a:ea typeface="ＭＳ ゴシック" pitchFamily="49" charset="-128"/>
              </a:rPr>
              <a:t>被告が、原告に対する配慮をすることなく、自室のベランダで喫煙を継続する行為は、原告に対する不法行為になる</a:t>
            </a:r>
            <a:r>
              <a:rPr lang="ja-JP" altLang="en-US" sz="1800" b="1" dirty="0" smtClean="0">
                <a:solidFill>
                  <a:schemeClr val="tx1"/>
                </a:solidFill>
                <a:latin typeface="ＭＳ ゴシック" pitchFamily="49" charset="-128"/>
                <a:ea typeface="ＭＳ ゴシック" pitchFamily="49" charset="-128"/>
              </a:rPr>
              <a:t>」</a:t>
            </a:r>
            <a:endParaRPr lang="en-US" altLang="ja-JP" sz="1800" b="1" dirty="0" smtClean="0">
              <a:solidFill>
                <a:schemeClr val="tx1"/>
              </a:solidFill>
              <a:latin typeface="ＭＳ ゴシック" pitchFamily="49" charset="-128"/>
              <a:ea typeface="ＭＳ ゴシック" pitchFamily="49" charset="-128"/>
            </a:endParaRPr>
          </a:p>
          <a:p>
            <a:pPr algn="l"/>
            <a:endParaRPr lang="en-US" altLang="ja-JP" sz="1800" b="1" dirty="0" smtClean="0">
              <a:solidFill>
                <a:schemeClr val="tx1"/>
              </a:solidFill>
              <a:latin typeface="ＭＳ ゴシック" pitchFamily="49" charset="-128"/>
              <a:ea typeface="ＭＳ ゴシック" pitchFamily="49" charset="-128"/>
            </a:endParaRPr>
          </a:p>
          <a:p>
            <a:pPr algn="l"/>
            <a:r>
              <a:rPr lang="ja-JP" altLang="en-US" sz="1800" b="1" dirty="0" smtClean="0">
                <a:solidFill>
                  <a:schemeClr val="tx1"/>
                </a:solidFill>
                <a:latin typeface="ＭＳ ゴシック" pitchFamily="49" charset="-128"/>
                <a:ea typeface="ＭＳ ゴシック" pitchFamily="49" charset="-128"/>
              </a:rPr>
              <a:t>平成</a:t>
            </a:r>
            <a:r>
              <a:rPr lang="en-US" altLang="ja-JP" sz="1800" b="1" dirty="0" smtClean="0">
                <a:solidFill>
                  <a:schemeClr val="tx1"/>
                </a:solidFill>
                <a:latin typeface="ＭＳ ゴシック" pitchFamily="49" charset="-128"/>
                <a:ea typeface="ＭＳ ゴシック" pitchFamily="49" charset="-128"/>
              </a:rPr>
              <a:t>23</a:t>
            </a:r>
            <a:r>
              <a:rPr lang="ja-JP" altLang="en-US" sz="1800" b="1" dirty="0" smtClean="0">
                <a:solidFill>
                  <a:schemeClr val="tx1"/>
                </a:solidFill>
                <a:latin typeface="ＭＳ ゴシック" pitchFamily="49" charset="-128"/>
                <a:ea typeface="ＭＳ ゴシック" pitchFamily="49" charset="-128"/>
              </a:rPr>
              <a:t>年</a:t>
            </a:r>
            <a:r>
              <a:rPr lang="en-US" altLang="ja-JP" sz="1800" b="1" dirty="0" smtClean="0">
                <a:solidFill>
                  <a:schemeClr val="tx1"/>
                </a:solidFill>
                <a:latin typeface="ＭＳ ゴシック" pitchFamily="49" charset="-128"/>
                <a:ea typeface="ＭＳ ゴシック" pitchFamily="49" charset="-128"/>
              </a:rPr>
              <a:t>5</a:t>
            </a:r>
            <a:r>
              <a:rPr lang="ja-JP" altLang="en-US" sz="1800" b="1" dirty="0" smtClean="0">
                <a:solidFill>
                  <a:schemeClr val="tx1"/>
                </a:solidFill>
                <a:latin typeface="ＭＳ ゴシック" pitchFamily="49" charset="-128"/>
                <a:ea typeface="ＭＳ ゴシック" pitchFamily="49" charset="-128"/>
              </a:rPr>
              <a:t>月以降の約４か月半（但し、平日の日中は、午前中のみ）について</a:t>
            </a:r>
            <a:endParaRPr lang="en-US" altLang="ja-JP" sz="1800" b="1" dirty="0" smtClean="0">
              <a:solidFill>
                <a:schemeClr val="tx1"/>
              </a:solidFill>
              <a:latin typeface="ＭＳ ゴシック" pitchFamily="49" charset="-128"/>
              <a:ea typeface="ＭＳ ゴシック" pitchFamily="49" charset="-128"/>
            </a:endParaRPr>
          </a:p>
          <a:p>
            <a:pPr algn="l"/>
            <a:r>
              <a:rPr lang="ja-JP" altLang="en-US" sz="1800" b="1" dirty="0" smtClean="0">
                <a:solidFill>
                  <a:schemeClr val="tx1"/>
                </a:solidFill>
                <a:latin typeface="ＭＳ ゴシック" pitchFamily="49" charset="-128"/>
                <a:ea typeface="ＭＳ ゴシック" pitchFamily="49" charset="-128"/>
              </a:rPr>
              <a:t>の慰謝料として、金５万円を認めた。慰謝料の</a:t>
            </a:r>
            <a:r>
              <a:rPr lang="ja-JP" altLang="en-US" sz="1800" b="1" dirty="0">
                <a:solidFill>
                  <a:schemeClr val="tx1"/>
                </a:solidFill>
                <a:latin typeface="ＭＳ ゴシック" pitchFamily="49" charset="-128"/>
                <a:ea typeface="ＭＳ ゴシック" pitchFamily="49" charset="-128"/>
              </a:rPr>
              <a:t>金額</a:t>
            </a:r>
            <a:r>
              <a:rPr lang="ja-JP" altLang="en-US" sz="1800" b="1" dirty="0" smtClean="0">
                <a:solidFill>
                  <a:schemeClr val="tx1"/>
                </a:solidFill>
                <a:latin typeface="ＭＳ ゴシック" pitchFamily="49" charset="-128"/>
                <a:ea typeface="ＭＳ ゴシック" pitchFamily="49" charset="-128"/>
              </a:rPr>
              <a:t>は低いが、ベランダ喫煙が不法行為になることを初めて認めた判決として、報道された。</a:t>
            </a:r>
            <a:endParaRPr lang="en-US" altLang="ja-JP" sz="1800" b="1" dirty="0" smtClean="0">
              <a:solidFill>
                <a:schemeClr val="tx1"/>
              </a:solidFill>
              <a:latin typeface="ＭＳ ゴシック" pitchFamily="49" charset="-128"/>
              <a:ea typeface="ＭＳ ゴシック" pitchFamily="49" charset="-128"/>
            </a:endParaRPr>
          </a:p>
          <a:p>
            <a:pPr algn="l"/>
            <a:endParaRPr lang="en-US" altLang="ja-JP" sz="2000" b="1" dirty="0" smtClean="0">
              <a:solidFill>
                <a:schemeClr val="tx1"/>
              </a:solidFill>
              <a:latin typeface="ＭＳ ゴシック" pitchFamily="49" charset="-128"/>
              <a:ea typeface="ＭＳ ゴシック" pitchFamily="49" charset="-128"/>
            </a:endParaRPr>
          </a:p>
          <a:p>
            <a:pPr algn="l"/>
            <a:endParaRPr lang="en-US" altLang="ja-JP" sz="2800" b="1" dirty="0" smtClean="0">
              <a:solidFill>
                <a:schemeClr val="tx1"/>
              </a:solidFill>
              <a:latin typeface="ＭＳ ゴシック" pitchFamily="49" charset="-128"/>
              <a:ea typeface="ＭＳ ゴシック" pitchFamily="49" charset="-128"/>
              <a:cs typeface="+mj-cs"/>
            </a:endParaRPr>
          </a:p>
          <a:p>
            <a:pPr algn="l"/>
            <a:endParaRPr lang="ja-JP" altLang="en-US" sz="1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55</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1033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1520" y="332656"/>
            <a:ext cx="8136904" cy="5904656"/>
          </a:xfrm>
        </p:spPr>
        <p:txBody>
          <a:bodyPr>
            <a:noAutofit/>
          </a:bodyPr>
          <a:lstStyle/>
          <a:p>
            <a:pPr algn="l"/>
            <a:r>
              <a:rPr lang="ja-JP" altLang="en-US" sz="2800" b="1" u="sng" dirty="0" smtClean="0">
                <a:solidFill>
                  <a:schemeClr val="tx1"/>
                </a:solidFill>
                <a:latin typeface="ＭＳ ゴシック" pitchFamily="49" charset="-128"/>
                <a:ea typeface="ＭＳ ゴシック" pitchFamily="49" charset="-128"/>
                <a:cs typeface="+mj-cs"/>
              </a:rPr>
              <a:t>受動喫煙に関する「安全配慮義務」</a:t>
            </a:r>
            <a:endParaRPr lang="en-US" altLang="ja-JP" sz="2800" b="1" u="sng" dirty="0" smtClean="0">
              <a:solidFill>
                <a:schemeClr val="tx1"/>
              </a:solidFill>
              <a:latin typeface="ＭＳ ゴシック" pitchFamily="49" charset="-128"/>
              <a:ea typeface="ＭＳ ゴシック" pitchFamily="49" charset="-128"/>
              <a:cs typeface="+mj-cs"/>
            </a:endParaRPr>
          </a:p>
          <a:p>
            <a:pPr algn="l"/>
            <a:endParaRPr lang="en-US" altLang="ja-JP" sz="2800" u="sng" dirty="0" smtClean="0">
              <a:solidFill>
                <a:schemeClr val="tx1"/>
              </a:solidFill>
              <a:latin typeface="ＭＳ ゴシック" pitchFamily="49" charset="-128"/>
              <a:ea typeface="ＭＳ ゴシック" pitchFamily="49" charset="-128"/>
              <a:cs typeface="+mj-cs"/>
            </a:endParaRPr>
          </a:p>
          <a:p>
            <a:pPr algn="l"/>
            <a:r>
              <a:rPr lang="ja-JP" altLang="ja-JP" sz="2400" u="sng" dirty="0" smtClean="0">
                <a:solidFill>
                  <a:schemeClr val="tx1"/>
                </a:solidFill>
              </a:rPr>
              <a:t>江戸川区受動喫煙損害賠償事件</a:t>
            </a:r>
            <a:r>
              <a:rPr lang="ja-JP" altLang="en-US" sz="2400" u="sng" dirty="0" smtClean="0">
                <a:solidFill>
                  <a:schemeClr val="tx1"/>
                </a:solidFill>
              </a:rPr>
              <a:t>　東京地裁判決</a:t>
            </a:r>
            <a:endParaRPr lang="en-US" altLang="ja-JP" sz="2400" u="sng" dirty="0" smtClean="0">
              <a:solidFill>
                <a:schemeClr val="tx1"/>
              </a:solidFill>
            </a:endParaRPr>
          </a:p>
          <a:p>
            <a:pPr algn="l"/>
            <a:endParaRPr lang="en-US" altLang="ja-JP" sz="2400" dirty="0" smtClean="0">
              <a:solidFill>
                <a:schemeClr val="tx1"/>
              </a:solidFill>
            </a:endParaRPr>
          </a:p>
          <a:p>
            <a:pPr algn="l"/>
            <a:r>
              <a:rPr lang="ja-JP" altLang="ja-JP" sz="2400" dirty="0" smtClean="0">
                <a:solidFill>
                  <a:schemeClr val="tx1"/>
                </a:solidFill>
              </a:rPr>
              <a:t>「被告は，・・・公務の遂行のために設置した施設等の管理又は原告が被告若しくは上司の指示の下に遂行する公務の管理に当たり，当該施設等の状況に応じ，一定の範囲において</a:t>
            </a:r>
            <a:r>
              <a:rPr lang="ja-JP" altLang="ja-JP" sz="2400" u="sng" dirty="0" smtClean="0">
                <a:solidFill>
                  <a:schemeClr val="tx1"/>
                </a:solidFill>
              </a:rPr>
              <a:t>受動喫煙の危険性から原告の生命及び健康を保護するよう配慮すべき義務を負っていた</a:t>
            </a:r>
            <a:r>
              <a:rPr lang="ja-JP" altLang="ja-JP" sz="2400" dirty="0" smtClean="0">
                <a:solidFill>
                  <a:schemeClr val="tx1"/>
                </a:solidFill>
              </a:rPr>
              <a:t>ものというべきである。」</a:t>
            </a:r>
            <a:r>
              <a:rPr lang="ja-JP" altLang="en-US" sz="2400" dirty="0" smtClean="0">
                <a:solidFill>
                  <a:schemeClr val="tx1"/>
                </a:solidFill>
              </a:rPr>
              <a:t>　　　　　　</a:t>
            </a:r>
            <a:r>
              <a:rPr lang="ja-JP" altLang="ja-JP" sz="2400" dirty="0" smtClean="0">
                <a:solidFill>
                  <a:schemeClr val="tx1"/>
                </a:solidFill>
              </a:rPr>
              <a:t>「</a:t>
            </a:r>
            <a:r>
              <a:rPr lang="ja-JP" altLang="ja-JP" sz="2400" u="sng" dirty="0" smtClean="0">
                <a:solidFill>
                  <a:schemeClr val="tx1"/>
                </a:solidFill>
              </a:rPr>
              <a:t>被告は，原告の生命及び健康を受動喫煙の危険性から保護するよう配慮すべき義務に違反した</a:t>
            </a:r>
            <a:r>
              <a:rPr lang="ja-JP" altLang="ja-JP" sz="2400" dirty="0" smtClean="0">
                <a:solidFill>
                  <a:schemeClr val="tx1"/>
                </a:solidFill>
              </a:rPr>
              <a:t>ものといわざるを得ない。」と判示して，職場が受動喫煙対策をしなかったことが，非喫煙の労働者に対して安全配慮義務違反になることを認めました。 （東京地裁平</a:t>
            </a:r>
            <a:r>
              <a:rPr lang="en-US" altLang="ja-JP" sz="2400" dirty="0" smtClean="0">
                <a:solidFill>
                  <a:schemeClr val="tx1"/>
                </a:solidFill>
              </a:rPr>
              <a:t>16.7.12</a:t>
            </a:r>
            <a:r>
              <a:rPr lang="ja-JP" altLang="ja-JP" sz="2400" dirty="0" smtClean="0">
                <a:solidFill>
                  <a:schemeClr val="tx1"/>
                </a:solidFill>
              </a:rPr>
              <a:t>判決）</a:t>
            </a:r>
            <a:r>
              <a:rPr lang="ja-JP" altLang="en-US" sz="2400" b="1" dirty="0" smtClean="0">
                <a:solidFill>
                  <a:schemeClr val="tx1"/>
                </a:solidFill>
                <a:latin typeface="ＭＳ ゴシック" pitchFamily="49" charset="-128"/>
                <a:ea typeface="ＭＳ ゴシック" pitchFamily="49" charset="-128"/>
                <a:cs typeface="+mj-cs"/>
              </a:rPr>
              <a:t>　</a:t>
            </a:r>
            <a:endParaRPr lang="ja-JP" altLang="en-US" sz="24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6</a:t>
            </a:fld>
            <a:endParaRPr kumimoji="1" lang="ja-JP" altLang="en-US"/>
          </a:p>
        </p:txBody>
      </p:sp>
      <p:sp>
        <p:nvSpPr>
          <p:cNvPr id="7" name="タイトル 1"/>
          <p:cNvSpPr txBox="1">
            <a:spLocks/>
          </p:cNvSpPr>
          <p:nvPr/>
        </p:nvSpPr>
        <p:spPr>
          <a:xfrm>
            <a:off x="0" y="1"/>
            <a:ext cx="8928992" cy="40466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476672"/>
            <a:ext cx="5796136" cy="6048672"/>
          </a:xfrm>
        </p:spPr>
        <p:txBody>
          <a:bodyPr anchor="t">
            <a:noAutofit/>
          </a:bodyPr>
          <a:lstStyle/>
          <a:p>
            <a:pPr algn="l"/>
            <a:r>
              <a:rPr kumimoji="1" lang="ja-JP" altLang="en-US" sz="2000" dirty="0" smtClean="0">
                <a:latin typeface="ＭＳ 明朝" pitchFamily="17" charset="-128"/>
                <a:ea typeface="ＭＳ 明朝" pitchFamily="17" charset="-128"/>
              </a:rPr>
              <a:t>職場受動喫煙に関する裁判所の判断</a:t>
            </a:r>
            <a:r>
              <a:rPr kumimoji="1" lang="en-US" altLang="ja-JP" sz="2000" dirty="0" smtClean="0">
                <a:latin typeface="ＭＳ 明朝" pitchFamily="17" charset="-128"/>
                <a:ea typeface="ＭＳ 明朝" pitchFamily="17" charset="-128"/>
              </a:rPr>
              <a:t/>
            </a:r>
            <a:br>
              <a:rPr kumimoji="1" lang="en-US" altLang="ja-JP" sz="2000" dirty="0" smtClean="0">
                <a:latin typeface="ＭＳ 明朝" pitchFamily="17" charset="-128"/>
                <a:ea typeface="ＭＳ 明朝" pitchFamily="17" charset="-128"/>
              </a:rPr>
            </a:b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b="1" u="sng" dirty="0" smtClean="0">
                <a:latin typeface="ＭＳ 明朝" pitchFamily="17" charset="-128"/>
                <a:ea typeface="ＭＳ 明朝" pitchFamily="17" charset="-128"/>
              </a:rPr>
              <a:t>・平成</a:t>
            </a:r>
            <a:r>
              <a:rPr lang="en-US" altLang="ja-JP" sz="2000" b="1" u="sng" dirty="0" smtClean="0">
                <a:latin typeface="ＭＳ 明朝" pitchFamily="17" charset="-128"/>
                <a:ea typeface="ＭＳ 明朝" pitchFamily="17" charset="-128"/>
              </a:rPr>
              <a:t>16</a:t>
            </a:r>
            <a:r>
              <a:rPr lang="ja-JP" altLang="en-US" sz="2000" b="1" u="sng" dirty="0" smtClean="0">
                <a:latin typeface="ＭＳ 明朝" pitchFamily="17" charset="-128"/>
                <a:ea typeface="ＭＳ 明朝" pitchFamily="17" charset="-128"/>
              </a:rPr>
              <a:t>年</a:t>
            </a:r>
            <a:r>
              <a:rPr lang="en-US" altLang="ja-JP" sz="2000" b="1" u="sng" dirty="0" smtClean="0">
                <a:latin typeface="ＭＳ 明朝" pitchFamily="17" charset="-128"/>
                <a:ea typeface="ＭＳ 明朝" pitchFamily="17" charset="-128"/>
              </a:rPr>
              <a:t>7</a:t>
            </a:r>
            <a:r>
              <a:rPr lang="ja-JP" altLang="en-US" sz="2000" b="1" u="sng" dirty="0" smtClean="0">
                <a:latin typeface="ＭＳ 明朝" pitchFamily="17" charset="-128"/>
                <a:ea typeface="ＭＳ 明朝" pitchFamily="17" charset="-128"/>
              </a:rPr>
              <a:t>月</a:t>
            </a:r>
            <a:r>
              <a:rPr lang="en-US" altLang="ja-JP" sz="2000" b="1" u="sng" dirty="0" smtClean="0">
                <a:latin typeface="ＭＳ 明朝" pitchFamily="17" charset="-128"/>
                <a:ea typeface="ＭＳ 明朝" pitchFamily="17" charset="-128"/>
              </a:rPr>
              <a:t>12</a:t>
            </a:r>
            <a:r>
              <a:rPr lang="ja-JP" altLang="en-US" sz="2000" b="1" u="sng" dirty="0" smtClean="0">
                <a:latin typeface="ＭＳ 明朝" pitchFamily="17" charset="-128"/>
                <a:ea typeface="ＭＳ 明朝" pitchFamily="17" charset="-128"/>
              </a:rPr>
              <a:t>日東京地裁判決</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江戸川区職員が職場での受動喫煙被害を理由に</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a:t>
            </a:r>
            <a:r>
              <a:rPr lang="en-US" altLang="ja-JP" sz="2000" b="1" u="sng" dirty="0" smtClean="0">
                <a:latin typeface="ＭＳ 明朝" pitchFamily="17" charset="-128"/>
                <a:ea typeface="ＭＳ 明朝" pitchFamily="17" charset="-128"/>
              </a:rPr>
              <a:t>30</a:t>
            </a:r>
            <a:r>
              <a:rPr lang="ja-JP" altLang="en-US" sz="2000" b="1" u="sng" dirty="0" smtClean="0">
                <a:latin typeface="ＭＳ 明朝" pitchFamily="17" charset="-128"/>
                <a:ea typeface="ＭＳ 明朝" pitchFamily="17" charset="-128"/>
              </a:rPr>
              <a:t>万円</a:t>
            </a:r>
            <a:r>
              <a:rPr lang="ja-JP" altLang="en-US" sz="2000" dirty="0" smtClean="0">
                <a:latin typeface="ＭＳ 明朝" pitchFamily="17" charset="-128"/>
                <a:ea typeface="ＭＳ 明朝" pitchFamily="17" charset="-128"/>
              </a:rPr>
              <a:t>の慰謝料を江戸川区に求めた裁判。　</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裁判所は、安全配慮義務違反を認めて、</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a:t>
            </a:r>
            <a:r>
              <a:rPr lang="ja-JP" altLang="en-US" sz="2000" b="1" u="sng" dirty="0" smtClean="0">
                <a:latin typeface="ＭＳ 明朝" pitchFamily="17" charset="-128"/>
                <a:ea typeface="ＭＳ 明朝" pitchFamily="17" charset="-128"/>
              </a:rPr>
              <a:t>５万円</a:t>
            </a:r>
            <a:r>
              <a:rPr lang="ja-JP" altLang="en-US" sz="2000" dirty="0" smtClean="0">
                <a:latin typeface="ＭＳ 明朝" pitchFamily="17" charset="-128"/>
                <a:ea typeface="ＭＳ 明朝" pitchFamily="17" charset="-128"/>
              </a:rPr>
              <a:t>の慰謝料請求を認容した。</a:t>
            </a:r>
            <a:r>
              <a:rPr lang="en-US" altLang="ja-JP" sz="1200" dirty="0" smtClean="0">
                <a:latin typeface="ＭＳ 明朝" pitchFamily="17" charset="-128"/>
                <a:ea typeface="ＭＳ 明朝" pitchFamily="17" charset="-128"/>
              </a:rPr>
              <a:t/>
            </a:r>
            <a:br>
              <a:rPr lang="en-US" altLang="ja-JP" sz="1200" dirty="0" smtClean="0">
                <a:latin typeface="ＭＳ 明朝" pitchFamily="17" charset="-128"/>
                <a:ea typeface="ＭＳ 明朝" pitchFamily="17" charset="-128"/>
              </a:rPr>
            </a:br>
            <a:r>
              <a:rPr lang="ja-JP" altLang="en-US" sz="1200" dirty="0" smtClean="0">
                <a:latin typeface="ＭＳ 明朝" pitchFamily="17" charset="-128"/>
                <a:ea typeface="ＭＳ 明朝" pitchFamily="17" charset="-128"/>
              </a:rPr>
              <a:t>　　なお、本人訴訟であった（原告に弁護士がついていない）。</a:t>
            </a:r>
            <a:r>
              <a:rPr lang="en-US" altLang="ja-JP" sz="1200" dirty="0" smtClean="0">
                <a:latin typeface="ＭＳ 明朝" pitchFamily="17" charset="-128"/>
                <a:ea typeface="ＭＳ 明朝" pitchFamily="17" charset="-128"/>
              </a:rPr>
              <a:t/>
            </a:r>
            <a:br>
              <a:rPr lang="en-US" altLang="ja-JP" sz="1200" dirty="0" smtClean="0">
                <a:latin typeface="ＭＳ 明朝" pitchFamily="17" charset="-128"/>
                <a:ea typeface="ＭＳ 明朝" pitchFamily="17" charset="-128"/>
              </a:rPr>
            </a:b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b="1" u="sng" dirty="0" smtClean="0">
                <a:latin typeface="ＭＳ 明朝" pitchFamily="17" charset="-128"/>
                <a:ea typeface="ＭＳ 明朝" pitchFamily="17" charset="-128"/>
              </a:rPr>
              <a:t>・平成</a:t>
            </a:r>
            <a:r>
              <a:rPr lang="en-US" altLang="ja-JP" sz="2000" b="1" u="sng" dirty="0" smtClean="0">
                <a:latin typeface="ＭＳ 明朝" pitchFamily="17" charset="-128"/>
                <a:ea typeface="ＭＳ 明朝" pitchFamily="17" charset="-128"/>
              </a:rPr>
              <a:t>18</a:t>
            </a:r>
            <a:r>
              <a:rPr lang="ja-JP" altLang="en-US" sz="2000" b="1" u="sng" dirty="0" smtClean="0">
                <a:latin typeface="ＭＳ 明朝" pitchFamily="17" charset="-128"/>
                <a:ea typeface="ＭＳ 明朝" pitchFamily="17" charset="-128"/>
              </a:rPr>
              <a:t>年</a:t>
            </a:r>
            <a:r>
              <a:rPr lang="en-US" altLang="ja-JP" sz="2000" b="1" u="sng" dirty="0" smtClean="0">
                <a:latin typeface="ＭＳ 明朝" pitchFamily="17" charset="-128"/>
                <a:ea typeface="ＭＳ 明朝" pitchFamily="17" charset="-128"/>
              </a:rPr>
              <a:t>10</a:t>
            </a:r>
            <a:r>
              <a:rPr lang="ja-JP" altLang="en-US" sz="2000" b="1" u="sng" dirty="0" smtClean="0">
                <a:latin typeface="ＭＳ 明朝" pitchFamily="17" charset="-128"/>
                <a:ea typeface="ＭＳ 明朝" pitchFamily="17" charset="-128"/>
              </a:rPr>
              <a:t>月</a:t>
            </a:r>
            <a:r>
              <a:rPr lang="en-US" altLang="ja-JP" sz="2000" b="1" u="sng" dirty="0" smtClean="0">
                <a:latin typeface="ＭＳ 明朝" pitchFamily="17" charset="-128"/>
                <a:ea typeface="ＭＳ 明朝" pitchFamily="17" charset="-128"/>
              </a:rPr>
              <a:t>19</a:t>
            </a:r>
            <a:r>
              <a:rPr lang="ja-JP" altLang="en-US" sz="2000" b="1" u="sng" dirty="0" smtClean="0">
                <a:latin typeface="ＭＳ 明朝" pitchFamily="17" charset="-128"/>
                <a:ea typeface="ＭＳ 明朝" pitchFamily="17" charset="-128"/>
              </a:rPr>
              <a:t>日札幌簡裁　調停</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女性会社員が職場での受動喫煙被害を理由に</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a:t>
            </a:r>
            <a:r>
              <a:rPr lang="en-US" altLang="ja-JP" sz="2000" b="1" u="sng" dirty="0" smtClean="0">
                <a:latin typeface="ＭＳ 明朝" pitchFamily="17" charset="-128"/>
                <a:ea typeface="ＭＳ 明朝" pitchFamily="17" charset="-128"/>
              </a:rPr>
              <a:t>100</a:t>
            </a:r>
            <a:r>
              <a:rPr lang="ja-JP" altLang="en-US" sz="2000" b="1" u="sng" dirty="0" smtClean="0">
                <a:latin typeface="ＭＳ 明朝" pitchFamily="17" charset="-128"/>
                <a:ea typeface="ＭＳ 明朝" pitchFamily="17" charset="-128"/>
              </a:rPr>
              <a:t>万円</a:t>
            </a:r>
            <a:r>
              <a:rPr lang="ja-JP" altLang="en-US" sz="2000" dirty="0" smtClean="0">
                <a:latin typeface="ＭＳ 明朝" pitchFamily="17" charset="-128"/>
                <a:ea typeface="ＭＳ 明朝" pitchFamily="17" charset="-128"/>
              </a:rPr>
              <a:t>の慰謝料を会社に求めた調停事件。</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裁判所において、</a:t>
            </a:r>
            <a:r>
              <a:rPr lang="en-US" altLang="ja-JP" sz="2000" b="1" u="sng" dirty="0" smtClean="0">
                <a:latin typeface="ＭＳ 明朝" pitchFamily="17" charset="-128"/>
                <a:ea typeface="ＭＳ 明朝" pitchFamily="17" charset="-128"/>
              </a:rPr>
              <a:t>80</a:t>
            </a:r>
            <a:r>
              <a:rPr lang="ja-JP" altLang="en-US" sz="2000" b="1" u="sng" dirty="0" smtClean="0">
                <a:latin typeface="ＭＳ 明朝" pitchFamily="17" charset="-128"/>
                <a:ea typeface="ＭＳ 明朝" pitchFamily="17" charset="-128"/>
              </a:rPr>
              <a:t>万円</a:t>
            </a:r>
            <a:r>
              <a:rPr lang="ja-JP" altLang="en-US" sz="2000" dirty="0" smtClean="0">
                <a:latin typeface="ＭＳ 明朝" pitchFamily="17" charset="-128"/>
                <a:ea typeface="ＭＳ 明朝" pitchFamily="17" charset="-128"/>
              </a:rPr>
              <a:t>の調停が成立した。</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b="1" u="sng" dirty="0" smtClean="0">
                <a:latin typeface="ＭＳ 明朝" pitchFamily="17" charset="-128"/>
                <a:ea typeface="ＭＳ 明朝" pitchFamily="17" charset="-128"/>
              </a:rPr>
              <a:t>・平成</a:t>
            </a:r>
            <a:r>
              <a:rPr lang="en-US" altLang="ja-JP" sz="2000" b="1" u="sng" dirty="0" smtClean="0">
                <a:latin typeface="ＭＳ 明朝" pitchFamily="17" charset="-128"/>
                <a:ea typeface="ＭＳ 明朝" pitchFamily="17" charset="-128"/>
              </a:rPr>
              <a:t>21</a:t>
            </a:r>
            <a:r>
              <a:rPr lang="ja-JP" altLang="en-US" sz="2000" b="1" u="sng" dirty="0" smtClean="0">
                <a:latin typeface="ＭＳ 明朝" pitchFamily="17" charset="-128"/>
                <a:ea typeface="ＭＳ 明朝" pitchFamily="17" charset="-128"/>
              </a:rPr>
              <a:t>年</a:t>
            </a:r>
            <a:r>
              <a:rPr lang="en-US" altLang="ja-JP" sz="2000" b="1" u="sng" dirty="0" smtClean="0">
                <a:latin typeface="ＭＳ 明朝" pitchFamily="17" charset="-128"/>
                <a:ea typeface="ＭＳ 明朝" pitchFamily="17" charset="-128"/>
              </a:rPr>
              <a:t>3</a:t>
            </a:r>
            <a:r>
              <a:rPr lang="ja-JP" altLang="en-US" sz="2000" b="1" u="sng" dirty="0" smtClean="0">
                <a:latin typeface="ＭＳ 明朝" pitchFamily="17" charset="-128"/>
                <a:ea typeface="ＭＳ 明朝" pitchFamily="17" charset="-128"/>
              </a:rPr>
              <a:t>月</a:t>
            </a:r>
            <a:r>
              <a:rPr lang="en-US" altLang="ja-JP" sz="2000" b="1" u="sng" dirty="0" smtClean="0">
                <a:latin typeface="ＭＳ 明朝" pitchFamily="17" charset="-128"/>
                <a:ea typeface="ＭＳ 明朝" pitchFamily="17" charset="-128"/>
              </a:rPr>
              <a:t>4</a:t>
            </a:r>
            <a:r>
              <a:rPr lang="ja-JP" altLang="en-US" sz="2000" b="1" u="sng" dirty="0" smtClean="0">
                <a:latin typeface="ＭＳ 明朝" pitchFamily="17" charset="-128"/>
                <a:ea typeface="ＭＳ 明朝" pitchFamily="17" charset="-128"/>
              </a:rPr>
              <a:t>日札幌地裁滝川支部　和解</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男性会社員が職場での受動喫煙被害を理由に</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a:t>
            </a:r>
            <a:r>
              <a:rPr lang="en-US" altLang="ja-JP" sz="2000" b="1" u="sng" dirty="0" smtClean="0">
                <a:latin typeface="ＭＳ 明朝" pitchFamily="17" charset="-128"/>
                <a:ea typeface="ＭＳ 明朝" pitchFamily="17" charset="-128"/>
              </a:rPr>
              <a:t>2300</a:t>
            </a:r>
            <a:r>
              <a:rPr lang="ja-JP" altLang="en-US" sz="2000" b="1" u="sng" dirty="0" smtClean="0">
                <a:latin typeface="ＭＳ 明朝" pitchFamily="17" charset="-128"/>
                <a:ea typeface="ＭＳ 明朝" pitchFamily="17" charset="-128"/>
              </a:rPr>
              <a:t>万円</a:t>
            </a:r>
            <a:r>
              <a:rPr lang="ja-JP" altLang="en-US" sz="2000" dirty="0" smtClean="0">
                <a:latin typeface="ＭＳ 明朝" pitchFamily="17" charset="-128"/>
                <a:ea typeface="ＭＳ 明朝" pitchFamily="17" charset="-128"/>
              </a:rPr>
              <a:t>の損害賠償を会社に求めた裁判。</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裁判所において、</a:t>
            </a:r>
            <a:r>
              <a:rPr lang="en-US" altLang="ja-JP" sz="2000" b="1" u="sng" dirty="0" smtClean="0">
                <a:latin typeface="ＭＳ 明朝" pitchFamily="17" charset="-128"/>
                <a:ea typeface="ＭＳ 明朝" pitchFamily="17" charset="-128"/>
              </a:rPr>
              <a:t>700</a:t>
            </a:r>
            <a:r>
              <a:rPr lang="ja-JP" altLang="en-US" sz="2000" b="1" u="sng" dirty="0" smtClean="0">
                <a:latin typeface="ＭＳ 明朝" pitchFamily="17" charset="-128"/>
                <a:ea typeface="ＭＳ 明朝" pitchFamily="17" charset="-128"/>
              </a:rPr>
              <a:t>万円</a:t>
            </a:r>
            <a:r>
              <a:rPr lang="ja-JP" altLang="en-US" sz="2000" dirty="0" smtClean="0">
                <a:latin typeface="ＭＳ 明朝" pitchFamily="17" charset="-128"/>
                <a:ea typeface="ＭＳ 明朝" pitchFamily="17" charset="-128"/>
              </a:rPr>
              <a:t>の和解が成立した。</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a:t>
            </a:r>
            <a:r>
              <a:rPr lang="en-US" altLang="ja-JP" sz="2000" dirty="0" smtClean="0">
                <a:latin typeface="ＭＳ 明朝" pitchFamily="17" charset="-128"/>
                <a:ea typeface="ＭＳ 明朝" pitchFamily="17" charset="-128"/>
              </a:rPr>
              <a:t/>
            </a:r>
            <a:br>
              <a:rPr lang="en-US" altLang="ja-JP" sz="2000" dirty="0" smtClean="0">
                <a:latin typeface="ＭＳ 明朝" pitchFamily="17" charset="-128"/>
                <a:ea typeface="ＭＳ 明朝" pitchFamily="17" charset="-128"/>
              </a:rPr>
            </a:br>
            <a:r>
              <a:rPr lang="en-US" altLang="ja-JP" sz="2000" dirty="0" smtClean="0">
                <a:solidFill>
                  <a:srgbClr val="FF0000"/>
                </a:solidFill>
                <a:latin typeface="ＭＳ 明朝" pitchFamily="17" charset="-128"/>
                <a:ea typeface="ＭＳ 明朝" pitchFamily="17" charset="-128"/>
              </a:rPr>
              <a:t/>
            </a:r>
            <a:br>
              <a:rPr lang="en-US" altLang="ja-JP" sz="2000" dirty="0" smtClean="0">
                <a:solidFill>
                  <a:srgbClr val="FF0000"/>
                </a:solidFill>
                <a:latin typeface="ＭＳ 明朝" pitchFamily="17" charset="-128"/>
                <a:ea typeface="ＭＳ 明朝" pitchFamily="17" charset="-128"/>
              </a:rPr>
            </a:br>
            <a:r>
              <a:rPr lang="en-US" altLang="ja-JP" sz="2000" dirty="0" smtClean="0">
                <a:solidFill>
                  <a:srgbClr val="FF0000"/>
                </a:solidFill>
              </a:rPr>
              <a:t/>
            </a:r>
            <a:br>
              <a:rPr lang="en-US" altLang="ja-JP" sz="2000" dirty="0" smtClean="0">
                <a:solidFill>
                  <a:srgbClr val="FF0000"/>
                </a:solidFill>
              </a:rPr>
            </a:br>
            <a:endParaRPr kumimoji="1" lang="ja-JP" altLang="en-US" sz="2000" dirty="0">
              <a:solidFill>
                <a:srgbClr val="FF0000"/>
              </a:solidFill>
            </a:endParaRPr>
          </a:p>
        </p:txBody>
      </p:sp>
      <p:sp>
        <p:nvSpPr>
          <p:cNvPr id="4" name="スライド番号プレースホルダ 3"/>
          <p:cNvSpPr>
            <a:spLocks noGrp="1"/>
          </p:cNvSpPr>
          <p:nvPr>
            <p:ph type="sldNum" sz="quarter" idx="12"/>
          </p:nvPr>
        </p:nvSpPr>
        <p:spPr/>
        <p:txBody>
          <a:bodyPr/>
          <a:lstStyle/>
          <a:p>
            <a:fld id="{83294AE6-8CEA-4621-89A7-2B04751E61DE}"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15008" y="332656"/>
            <a:ext cx="8928992" cy="6336704"/>
          </a:xfrm>
        </p:spPr>
        <p:txBody>
          <a:bodyPr>
            <a:noAutofit/>
          </a:bodyPr>
          <a:lstStyle/>
          <a:p>
            <a:pPr algn="l"/>
            <a:r>
              <a:rPr lang="ja-JP" altLang="en-US" sz="2800" dirty="0" smtClean="0">
                <a:solidFill>
                  <a:schemeClr val="tx1"/>
                </a:solidFill>
                <a:latin typeface="ＭＳ ゴシック" pitchFamily="49" charset="-128"/>
                <a:ea typeface="ＭＳ ゴシック" pitchFamily="49" charset="-128"/>
                <a:cs typeface="+mj-cs"/>
              </a:rPr>
              <a:t>「安全配慮義務」のポイント</a:t>
            </a:r>
            <a:endParaRPr lang="en-US" altLang="ja-JP" sz="2800" dirty="0" smtClean="0">
              <a:solidFill>
                <a:schemeClr val="tx1"/>
              </a:solidFill>
              <a:latin typeface="ＭＳ ゴシック" pitchFamily="49" charset="-128"/>
              <a:ea typeface="ＭＳ ゴシック" pitchFamily="49" charset="-128"/>
              <a:cs typeface="+mj-cs"/>
            </a:endParaRPr>
          </a:p>
          <a:p>
            <a:pPr algn="l"/>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・最高裁の定義及び法律上の規定は抽象的</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・内容は広範に及ぶ</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・法的根拠は、使用者と労働者の契約関係（信義則）</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・行政取締法（労働安全衛生法など）は、刑罰等の公権力をもって強制するもの。安全配慮義務はより広範な義務を含む。</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smtClean="0">
                <a:solidFill>
                  <a:schemeClr val="tx1"/>
                </a:solidFill>
                <a:latin typeface="ＭＳ ゴシック" pitchFamily="49" charset="-128"/>
                <a:ea typeface="ＭＳ ゴシック" pitchFamily="49" charset="-128"/>
                <a:cs typeface="+mj-cs"/>
              </a:rPr>
              <a:t>・安全配慮義務違反は、民事裁判で損害賠償（金銭賠償）が認められる。</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dirty="0">
                <a:solidFill>
                  <a:schemeClr val="tx1"/>
                </a:solidFill>
                <a:latin typeface="ＭＳ ゴシック" pitchFamily="49" charset="-128"/>
                <a:ea typeface="ＭＳ ゴシック" pitchFamily="49" charset="-128"/>
                <a:cs typeface="+mj-cs"/>
              </a:rPr>
              <a:t>・義務の明確な</a:t>
            </a:r>
            <a:r>
              <a:rPr lang="ja-JP" altLang="en-US" sz="2800" dirty="0" smtClean="0">
                <a:solidFill>
                  <a:schemeClr val="tx1"/>
                </a:solidFill>
                <a:latin typeface="ＭＳ ゴシック" pitchFamily="49" charset="-128"/>
                <a:ea typeface="ＭＳ ゴシック" pitchFamily="49" charset="-128"/>
                <a:cs typeface="+mj-cs"/>
              </a:rPr>
              <a:t>基準や線引き</a:t>
            </a:r>
            <a:r>
              <a:rPr lang="ja-JP" altLang="en-US" sz="2800" dirty="0">
                <a:solidFill>
                  <a:schemeClr val="tx1"/>
                </a:solidFill>
                <a:latin typeface="ＭＳ ゴシック" pitchFamily="49" charset="-128"/>
                <a:ea typeface="ＭＳ ゴシック" pitchFamily="49" charset="-128"/>
                <a:cs typeface="+mj-cs"/>
              </a:rPr>
              <a:t>は</a:t>
            </a:r>
            <a:r>
              <a:rPr lang="ja-JP" altLang="en-US" sz="2800" dirty="0" smtClean="0">
                <a:solidFill>
                  <a:schemeClr val="tx1"/>
                </a:solidFill>
                <a:latin typeface="ＭＳ ゴシック" pitchFamily="49" charset="-128"/>
                <a:ea typeface="ＭＳ ゴシック" pitchFamily="49" charset="-128"/>
                <a:cs typeface="+mj-cs"/>
              </a:rPr>
              <a:t>なく、裁判所</a:t>
            </a:r>
            <a:r>
              <a:rPr lang="ja-JP" altLang="en-US" sz="2800" dirty="0">
                <a:solidFill>
                  <a:schemeClr val="tx1"/>
                </a:solidFill>
                <a:latin typeface="ＭＳ ゴシック" pitchFamily="49" charset="-128"/>
                <a:ea typeface="ＭＳ ゴシック" pitchFamily="49" charset="-128"/>
                <a:cs typeface="+mj-cs"/>
              </a:rPr>
              <a:t>によって個別の事例ごと</a:t>
            </a:r>
            <a:r>
              <a:rPr lang="ja-JP" altLang="en-US" sz="2800" dirty="0" smtClean="0">
                <a:solidFill>
                  <a:schemeClr val="tx1"/>
                </a:solidFill>
                <a:latin typeface="ＭＳ ゴシック" pitchFamily="49" charset="-128"/>
                <a:ea typeface="ＭＳ ゴシック" pitchFamily="49" charset="-128"/>
                <a:cs typeface="+mj-cs"/>
              </a:rPr>
              <a:t>に判断</a:t>
            </a:r>
            <a:r>
              <a:rPr lang="ja-JP" altLang="en-US" sz="2800" dirty="0">
                <a:solidFill>
                  <a:schemeClr val="tx1"/>
                </a:solidFill>
                <a:latin typeface="ＭＳ ゴシック" pitchFamily="49" charset="-128"/>
                <a:ea typeface="ＭＳ ゴシック" pitchFamily="49" charset="-128"/>
                <a:cs typeface="+mj-cs"/>
              </a:rPr>
              <a:t>される</a:t>
            </a:r>
            <a:r>
              <a:rPr lang="ja-JP" altLang="en-US" sz="2800" dirty="0" smtClean="0">
                <a:solidFill>
                  <a:schemeClr val="tx1"/>
                </a:solidFill>
                <a:latin typeface="ＭＳ ゴシック" pitchFamily="49" charset="-128"/>
                <a:ea typeface="ＭＳ ゴシック" pitchFamily="49" charset="-128"/>
                <a:cs typeface="+mj-cs"/>
              </a:rPr>
              <a:t>。時代とともに、義務の内容が進展し得る。</a:t>
            </a:r>
            <a:endParaRPr lang="en-US" altLang="ja-JP" sz="2800" dirty="0" smtClean="0">
              <a:solidFill>
                <a:schemeClr val="tx1"/>
              </a:solidFill>
              <a:latin typeface="ＭＳ ゴシック" pitchFamily="49" charset="-128"/>
              <a:ea typeface="ＭＳ ゴシック" pitchFamily="49" charset="-128"/>
              <a:cs typeface="+mj-cs"/>
            </a:endParaRPr>
          </a:p>
          <a:p>
            <a:pPr algn="l"/>
            <a:r>
              <a:rPr lang="ja-JP" altLang="en-US" sz="2800" b="1" dirty="0" smtClean="0">
                <a:solidFill>
                  <a:schemeClr val="tx1"/>
                </a:solidFill>
                <a:latin typeface="ＭＳ ゴシック" pitchFamily="49" charset="-128"/>
                <a:ea typeface="ＭＳ ゴシック" pitchFamily="49" charset="-128"/>
                <a:cs typeface="+mj-cs"/>
              </a:rPr>
              <a:t>　</a:t>
            </a:r>
            <a:endParaRPr lang="ja-JP" altLang="en-US" sz="2800" b="1" dirty="0">
              <a:solidFill>
                <a:schemeClr val="tx1"/>
              </a:solidFill>
              <a:latin typeface="ＭＳ ゴシック" pitchFamily="49" charset="-128"/>
              <a:ea typeface="ＭＳ ゴシック" pitchFamily="49" charset="-128"/>
              <a:cs typeface="+mj-cs"/>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8</a:t>
            </a:fld>
            <a:endParaRPr kumimoji="1" lang="ja-JP" altLang="en-US"/>
          </a:p>
        </p:txBody>
      </p:sp>
      <p:sp>
        <p:nvSpPr>
          <p:cNvPr id="8" name="タイトル 1"/>
          <p:cNvSpPr txBox="1">
            <a:spLocks/>
          </p:cNvSpPr>
          <p:nvPr/>
        </p:nvSpPr>
        <p:spPr>
          <a:xfrm>
            <a:off x="0" y="1"/>
            <a:ext cx="8928992" cy="1052736"/>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ja-JP" sz="2000" b="1" dirty="0" smtClean="0">
              <a:solidFill>
                <a:srgbClr val="FF0000"/>
              </a:solidFill>
              <a:latin typeface="ＭＳ 明朝" pitchFamily="17" charset="-128"/>
              <a:ea typeface="ＭＳ 明朝" pitchFamily="17" charset="-128"/>
              <a:cs typeface="ＭＳ ゴシック"/>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t/>
            </a:r>
            <a:br>
              <a:rPr kumimoji="1" lang="en-US" altLang="ja-JP" sz="2000" b="1" i="0" u="none" strike="noStrike" kern="1200" cap="none" spc="0" normalizeH="0" baseline="0" noProof="0" dirty="0" smtClean="0">
                <a:ln>
                  <a:noFill/>
                </a:ln>
                <a:solidFill>
                  <a:srgbClr val="FF0000"/>
                </a:solidFill>
                <a:effectLst/>
                <a:uLnTx/>
                <a:uFillTx/>
                <a:latin typeface="ＭＳ 明朝" pitchFamily="17" charset="-128"/>
                <a:ea typeface="ＭＳ 明朝" pitchFamily="17" charset="-128"/>
                <a:cs typeface="ＭＳ ゴシック"/>
              </a:rPr>
            </a:br>
            <a:endParaRPr kumimoji="1" lang="ja-JP" altLang="en-US" sz="2000" b="1" i="0" u="none" strike="noStrike" kern="1200" cap="none" spc="0" normalizeH="0" baseline="0" noProof="0" dirty="0">
              <a:ln>
                <a:noFill/>
              </a:ln>
              <a:solidFill>
                <a:srgbClr val="0066FF"/>
              </a:solidFill>
              <a:effectLst/>
              <a:uLnTx/>
              <a:uFillTx/>
              <a:latin typeface="ＭＳ ゴシック" pitchFamily="49" charset="-128"/>
              <a:ea typeface="ＭＳ ゴシック" pitchFamily="49" charset="-128"/>
              <a:cs typeface="ＭＳ 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0"/>
            <a:ext cx="8568952" cy="6525344"/>
          </a:xfrm>
        </p:spPr>
        <p:txBody>
          <a:bodyPr>
            <a:noAutofit/>
          </a:bodyPr>
          <a:lstStyle/>
          <a:p>
            <a:pPr algn="l"/>
            <a:r>
              <a:rPr lang="ja-JP" altLang="en-US" sz="3600" b="1" dirty="0" smtClean="0">
                <a:solidFill>
                  <a:schemeClr val="tx1"/>
                </a:solidFill>
                <a:latin typeface="ＭＳ ゴシック" pitchFamily="49" charset="-128"/>
                <a:ea typeface="ＭＳ ゴシック" pitchFamily="49" charset="-128"/>
                <a:cs typeface="+mj-cs"/>
              </a:rPr>
              <a:t>訴訟にまで発展した事例</a:t>
            </a:r>
            <a:endParaRPr lang="en-US" altLang="ja-JP" sz="3600" b="1" dirty="0" smtClean="0">
              <a:solidFill>
                <a:schemeClr val="tx1"/>
              </a:solidFill>
              <a:latin typeface="ＭＳ ゴシック" pitchFamily="49" charset="-128"/>
              <a:ea typeface="ＭＳ ゴシック" pitchFamily="49" charset="-128"/>
              <a:cs typeface="+mj-cs"/>
            </a:endParaRPr>
          </a:p>
          <a:p>
            <a:pPr algn="l"/>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平成</a:t>
            </a:r>
            <a:r>
              <a:rPr lang="en-US" altLang="ja-JP" sz="2800" b="1" dirty="0" smtClean="0">
                <a:solidFill>
                  <a:schemeClr val="tx1"/>
                </a:solidFill>
                <a:latin typeface="ＭＳ ゴシック" pitchFamily="49" charset="-128"/>
                <a:ea typeface="ＭＳ ゴシック" pitchFamily="49" charset="-128"/>
              </a:rPr>
              <a:t>22</a:t>
            </a:r>
            <a:r>
              <a:rPr lang="ja-JP" altLang="en-US" sz="2800" b="1" dirty="0" smtClean="0">
                <a:solidFill>
                  <a:schemeClr val="tx1"/>
                </a:solidFill>
                <a:latin typeface="ＭＳ ゴシック" pitchFamily="49" charset="-128"/>
                <a:ea typeface="ＭＳ ゴシック" pitchFamily="49" charset="-128"/>
              </a:rPr>
              <a:t>年</a:t>
            </a:r>
            <a:r>
              <a:rPr lang="ja-JP" altLang="en-US" sz="2800" b="1" dirty="0">
                <a:solidFill>
                  <a:schemeClr val="tx1"/>
                </a:solidFill>
                <a:latin typeface="ＭＳ ゴシック" pitchFamily="49" charset="-128"/>
                <a:ea typeface="ＭＳ ゴシック" pitchFamily="49" charset="-128"/>
              </a:rPr>
              <a:t>の</a:t>
            </a:r>
            <a:r>
              <a:rPr lang="ja-JP" altLang="en-US" sz="2800" b="1" dirty="0" smtClean="0">
                <a:solidFill>
                  <a:schemeClr val="tx1"/>
                </a:solidFill>
                <a:latin typeface="ＭＳ ゴシック" pitchFamily="49" charset="-128"/>
                <a:ea typeface="ＭＳ ゴシック" pitchFamily="49" charset="-128"/>
              </a:rPr>
              <a:t>事案</a:t>
            </a:r>
            <a:r>
              <a:rPr lang="ja-JP" altLang="en-US" sz="2800" b="1" dirty="0">
                <a:solidFill>
                  <a:schemeClr val="tx1"/>
                </a:solidFill>
                <a:latin typeface="ＭＳ ゴシック" pitchFamily="49" charset="-128"/>
                <a:ea typeface="ＭＳ ゴシック" pitchFamily="49" charset="-128"/>
              </a:rPr>
              <a:t>　</a:t>
            </a:r>
            <a:r>
              <a:rPr lang="ja-JP" altLang="en-US" sz="2800" b="1" dirty="0" smtClean="0">
                <a:solidFill>
                  <a:schemeClr val="tx1"/>
                </a:solidFill>
                <a:latin typeface="ＭＳ ゴシック" pitchFamily="49" charset="-128"/>
                <a:ea typeface="ＭＳ ゴシック" pitchFamily="49" charset="-128"/>
              </a:rPr>
              <a:t>　＜試用期</a:t>
            </a:r>
            <a:r>
              <a:rPr lang="ja-JP" altLang="en-US" sz="2800" b="1" dirty="0">
                <a:solidFill>
                  <a:schemeClr val="tx1"/>
                </a:solidFill>
                <a:latin typeface="ＭＳ ゴシック" pitchFamily="49" charset="-128"/>
                <a:ea typeface="ＭＳ ゴシック" pitchFamily="49" charset="-128"/>
              </a:rPr>
              <a:t>間中に受動喫煙改善を</a:t>
            </a:r>
            <a:r>
              <a:rPr lang="ja-JP" altLang="en-US" sz="2800" b="1" dirty="0" smtClean="0">
                <a:solidFill>
                  <a:schemeClr val="tx1"/>
                </a:solidFill>
                <a:latin typeface="ＭＳ ゴシック" pitchFamily="49" charset="-128"/>
                <a:ea typeface="ＭＳ ゴシック" pitchFamily="49" charset="-128"/>
              </a:rPr>
              <a:t>求めた労働者を、本採用拒否した事案＞</a:t>
            </a:r>
            <a:endParaRPr lang="en-US" altLang="ja-JP" sz="2800" b="1" dirty="0" smtClean="0">
              <a:solidFill>
                <a:schemeClr val="tx1"/>
              </a:solidFill>
              <a:latin typeface="ＭＳ ゴシック" pitchFamily="49" charset="-128"/>
              <a:ea typeface="ＭＳ ゴシック" pitchFamily="49" charset="-128"/>
            </a:endParaRPr>
          </a:p>
          <a:p>
            <a:pPr algn="l"/>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社長と従業員</a:t>
            </a:r>
            <a:r>
              <a:rPr lang="en-US" altLang="ja-JP" sz="2800" b="1" dirty="0" smtClean="0">
                <a:solidFill>
                  <a:schemeClr val="tx1"/>
                </a:solidFill>
                <a:latin typeface="ＭＳ ゴシック" pitchFamily="49" charset="-128"/>
                <a:ea typeface="ＭＳ ゴシック" pitchFamily="49" charset="-128"/>
              </a:rPr>
              <a:t>4</a:t>
            </a:r>
            <a:r>
              <a:rPr lang="ja-JP" altLang="en-US" sz="2800" b="1" dirty="0" smtClean="0">
                <a:solidFill>
                  <a:schemeClr val="tx1"/>
                </a:solidFill>
                <a:latin typeface="ＭＳ ゴシック" pitchFamily="49" charset="-128"/>
                <a:ea typeface="ＭＳ ゴシック" pitchFamily="49" charset="-128"/>
              </a:rPr>
              <a:t>名の小規模会社。</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社長は自席喫煙。　喫煙室など無し。</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受動喫煙で、動悸・咳・頭痛・吐き気・不眠</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社長に改善を求めた</a:t>
            </a:r>
            <a:r>
              <a:rPr lang="ja-JP" altLang="en-US" sz="2800" b="1" dirty="0">
                <a:solidFill>
                  <a:schemeClr val="tx1"/>
                </a:solidFill>
                <a:latin typeface="ＭＳ ゴシック" pitchFamily="49" charset="-128"/>
                <a:ea typeface="ＭＳ ゴシック" pitchFamily="49" charset="-128"/>
              </a:rPr>
              <a:t>ところ、本採用</a:t>
            </a:r>
            <a:r>
              <a:rPr lang="ja-JP" altLang="en-US" sz="2800" b="1" dirty="0" smtClean="0">
                <a:solidFill>
                  <a:schemeClr val="tx1"/>
                </a:solidFill>
                <a:latin typeface="ＭＳ ゴシック" pitchFamily="49" charset="-128"/>
                <a:ea typeface="ＭＳ ゴシック" pitchFamily="49" charset="-128"/>
              </a:rPr>
              <a:t>拒否</a:t>
            </a:r>
            <a:endParaRPr lang="en-US" altLang="ja-JP" sz="2800" b="1" dirty="0" smtClean="0">
              <a:solidFill>
                <a:schemeClr val="tx1"/>
              </a:solidFill>
              <a:latin typeface="ＭＳ ゴシック" pitchFamily="49" charset="-128"/>
              <a:ea typeface="ＭＳ ゴシック" pitchFamily="49" charset="-128"/>
            </a:endParaRPr>
          </a:p>
          <a:p>
            <a:pPr algn="l"/>
            <a:r>
              <a:rPr lang="ja-JP" altLang="en-US" sz="2800" b="1" dirty="0" smtClean="0">
                <a:solidFill>
                  <a:schemeClr val="tx1"/>
                </a:solidFill>
                <a:latin typeface="ＭＳ ゴシック" pitchFamily="49" charset="-128"/>
                <a:ea typeface="ＭＳ ゴシック" pitchFamily="49" charset="-128"/>
              </a:rPr>
              <a:t>→ 解雇無効で会社を訴えた</a:t>
            </a:r>
            <a:endParaRPr lang="en-US" altLang="ja-JP" sz="2800" b="1" dirty="0" smtClean="0">
              <a:solidFill>
                <a:schemeClr val="tx1"/>
              </a:solidFill>
              <a:latin typeface="ＭＳ ゴシック" pitchFamily="49" charset="-128"/>
              <a:ea typeface="ＭＳ ゴシック" pitchFamily="49" charset="-128"/>
            </a:endParaRPr>
          </a:p>
          <a:p>
            <a:pPr algn="l"/>
            <a:endParaRPr lang="en-US" altLang="ja-JP" sz="2800" b="1" dirty="0">
              <a:solidFill>
                <a:schemeClr val="tx1"/>
              </a:solidFill>
              <a:latin typeface="ＭＳ ゴシック" pitchFamily="49" charset="-128"/>
              <a:ea typeface="ＭＳ ゴシック" pitchFamily="49" charset="-128"/>
            </a:endParaRPr>
          </a:p>
          <a:p>
            <a:pPr algn="l"/>
            <a:r>
              <a:rPr lang="ja-JP" altLang="en-US" sz="2800" b="1" smtClean="0">
                <a:solidFill>
                  <a:schemeClr val="tx1"/>
                </a:solidFill>
                <a:latin typeface="ＭＳ ゴシック" pitchFamily="49" charset="-128"/>
                <a:ea typeface="ＭＳ ゴシック" pitchFamily="49" charset="-128"/>
              </a:rPr>
              <a:t>→平成</a:t>
            </a:r>
            <a:r>
              <a:rPr lang="en-US" altLang="ja-JP" sz="2800" b="1" dirty="0" smtClean="0">
                <a:solidFill>
                  <a:schemeClr val="tx1"/>
                </a:solidFill>
                <a:latin typeface="ＭＳ ゴシック" pitchFamily="49" charset="-128"/>
                <a:ea typeface="ＭＳ ゴシック" pitchFamily="49" charset="-128"/>
              </a:rPr>
              <a:t>24</a:t>
            </a:r>
            <a:r>
              <a:rPr lang="ja-JP" altLang="en-US" sz="2800" b="1" dirty="0" smtClean="0">
                <a:solidFill>
                  <a:schemeClr val="tx1"/>
                </a:solidFill>
                <a:latin typeface="ＭＳ ゴシック" pitchFamily="49" charset="-128"/>
                <a:ea typeface="ＭＳ ゴシック" pitchFamily="49" charset="-128"/>
              </a:rPr>
              <a:t>年</a:t>
            </a:r>
            <a:r>
              <a:rPr lang="en-US" altLang="ja-JP" sz="2800" b="1" dirty="0" smtClean="0">
                <a:solidFill>
                  <a:schemeClr val="tx1"/>
                </a:solidFill>
                <a:latin typeface="ＭＳ ゴシック" pitchFamily="49" charset="-128"/>
                <a:ea typeface="ＭＳ ゴシック" pitchFamily="49" charset="-128"/>
              </a:rPr>
              <a:t>8</a:t>
            </a:r>
            <a:r>
              <a:rPr lang="ja-JP" altLang="en-US" sz="2800" b="1" dirty="0" smtClean="0">
                <a:solidFill>
                  <a:schemeClr val="tx1"/>
                </a:solidFill>
                <a:latin typeface="ＭＳ ゴシック" pitchFamily="49" charset="-128"/>
                <a:ea typeface="ＭＳ ゴシック" pitchFamily="49" charset="-128"/>
              </a:rPr>
              <a:t>月</a:t>
            </a:r>
            <a:r>
              <a:rPr lang="en-US" altLang="ja-JP" sz="2800" b="1" dirty="0" smtClean="0">
                <a:solidFill>
                  <a:schemeClr val="tx1"/>
                </a:solidFill>
                <a:latin typeface="ＭＳ ゴシック" pitchFamily="49" charset="-128"/>
                <a:ea typeface="ＭＳ ゴシック" pitchFamily="49" charset="-128"/>
              </a:rPr>
              <a:t>23</a:t>
            </a:r>
            <a:r>
              <a:rPr lang="ja-JP" altLang="en-US" sz="2800" b="1" dirty="0" smtClean="0">
                <a:solidFill>
                  <a:schemeClr val="tx1"/>
                </a:solidFill>
                <a:latin typeface="ＭＳ ゴシック" pitchFamily="49" charset="-128"/>
                <a:ea typeface="ＭＳ ゴシック" pitchFamily="49" charset="-128"/>
              </a:rPr>
              <a:t>日判決</a:t>
            </a:r>
            <a:endParaRPr lang="en-US" altLang="ja-JP" sz="2800" b="1" dirty="0">
              <a:solidFill>
                <a:schemeClr val="tx1"/>
              </a:solidFill>
              <a:latin typeface="ＭＳ ゴシック" pitchFamily="49" charset="-128"/>
              <a:ea typeface="ＭＳ ゴシック" pitchFamily="49" charset="-128"/>
            </a:endParaRPr>
          </a:p>
          <a:p>
            <a:pPr algn="l"/>
            <a:endParaRPr lang="en-US" altLang="ja-JP" sz="2800" b="1" dirty="0" smtClean="0">
              <a:solidFill>
                <a:schemeClr val="tx1"/>
              </a:solidFill>
              <a:latin typeface="ＭＳ ゴシック" pitchFamily="49" charset="-128"/>
              <a:ea typeface="ＭＳ ゴシック" pitchFamily="49" charset="-128"/>
            </a:endParaRPr>
          </a:p>
        </p:txBody>
      </p:sp>
      <p:sp>
        <p:nvSpPr>
          <p:cNvPr id="6" name="スライド番号プレースホルダ 5"/>
          <p:cNvSpPr>
            <a:spLocks noGrp="1"/>
          </p:cNvSpPr>
          <p:nvPr>
            <p:ph type="sldNum" sz="quarter" idx="12"/>
          </p:nvPr>
        </p:nvSpPr>
        <p:spPr/>
        <p:txBody>
          <a:bodyPr/>
          <a:lstStyle/>
          <a:p>
            <a:fld id="{83294AE6-8CEA-4621-89A7-2B04751E61DE}" type="slidenum">
              <a:rPr kumimoji="1" lang="ja-JP" altLang="en-US" smtClean="0"/>
              <a:pPr/>
              <a:t>9</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469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3370</TotalTime>
  <Words>7518</Words>
  <Application>Microsoft Macintosh PowerPoint</Application>
  <PresentationFormat>画面に合わせる (4:3)</PresentationFormat>
  <Paragraphs>817</Paragraphs>
  <Slides>55</Slides>
  <Notes>55</Notes>
  <HiddenSlides>0</HiddenSlides>
  <MMClips>0</MMClips>
  <ScaleCrop>false</ScaleCrop>
  <HeadingPairs>
    <vt:vector size="4" baseType="variant">
      <vt:variant>
        <vt:lpstr>デザイン テンプレート</vt:lpstr>
      </vt:variant>
      <vt:variant>
        <vt:i4>2</vt:i4>
      </vt:variant>
      <vt:variant>
        <vt:lpstr>スライド タイトル</vt:lpstr>
      </vt:variant>
      <vt:variant>
        <vt:i4>55</vt:i4>
      </vt:variant>
    </vt:vector>
  </HeadingPairs>
  <TitlesOfParts>
    <vt:vector size="57" baseType="lpstr">
      <vt:lpstr>Office テーマ</vt:lpstr>
      <vt:lpstr>1_Office テーマ</vt:lpstr>
      <vt:lpstr>第87回日本産業衛生学会ランチョンセミナー 2014年5月22日  職場の受動喫煙対策 ～訴訟及びトラブルをいかに予防すべきか～  弁護士　岡本　光樹</vt:lpstr>
      <vt:lpstr>スライド 2</vt:lpstr>
      <vt:lpstr>スライド 3</vt:lpstr>
      <vt:lpstr>スライド 4</vt:lpstr>
      <vt:lpstr>              </vt:lpstr>
      <vt:lpstr>スライド 6</vt:lpstr>
      <vt:lpstr>職場受動喫煙に関する裁判所の判断  ・平成16年7月12日東京地裁判決 　江戸川区職員が職場での受動喫煙被害を理由に 　30万円の慰謝料を江戸川区に求めた裁判。　 　裁判所は、安全配慮義務違反を認めて、 　５万円の慰謝料請求を認容した。 　　なお、本人訴訟であった（原告に弁護士がついていない）。  ・平成18年10月19日札幌簡裁　調停 　女性会社員が職場での受動喫煙被害を理由に 　100万円の慰謝料を会社に求めた調停事件。 　裁判所において、80万円の調停が成立した。  ・平成21年3月4日札幌地裁滝川支部　和解 　男性会社員が職場での受動喫煙被害を理由に 　2300万円の損害賠償を会社に求めた裁判。 　裁判所において、700万円の和解が成立した。 　   </vt:lpstr>
      <vt:lpstr>スライド 8</vt:lpstr>
      <vt:lpstr>スライド 9</vt:lpstr>
      <vt:lpstr>スライド 10</vt:lpstr>
      <vt:lpstr>スライド 11</vt:lpstr>
      <vt:lpstr>スライド 12</vt:lpstr>
      <vt:lpstr>スライド 13</vt:lpstr>
      <vt:lpstr>スライド 14</vt:lpstr>
      <vt:lpstr>スライド 15</vt:lpstr>
      <vt:lpstr> 厚生労働省（自民党政権下）が国会提出した法案 平成26年3月13日提出　参議院で可決。衆議院で審議中</vt:lpstr>
      <vt:lpstr>スライド 17</vt:lpstr>
      <vt:lpstr>スライド 18</vt:lpstr>
      <vt:lpstr>スライド 19</vt:lpstr>
      <vt:lpstr>スライド 20</vt:lpstr>
      <vt:lpstr>アメリカ合衆国　公衆衛生総監報告  Surgeon General Report 2006年6月27日</vt:lpstr>
      <vt:lpstr>WHO Policy recommendations   「受動喫煙防止のための政策勧告」 (世界保健機関　2007年)</vt:lpstr>
      <vt:lpstr>WHO 2007年5月31日　世界禁煙デー  室内は禁煙　完全禁煙環境を実現しよう タバコの煙のない環境　SMOKE-FREE ENVIRONMENTS</vt:lpstr>
      <vt:lpstr>たばこ規制枠組条約 第８条のガイドライン  平成19年(2007年)7月　第２回締約国会合COP2において採択</vt:lpstr>
      <vt:lpstr>スライド 25</vt:lpstr>
      <vt:lpstr>スライド 26</vt:lpstr>
      <vt:lpstr>スライド 27</vt:lpstr>
      <vt:lpstr>スライド 28</vt:lpstr>
      <vt:lpstr>　　　　　オリンピック招致と受動喫煙防止の 密接な関連 ＜受動喫煙防止法/条例の必要性＞</vt:lpstr>
      <vt:lpstr> </vt:lpstr>
      <vt:lpstr> </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弁護士　岡本光樹</dc:creator>
  <cp:lastModifiedBy>大和 浩</cp:lastModifiedBy>
  <cp:revision>428</cp:revision>
  <dcterms:created xsi:type="dcterms:W3CDTF">2014-05-18T23:56:05Z</dcterms:created>
  <dcterms:modified xsi:type="dcterms:W3CDTF">2014-05-19T00:12:31Z</dcterms:modified>
</cp:coreProperties>
</file>