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g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8" r:id="rId4"/>
    <p:sldId id="261" r:id="rId5"/>
    <p:sldId id="259" r:id="rId6"/>
    <p:sldId id="260" r:id="rId7"/>
    <p:sldId id="263" r:id="rId8"/>
  </p:sldIdLst>
  <p:sldSz cx="10287000" cy="6858000" type="35mm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776" y="-112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F87DD-29B9-704A-8D89-716C0A8B5DC5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C641F-D190-C24F-B179-A3DD127213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69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6" tIns="45714" rIns="91426" bIns="45714"/>
          <a:lstStyle/>
          <a:p>
            <a:pPr algn="just"/>
            <a:r>
              <a:rPr lang="en-US" altLang="ja-JP">
                <a:latin typeface="Times New Roman" charset="0"/>
                <a:ea typeface="ＭＳ 明朝" charset="0"/>
                <a:cs typeface="ＭＳ 明朝" charset="0"/>
              </a:rPr>
              <a:t>Hello. If you’ve just given up smoking you may be experiencing some withdrawal symptoms (howls). But don’t worry, the craving usually goes away after a month or so (tears out hair). In the meantime, well, you’ll just have to hand in there. Oh Brucey I need you.</a:t>
            </a:r>
            <a:endParaRPr lang="ja-JP">
              <a:latin typeface="Times New Roman" charset="0"/>
              <a:ea typeface="ＭＳ 明朝" charset="0"/>
              <a:cs typeface="ＭＳ 明朝" charset="0"/>
            </a:endParaRPr>
          </a:p>
          <a:p>
            <a:pPr algn="just"/>
            <a:r>
              <a:rPr lang="en-US" altLang="ja-JP">
                <a:latin typeface="Times New Roman" charset="0"/>
                <a:ea typeface="ＭＳ 明朝" charset="0"/>
                <a:cs typeface="ＭＳ 明朝" charset="0"/>
              </a:rPr>
              <a:t>I f you want to stop smoking for yourself and your family the Quit Line can help.</a:t>
            </a:r>
            <a:endParaRPr lang="ja-JP">
              <a:latin typeface="Times New Roman" charset="0"/>
              <a:ea typeface="ＭＳ 明朝" charset="0"/>
              <a:cs typeface="ＭＳ 明朝" charset="0"/>
            </a:endParaRPr>
          </a:p>
          <a:p>
            <a:endParaRPr lang="ja-JP" altLang="en-US">
              <a:latin typeface="細明朝体" charset="0"/>
              <a:ea typeface="細明朝体" charset="0"/>
              <a:cs typeface="細明朝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6" tIns="45714" rIns="91426" bIns="45714"/>
          <a:lstStyle/>
          <a:p>
            <a:pPr algn="just"/>
            <a:r>
              <a:rPr lang="en-US" altLang="ja-JP">
                <a:latin typeface="Times New Roman" charset="0"/>
                <a:ea typeface="ＭＳ 明朝" charset="0"/>
                <a:cs typeface="ＭＳ 明朝" charset="0"/>
              </a:rPr>
              <a:t>Hello. If you’ve just given up smoking you may be experiencing some withdrawal symptoms (howls). But don’t worry, the craving usually goes away after a month or so (tears out hair). In the meantime, well, you’ll just have to hand in there. Oh Brucey I need you.</a:t>
            </a:r>
            <a:endParaRPr lang="ja-JP">
              <a:latin typeface="Times New Roman" charset="0"/>
              <a:ea typeface="ＭＳ 明朝" charset="0"/>
              <a:cs typeface="ＭＳ 明朝" charset="0"/>
            </a:endParaRPr>
          </a:p>
          <a:p>
            <a:pPr algn="just"/>
            <a:r>
              <a:rPr lang="en-US" altLang="ja-JP">
                <a:latin typeface="Times New Roman" charset="0"/>
                <a:ea typeface="ＭＳ 明朝" charset="0"/>
                <a:cs typeface="ＭＳ 明朝" charset="0"/>
              </a:rPr>
              <a:t>I f you want to stop smoking for yourself and your family the Quit Line can help.</a:t>
            </a:r>
            <a:endParaRPr lang="ja-JP">
              <a:latin typeface="Times New Roman" charset="0"/>
              <a:ea typeface="ＭＳ 明朝" charset="0"/>
              <a:cs typeface="ＭＳ 明朝" charset="0"/>
            </a:endParaRPr>
          </a:p>
          <a:p>
            <a:endParaRPr lang="ja-JP" altLang="en-US">
              <a:latin typeface="細明朝体" charset="0"/>
              <a:ea typeface="細明朝体" charset="0"/>
              <a:cs typeface="細明朝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431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85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23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1525" y="2130442"/>
            <a:ext cx="874395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DAAB4F-D462-7E46-A594-6F91CA96FC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5928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4247CD-2476-2349-B975-64BDC6B582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44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602" y="440691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E796619-C5EE-5748-9085-21449A5B10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59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77C952-6E43-7641-84A2-65315F78889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146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14355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4355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22566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22566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59EA61-7D79-9C45-A048-A18798DACE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3047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4E8779-B9E8-564D-A6B7-615AB32B04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9383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31124B-8A3E-894F-A3FD-3C4F5CC4BE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9501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21939" y="27306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676296-AF8B-9D4B-A6CA-E0A473CA91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372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86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93EEA1-D01C-0E47-A031-637E40D3E6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8857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F83E18-6350-0046-9ABA-CADB29E967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2568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58075" y="274655"/>
            <a:ext cx="2314575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14350" y="274655"/>
            <a:ext cx="6772275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B1CF75-8C2C-6749-BEB5-2FEB9B5B7E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2997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514350" y="274655"/>
            <a:ext cx="92583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Osak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69F6C6-E39A-C343-A216-509C60C57A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3329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1312864" y="1981200"/>
            <a:ext cx="779145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76330206"/>
      </p:ext>
    </p:extLst>
  </p:cSld>
  <p:clrMapOvr>
    <a:masterClrMapping/>
  </p:clrMapOvr>
  <p:transition xmlns:p14="http://schemas.microsoft.com/office/powerpoint/2010/main"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mediaAndTx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メディア プレースホルダ 2"/>
          <p:cNvSpPr>
            <a:spLocks noGrp="1"/>
          </p:cNvSpPr>
          <p:nvPr>
            <p:ph type="media" sz="half" idx="1"/>
          </p:nvPr>
        </p:nvSpPr>
        <p:spPr>
          <a:xfrm>
            <a:off x="1312869" y="1981200"/>
            <a:ext cx="3819525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840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09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78644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872162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75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59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2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53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9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26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EFD25-40E0-0C49-BBF1-AD5AD523BA4B}" type="datetimeFigureOut">
              <a:rPr kumimoji="1" lang="ja-JP" altLang="en-US" smtClean="0"/>
              <a:t>20/05/25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1C35-2890-3E4F-92CA-E5ABEC8219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77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16"/>
            <a:ext cx="10287000" cy="620713"/>
          </a:xfrm>
          <a:prstGeom prst="rect">
            <a:avLst/>
          </a:prstGeom>
          <a:solidFill>
            <a:srgbClr val="0F96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0" y="6597650"/>
            <a:ext cx="10287000" cy="260350"/>
          </a:xfrm>
          <a:prstGeom prst="rect">
            <a:avLst/>
          </a:prstGeom>
          <a:solidFill>
            <a:srgbClr val="0F96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78993" y="6632591"/>
            <a:ext cx="608012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55C15D-DA8A-A845-BF3E-19D7B37E4A61}" type="slidenum">
              <a:rPr lang="en-US" altLang="ja-JP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9225" name="Line 10"/>
          <p:cNvSpPr>
            <a:spLocks noChangeShapeType="1"/>
          </p:cNvSpPr>
          <p:nvPr/>
        </p:nvSpPr>
        <p:spPr bwMode="auto">
          <a:xfrm>
            <a:off x="7" y="476250"/>
            <a:ext cx="10164763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auto">
          <a:xfrm>
            <a:off x="122243" y="547688"/>
            <a:ext cx="10164762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9227" name="Line 12"/>
          <p:cNvSpPr>
            <a:spLocks noChangeShapeType="1"/>
          </p:cNvSpPr>
          <p:nvPr/>
        </p:nvSpPr>
        <p:spPr bwMode="auto">
          <a:xfrm>
            <a:off x="9517064" y="16"/>
            <a:ext cx="0" cy="765175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122247" y="69850"/>
            <a:ext cx="8000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0" smtClean="0">
                <a:solidFill>
                  <a:srgbClr val="FFFFFF"/>
                </a:solidFill>
                <a:ea typeface="HGP創英角ｺﾞｼｯｸUB" charset="0"/>
                <a:cs typeface="HGP創英角ｺﾞｼｯｸUB" charset="0"/>
              </a:rPr>
              <a:t>「神奈川県公共的施設における受動喫煙防止条例」に対する意識調査　調査結果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1581287" y="6599253"/>
            <a:ext cx="81612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ファイザー株式会社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 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「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『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神奈川県公共的施設における受動喫煙防止条例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』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に対する意識調査　インターネット調査結果」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 2011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年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3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月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7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日～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3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月</a:t>
            </a:r>
            <a:r>
              <a:rPr lang="en-US" altLang="ja-JP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8</a:t>
            </a:r>
            <a:r>
              <a:rPr lang="ja-JP" altLang="en-US" sz="1000" b="0" smtClean="0">
                <a:solidFill>
                  <a:srgbClr val="FFFFFF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日実施</a:t>
            </a:r>
            <a:endParaRPr lang="ja-JP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6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26770" y="113400"/>
            <a:ext cx="3560339" cy="81649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ja-JP" altLang="en-US" sz="3200" dirty="0" smtClean="0"/>
              <a:t>動脈を閉塞</a:t>
            </a:r>
            <a:endParaRPr kumimoji="1" lang="ja-JP" altLang="en-US" sz="3200" dirty="0"/>
          </a:p>
        </p:txBody>
      </p:sp>
      <p:pic>
        <p:nvPicPr>
          <p:cNvPr id="6" name="qiut videoArtery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2912" y="0"/>
            <a:ext cx="6034088" cy="4525963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244394" y="1098793"/>
            <a:ext cx="4008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ea"/>
                <a:ea typeface="+mj-ea"/>
              </a:rPr>
              <a:t>１本１本のタバコがあなたの健康を障害します。</a:t>
            </a:r>
            <a:endParaRPr lang="en-US" altLang="ja-JP" sz="2400" dirty="0" smtClean="0">
              <a:latin typeface="+mj-ea"/>
              <a:ea typeface="+mj-ea"/>
            </a:endParaRPr>
          </a:p>
          <a:p>
            <a:r>
              <a:rPr lang="en-US" altLang="ja-JP" sz="2400" dirty="0" smtClean="0">
                <a:latin typeface="+mj-ea"/>
                <a:ea typeface="+mj-ea"/>
              </a:rPr>
              <a:t>Every </a:t>
            </a:r>
            <a:r>
              <a:rPr lang="en-US" altLang="ja-JP" sz="2400" dirty="0">
                <a:latin typeface="+mj-ea"/>
                <a:ea typeface="+mj-ea"/>
              </a:rPr>
              <a:t>cigarette is doing you damage</a:t>
            </a:r>
            <a:r>
              <a:rPr lang="en-US" altLang="ja-JP" sz="2400" dirty="0" smtClean="0">
                <a:latin typeface="+mj-ea"/>
                <a:ea typeface="+mj-ea"/>
              </a:rPr>
              <a:t>.</a:t>
            </a:r>
          </a:p>
          <a:p>
            <a:r>
              <a:rPr lang="ja-JP" altLang="en-US" sz="2400" dirty="0" smtClean="0">
                <a:latin typeface="+mj-ea"/>
                <a:ea typeface="+mj-ea"/>
              </a:rPr>
              <a:t>これは心臓から全身に血液を送る大動脈です。</a:t>
            </a:r>
            <a:r>
              <a:rPr lang="en-US" altLang="ja-JP" sz="2400" dirty="0" smtClean="0">
                <a:latin typeface="+mj-ea"/>
                <a:ea typeface="+mj-ea"/>
              </a:rPr>
              <a:t> </a:t>
            </a:r>
          </a:p>
          <a:p>
            <a:r>
              <a:rPr lang="en-US" altLang="ja-JP" sz="2400" dirty="0" smtClean="0">
                <a:latin typeface="+mj-ea"/>
                <a:ea typeface="+mj-ea"/>
              </a:rPr>
              <a:t>This </a:t>
            </a:r>
            <a:r>
              <a:rPr lang="en-US" altLang="ja-JP" sz="2400" dirty="0">
                <a:latin typeface="+mj-ea"/>
                <a:ea typeface="+mj-ea"/>
              </a:rPr>
              <a:t>is part of an aorta, the main artery from the heart. </a:t>
            </a:r>
            <a:endParaRPr lang="en-US" altLang="ja-JP" sz="2400" dirty="0" smtClean="0">
              <a:latin typeface="+mj-ea"/>
              <a:ea typeface="+mj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9753" y="4571649"/>
            <a:ext cx="10198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+mj-ea"/>
              </a:rPr>
              <a:t>喫煙すると動脈にネバネバした脂が沈着します。</a:t>
            </a:r>
            <a:endParaRPr lang="en-US" altLang="ja-JP" sz="2400" dirty="0">
              <a:latin typeface="+mj-ea"/>
            </a:endParaRPr>
          </a:p>
          <a:p>
            <a:r>
              <a:rPr lang="en-US" altLang="ja-JP" sz="2400" dirty="0">
                <a:latin typeface="+mj-ea"/>
              </a:rPr>
              <a:t>Smoking makes arteries sticky and collect dangerous fatty deposits</a:t>
            </a:r>
            <a:r>
              <a:rPr lang="en-US" altLang="ja-JP" sz="2400" dirty="0" smtClean="0">
                <a:latin typeface="+mj-ea"/>
              </a:rPr>
              <a:t>.</a:t>
            </a:r>
          </a:p>
          <a:p>
            <a:r>
              <a:rPr lang="en-US" altLang="ja-JP" sz="2400" dirty="0" smtClean="0">
                <a:latin typeface="+mj-ea"/>
              </a:rPr>
              <a:t>32</a:t>
            </a:r>
            <a:r>
              <a:rPr lang="ja-JP" altLang="en-US" sz="2400" dirty="0" smtClean="0">
                <a:latin typeface="+mj-ea"/>
              </a:rPr>
              <a:t>歳で死亡した喫煙者の大動脈は大量の沈着物で閉塞していました。</a:t>
            </a:r>
            <a:endParaRPr lang="en-US" altLang="ja-JP" sz="2400" dirty="0">
              <a:latin typeface="+mj-ea"/>
            </a:endParaRPr>
          </a:p>
          <a:p>
            <a:r>
              <a:rPr lang="en-US" altLang="ja-JP" sz="2400" dirty="0" smtClean="0">
                <a:latin typeface="+mj-ea"/>
              </a:rPr>
              <a:t>This </a:t>
            </a:r>
            <a:r>
              <a:rPr lang="en-US" altLang="ja-JP" sz="2400" dirty="0">
                <a:latin typeface="+mj-ea"/>
              </a:rPr>
              <a:t>much was found stuck to the aorta wall of a smoker aged 32</a:t>
            </a:r>
            <a:r>
              <a:rPr lang="en-US" altLang="ja-JP" sz="2400" dirty="0" smtClean="0">
                <a:latin typeface="+mj-ea"/>
              </a:rPr>
              <a:t>.</a:t>
            </a:r>
          </a:p>
          <a:p>
            <a:r>
              <a:rPr lang="ja-JP" altLang="en-US" sz="2400" dirty="0" smtClean="0">
                <a:latin typeface="+mj-ea"/>
              </a:rPr>
              <a:t>１本１本のタバコが健康を傷害します。</a:t>
            </a:r>
            <a:r>
              <a:rPr lang="en-US" altLang="ja-JP" sz="2400" dirty="0" smtClean="0">
                <a:latin typeface="+mj-ea"/>
              </a:rPr>
              <a:t> </a:t>
            </a:r>
          </a:p>
          <a:p>
            <a:r>
              <a:rPr lang="en-US" altLang="ja-JP" sz="2400" dirty="0" smtClean="0">
                <a:latin typeface="+mj-ea"/>
              </a:rPr>
              <a:t>Every </a:t>
            </a:r>
            <a:r>
              <a:rPr lang="en-US" altLang="ja-JP" sz="2400" dirty="0">
                <a:latin typeface="+mj-ea"/>
              </a:rPr>
              <a:t>cigarette is doing you damage.</a:t>
            </a:r>
            <a:endParaRPr lang="ja-JP" altLang="en-US" sz="24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9506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26770" y="113400"/>
            <a:ext cx="3560339" cy="81649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ja-JP" altLang="en-US" sz="3200" dirty="0" smtClean="0"/>
              <a:t>動脈を閉塞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4394" y="1098793"/>
            <a:ext cx="4008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ea"/>
                <a:ea typeface="+mj-ea"/>
              </a:rPr>
              <a:t>１本１本のタバコがあなたの健康を障害します。</a:t>
            </a:r>
            <a:endParaRPr lang="en-US" altLang="ja-JP" sz="2400" dirty="0" smtClean="0">
              <a:latin typeface="+mj-ea"/>
              <a:ea typeface="+mj-ea"/>
            </a:endParaRPr>
          </a:p>
          <a:p>
            <a:r>
              <a:rPr lang="en-US" altLang="ja-JP" sz="2400" dirty="0" smtClean="0">
                <a:latin typeface="+mj-ea"/>
                <a:ea typeface="+mj-ea"/>
              </a:rPr>
              <a:t>Every </a:t>
            </a:r>
            <a:r>
              <a:rPr lang="en-US" altLang="ja-JP" sz="2400" dirty="0">
                <a:latin typeface="+mj-ea"/>
                <a:ea typeface="+mj-ea"/>
              </a:rPr>
              <a:t>cigarette is doing you damage</a:t>
            </a:r>
            <a:r>
              <a:rPr lang="en-US" altLang="ja-JP" sz="2400" dirty="0" smtClean="0">
                <a:latin typeface="+mj-ea"/>
                <a:ea typeface="+mj-ea"/>
              </a:rPr>
              <a:t>.</a:t>
            </a:r>
          </a:p>
          <a:p>
            <a:r>
              <a:rPr lang="ja-JP" altLang="en-US" sz="2400" dirty="0" smtClean="0">
                <a:latin typeface="+mj-ea"/>
                <a:ea typeface="+mj-ea"/>
              </a:rPr>
              <a:t>これは心臓から全身に血液を送る大動脈です。</a:t>
            </a:r>
            <a:r>
              <a:rPr lang="en-US" altLang="ja-JP" sz="2400" dirty="0" smtClean="0">
                <a:latin typeface="+mj-ea"/>
                <a:ea typeface="+mj-ea"/>
              </a:rPr>
              <a:t> </a:t>
            </a:r>
          </a:p>
          <a:p>
            <a:r>
              <a:rPr lang="en-US" altLang="ja-JP" sz="2400" dirty="0" smtClean="0">
                <a:latin typeface="+mj-ea"/>
                <a:ea typeface="+mj-ea"/>
              </a:rPr>
              <a:t>This </a:t>
            </a:r>
            <a:r>
              <a:rPr lang="en-US" altLang="ja-JP" sz="2400" dirty="0">
                <a:latin typeface="+mj-ea"/>
                <a:ea typeface="+mj-ea"/>
              </a:rPr>
              <a:t>is part of an aorta, the main artery from the heart. </a:t>
            </a:r>
            <a:endParaRPr lang="en-US" altLang="ja-JP" sz="2400" dirty="0" smtClean="0">
              <a:latin typeface="+mj-ea"/>
              <a:ea typeface="+mj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9753" y="4571649"/>
            <a:ext cx="10198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+mj-ea"/>
              </a:rPr>
              <a:t>喫煙すると動脈にネバネバした脂が沈着します。</a:t>
            </a:r>
            <a:endParaRPr lang="en-US" altLang="ja-JP" sz="2400" dirty="0">
              <a:latin typeface="+mj-ea"/>
            </a:endParaRPr>
          </a:p>
          <a:p>
            <a:r>
              <a:rPr lang="en-US" altLang="ja-JP" sz="2400" dirty="0">
                <a:latin typeface="+mj-ea"/>
              </a:rPr>
              <a:t>Smoking makes arteries sticky and collect dangerous fatty deposits</a:t>
            </a:r>
            <a:r>
              <a:rPr lang="en-US" altLang="ja-JP" sz="2400" dirty="0" smtClean="0">
                <a:latin typeface="+mj-ea"/>
              </a:rPr>
              <a:t>.</a:t>
            </a:r>
          </a:p>
          <a:p>
            <a:r>
              <a:rPr lang="en-US" altLang="ja-JP" sz="2400" dirty="0" smtClean="0">
                <a:latin typeface="+mj-ea"/>
              </a:rPr>
              <a:t>32</a:t>
            </a:r>
            <a:r>
              <a:rPr lang="ja-JP" altLang="en-US" sz="2400" dirty="0" smtClean="0">
                <a:latin typeface="+mj-ea"/>
              </a:rPr>
              <a:t>歳で死亡した喫煙者の大動脈は大量の沈着物で閉塞していました。</a:t>
            </a:r>
            <a:endParaRPr lang="en-US" altLang="ja-JP" sz="2400" dirty="0">
              <a:latin typeface="+mj-ea"/>
            </a:endParaRPr>
          </a:p>
          <a:p>
            <a:r>
              <a:rPr lang="en-US" altLang="ja-JP" sz="2400" dirty="0" smtClean="0">
                <a:latin typeface="+mj-ea"/>
              </a:rPr>
              <a:t>This </a:t>
            </a:r>
            <a:r>
              <a:rPr lang="en-US" altLang="ja-JP" sz="2400" dirty="0">
                <a:latin typeface="+mj-ea"/>
              </a:rPr>
              <a:t>much was found stuck to the aorta wall of a smoker aged 32</a:t>
            </a:r>
            <a:r>
              <a:rPr lang="en-US" altLang="ja-JP" sz="2400" dirty="0" smtClean="0">
                <a:latin typeface="+mj-ea"/>
              </a:rPr>
              <a:t>.</a:t>
            </a:r>
          </a:p>
          <a:p>
            <a:r>
              <a:rPr lang="ja-JP" altLang="en-US" sz="2400" dirty="0" smtClean="0">
                <a:latin typeface="+mj-ea"/>
              </a:rPr>
              <a:t>１本１本のタバコが健康を傷害します。</a:t>
            </a:r>
            <a:r>
              <a:rPr lang="en-US" altLang="ja-JP" sz="2400" dirty="0" smtClean="0">
                <a:latin typeface="+mj-ea"/>
              </a:rPr>
              <a:t> </a:t>
            </a:r>
          </a:p>
          <a:p>
            <a:r>
              <a:rPr lang="en-US" altLang="ja-JP" sz="2400" dirty="0" smtClean="0">
                <a:latin typeface="+mj-ea"/>
              </a:rPr>
              <a:t>Every </a:t>
            </a:r>
            <a:r>
              <a:rPr lang="en-US" altLang="ja-JP" sz="2400" dirty="0">
                <a:latin typeface="+mj-ea"/>
              </a:rPr>
              <a:t>cigarette is doing you damage.</a:t>
            </a:r>
            <a:endParaRPr lang="ja-JP" altLang="en-US" sz="2400" dirty="0">
              <a:latin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28" y="0"/>
            <a:ext cx="5965872" cy="43773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5885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580" y="138558"/>
            <a:ext cx="977265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コロムビア・ライトさん（</a:t>
            </a:r>
            <a:r>
              <a:rPr kumimoji="1" lang="en-US" altLang="ja-JP" dirty="0" smtClean="0">
                <a:latin typeface="+mn-ea"/>
                <a:ea typeface="+mn-ea"/>
              </a:rPr>
              <a:t>〜2010</a:t>
            </a:r>
            <a:r>
              <a:rPr kumimoji="1" lang="ja-JP" altLang="en-US" dirty="0" smtClean="0">
                <a:latin typeface="+mn-ea"/>
                <a:ea typeface="+mn-ea"/>
              </a:rPr>
              <a:t>年</a:t>
            </a:r>
            <a:r>
              <a:rPr lang="en-US" altLang="ja-JP" dirty="0" smtClean="0">
                <a:latin typeface="+mn-ea"/>
                <a:ea typeface="+mn-ea"/>
              </a:rPr>
              <a:t>)</a:t>
            </a:r>
            <a:br>
              <a:rPr lang="en-US" altLang="ja-JP" dirty="0" smtClean="0">
                <a:latin typeface="+mn-ea"/>
                <a:ea typeface="+mn-ea"/>
              </a:rPr>
            </a:br>
            <a:r>
              <a:rPr lang="ja-JP" altLang="en-US" dirty="0" smtClean="0">
                <a:latin typeface="+mn-ea"/>
                <a:ea typeface="+mn-ea"/>
              </a:rPr>
              <a:t>喫煙で喉頭がん、手術後は禁煙活動に貢献</a:t>
            </a:r>
            <a:endParaRPr kumimoji="1" lang="ja-JP" altLang="en-US" dirty="0">
              <a:latin typeface="+mn-ea"/>
              <a:ea typeface="+mn-ea"/>
            </a:endParaRPr>
          </a:p>
        </p:txBody>
      </p:sp>
      <p:pic>
        <p:nvPicPr>
          <p:cNvPr id="4" name="コロムビアライト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787" y="1281558"/>
            <a:ext cx="7332258" cy="5576442"/>
          </a:xfrm>
        </p:spPr>
      </p:pic>
    </p:spTree>
    <p:extLst>
      <p:ext uri="{BB962C8B-B14F-4D97-AF65-F5344CB8AC3E}">
        <p14:creationId xmlns:p14="http://schemas.microsoft.com/office/powerpoint/2010/main" val="379035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96025" y="684581"/>
            <a:ext cx="3990975" cy="2921977"/>
          </a:xfrm>
        </p:spPr>
        <p:txBody>
          <a:bodyPr/>
          <a:lstStyle/>
          <a:p>
            <a:pPr algn="l">
              <a:defRPr/>
            </a:pP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禁煙時には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イライラを感じます。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ニコチンをガム・パッチで補給すれば、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イライラを抑える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ことができます。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Quit</a:t>
            </a: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＝禁煙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Line</a:t>
            </a: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＝電話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無料の禁煙相談電話</a:t>
            </a:r>
            <a:endParaRPr lang="en-US" altLang="ja-JP" sz="2800" dirty="0">
              <a:latin typeface="ＭＳ ゴシック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190500" y="4351040"/>
            <a:ext cx="9448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しかし、それを家族にぶつけてはいけない。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そういう時にリラックスする方法を教えます。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静かな場所に腰掛け、大きく深呼吸して下さい。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よし、落ちついた。みんな出てきて良いよ。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ナレーション「自分のため、家族のため、タバコをやめようと思ったら、無料の禁煙相談電話がお手伝いします」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</p:txBody>
      </p:sp>
      <p:pic>
        <p:nvPicPr>
          <p:cNvPr id="3" name="UK-anti-smoking-CM-stres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347" y="50559"/>
            <a:ext cx="5733974" cy="43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9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96025" y="673100"/>
            <a:ext cx="3990975" cy="1747838"/>
          </a:xfrm>
        </p:spPr>
        <p:txBody>
          <a:bodyPr/>
          <a:lstStyle/>
          <a:p>
            <a:pPr algn="l">
              <a:defRPr/>
            </a:pP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禁煙時には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イライラを感じます。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ニコチンをガム・パッチで補給すれば、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イライラを抑える</a:t>
            </a:r>
            <a: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/>
            </a:r>
            <a:br>
              <a:rPr lang="en-US" altLang="ja-JP" sz="2800" dirty="0" smtClean="0">
                <a:latin typeface="ＭＳ ゴシック" charset="0"/>
                <a:ea typeface="ＭＳ ゴシック" charset="0"/>
                <a:cs typeface="ＭＳ ゴシック" charset="0"/>
              </a:rPr>
            </a:br>
            <a:r>
              <a:rPr lang="ja-JP" altLang="en-US" sz="2800" dirty="0" smtClean="0">
                <a:latin typeface="ＭＳ ゴシック" charset="0"/>
                <a:ea typeface="ＭＳ ゴシック" charset="0"/>
                <a:cs typeface="ＭＳ ゴシック" charset="0"/>
              </a:rPr>
              <a:t>ことができます。</a:t>
            </a:r>
            <a:endParaRPr lang="en-US" altLang="ja-JP" sz="2800" dirty="0">
              <a:latin typeface="ＭＳ ゴシック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190500" y="4351040"/>
            <a:ext cx="9448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しかし、それを家族にぶつけてはいけない。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そういう時にリラックスする方法を教えます。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静かな場所に腰掛け、大きく深呼吸して下さい。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よし、落ちついた。みんな出てきて良いよ。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 Neue Bold Condensed" charset="0"/>
                <a:ea typeface="Osaka" charset="0"/>
                <a:cs typeface="Osaka" charset="0"/>
              </a:rPr>
              <a:t>ナレーション「自分のため、家族のため、タバコをやめようと思ったら、無料の禁煙相談電話がお手伝いします」</a:t>
            </a:r>
            <a:endParaRPr lang="en-US" altLang="ja-JP" sz="2400" dirty="0">
              <a:solidFill>
                <a:srgbClr val="000000"/>
              </a:solidFill>
              <a:latin typeface="Helvetica Neue Bold Condensed" charset="0"/>
              <a:ea typeface="Osaka" charset="0"/>
              <a:cs typeface="Osaka" charset="0"/>
            </a:endParaRPr>
          </a:p>
        </p:txBody>
      </p:sp>
      <p:pic>
        <p:nvPicPr>
          <p:cNvPr id="69636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0" y="44624"/>
            <a:ext cx="610437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887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1124B-8A3E-894F-A3FD-3C4F5CC4BE12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86289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542</Words>
  <Application>Microsoft Macintosh PowerPoint</Application>
  <PresentationFormat>35 mm スライド</PresentationFormat>
  <Paragraphs>40</Paragraphs>
  <Slides>6</Slides>
  <Notes>2</Notes>
  <HiddenSlides>0</HiddenSlides>
  <MMClips>3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6</vt:i4>
      </vt:variant>
    </vt:vector>
  </HeadingPairs>
  <TitlesOfParts>
    <vt:vector size="8" baseType="lpstr">
      <vt:lpstr>ホワイト</vt:lpstr>
      <vt:lpstr>1_標準デザイン</vt:lpstr>
      <vt:lpstr>動脈を閉塞</vt:lpstr>
      <vt:lpstr>動脈を閉塞</vt:lpstr>
      <vt:lpstr>コロムビア・ライトさん（〜2010年) 喫煙で喉頭がん、手術後は禁煙活動に貢献</vt:lpstr>
      <vt:lpstr>禁煙時には イライラを感じます。 ニコチンをガム・パッチで補給すれば、 イライラを抑える ことができます。 Quit＝禁煙 Line＝電話 無料の禁煙相談電話</vt:lpstr>
      <vt:lpstr>禁煙時には イライラを感じます。 ニコチンをガム・パッチで補給すれば、 イライラを抑える ことができます。</vt:lpstr>
      <vt:lpstr>PowerPoint プレゼンテーション</vt:lpstr>
    </vt:vector>
  </TitlesOfParts>
  <Company>産業医科大学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動脈を閉塞</dc:title>
  <dc:creator>大和 浩</dc:creator>
  <cp:lastModifiedBy>大和 浩</cp:lastModifiedBy>
  <cp:revision>7</cp:revision>
  <dcterms:created xsi:type="dcterms:W3CDTF">2018-04-16T05:59:02Z</dcterms:created>
  <dcterms:modified xsi:type="dcterms:W3CDTF">2020-05-25T01:01:24Z</dcterms:modified>
</cp:coreProperties>
</file>